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73" r:id="rId3"/>
    <p:sldId id="272" r:id="rId4"/>
    <p:sldId id="275" r:id="rId5"/>
    <p:sldId id="276" r:id="rId6"/>
    <p:sldId id="282" r:id="rId7"/>
    <p:sldId id="283" r:id="rId8"/>
    <p:sldId id="284" r:id="rId9"/>
    <p:sldId id="285" r:id="rId10"/>
    <p:sldId id="286" r:id="rId11"/>
    <p:sldId id="278" r:id="rId12"/>
    <p:sldId id="279" r:id="rId13"/>
    <p:sldId id="280" r:id="rId14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47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062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6E1BB-C387-459E-B30C-414B10D7F85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23F9A-38BA-4CD7-87A8-06E858C39F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712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6C864-BCC9-447F-826B-A7F0AFA58C13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EC323-E26B-4048-9F30-04AA7E7634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171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151684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59398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99334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628584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07184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79309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685487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22393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836643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654557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85801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533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sch47mgn.educhel.ru/uploads/20600/20566/section/332316/Programma_razvitiya_2019-2021.pdf?1571225169014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rcokio.ru/novosti/zavershen-den-obrazovatelnoj-aglomeratsii-v-verhnem-ufalee/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cpkimr.ru/Downloads/Deiatel/Plan/2019%20%D0%BD%D0%BE%D1%8F%D0%B1%D1%80%D1%8C_%D0%9F%D0%BB%D0%B0%D0%BD%20%D0%A6%D0%9F%D0%9A%D0%98%D0%9C%D0%A0%20%D0%B4%D0%BB%D1%8F%20%D0%9E%D0%A3,%20%D0%A3%D0%94%D0%9E.pdf" TargetMode="External"/><Relationship Id="rId2" Type="http://schemas.openxmlformats.org/officeDocument/2006/relationships/hyperlink" Target="https://sch47mgn.educhel.ru/activity/innovation/post/269592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pkimr.ru/index.php/deyatelnost/resursnye-tsentry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sch47mgn.educhel.ru/about/tour/119163" TargetMode="External"/><Relationship Id="rId2" Type="http://schemas.openxmlformats.org/officeDocument/2006/relationships/hyperlink" Target="https://sch47mgn.educhel.ru/uploads/20600/20566/section/669265/PROEKTY/Programma_raboty_s_molodymi_specialistami.pdf?1574438017474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sch47mgn.educhel.ru/about/tour/119168" TargetMode="External"/><Relationship Id="rId4" Type="http://schemas.openxmlformats.org/officeDocument/2006/relationships/hyperlink" Target="https://sch47mgn.educhel.ru/conditions/food/post/97745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ch47mgn.educhel.ru/uploads/20600/20566/section/669265/Metodicheskij_seminar/t_yutor.pdf?1574355208503" TargetMode="External"/><Relationship Id="rId2" Type="http://schemas.openxmlformats.org/officeDocument/2006/relationships/hyperlink" Target="https://sch47mgn.educhel.ru/documents/other_documents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sch47mgn.educhel.ru/uploads/20600/20566/section/669265/Plan/Perspektivnyj_plan.pdf?1574417207061" TargetMode="External"/><Relationship Id="rId4" Type="http://schemas.openxmlformats.org/officeDocument/2006/relationships/hyperlink" Target="https://sch47mgn.educhel.ru/uploads/20600/20566/section/669265/Polozhenie/Polozhenie_o_kraudsorsingovoj_plowadke.pdf?157435450482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forms/d/e/1FAIpQLSepgM6Wlazrk_NZ1vcH-6zabT9M4nbDSq6R2sTWeccdifhKuQ/viewform" TargetMode="External"/><Relationship Id="rId2" Type="http://schemas.openxmlformats.org/officeDocument/2006/relationships/hyperlink" Target="https://sch47mgn.educhel.ru/documents/other_documents/doc/192732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528625"/>
            <a:ext cx="3230361" cy="3734389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60546" y="1955023"/>
            <a:ext cx="8518227" cy="28139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общеобразовательной организации – региональной инновационной площадки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01/2707)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направлению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«Система управления качеством образования в школе»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423772436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519312" y="0"/>
            <a:ext cx="10672688" cy="850040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/>
              <a:t>Применение технологии </a:t>
            </a:r>
            <a:r>
              <a:rPr lang="ru-RU" sz="1600" b="1" dirty="0" err="1"/>
              <a:t>краудсорсинга</a:t>
            </a:r>
            <a:r>
              <a:rPr lang="ru-RU" sz="1600" b="1" dirty="0"/>
              <a:t> для управления разработкой и реализацией программы развития по результатам внутренней системы оценки качества образования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общеобразовательное учреждение «Средняя общеобразовательная школа №47» города Магнитогорска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6C2B79D-D34F-463F-BA62-6C090041742E}"/>
              </a:ext>
            </a:extLst>
          </p:cNvPr>
          <p:cNvSpPr/>
          <p:nvPr/>
        </p:nvSpPr>
        <p:spPr>
          <a:xfrm>
            <a:off x="1985554" y="718324"/>
            <a:ext cx="10006149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Результаты участия в совместных мероприятиях, организованных ГБУ ДПО РЦОКИО:</a:t>
            </a:r>
          </a:p>
          <a:p>
            <a:pPr algn="just"/>
            <a:endParaRPr lang="ru-RU" u="sng" dirty="0" smtClean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u="sng" dirty="0" smtClean="0">
                <a:ln w="0"/>
                <a:ea typeface="Calibri" panose="020F0502020204030204" pitchFamily="34" charset="0"/>
              </a:rPr>
              <a:t>Выступление</a:t>
            </a:r>
            <a:r>
              <a:rPr lang="ru-RU" dirty="0" smtClean="0">
                <a:ln w="0"/>
                <a:ea typeface="Calibri" panose="020F0502020204030204" pitchFamily="34" charset="0"/>
              </a:rPr>
              <a:t> </a:t>
            </a:r>
            <a:r>
              <a:rPr lang="ru-RU" dirty="0">
                <a:ln w="0"/>
                <a:ea typeface="Calibri" panose="020F0502020204030204" pitchFamily="34" charset="0"/>
              </a:rPr>
              <a:t>директора школы №47 на </a:t>
            </a:r>
            <a:r>
              <a:rPr lang="ru-RU" i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Calibri" panose="020F0502020204030204" pitchFamily="34" charset="0"/>
              </a:rPr>
              <a:t>с</a:t>
            </a:r>
            <a:r>
              <a:rPr lang="ru-RU" dirty="0">
                <a:ln w="0"/>
                <a:ea typeface="Calibri" panose="020F0502020204030204" pitchFamily="34" charset="0"/>
              </a:rPr>
              <a:t>ессии образовательной агломерации в Верхнем Уфалее с промежуточным отчётом, модератор секции, 5 человек (в том числе дистанционно)</a:t>
            </a:r>
          </a:p>
          <a:p>
            <a:pPr algn="just"/>
            <a:endParaRPr lang="ru-RU" u="sng" dirty="0" smtClean="0">
              <a:ln w="0"/>
              <a:ea typeface="Calibri" panose="020F0502020204030204" pitchFamily="34" charset="0"/>
            </a:endParaRPr>
          </a:p>
          <a:p>
            <a:pPr algn="just"/>
            <a:r>
              <a:rPr lang="ru-RU" u="sng" dirty="0" smtClean="0">
                <a:ln w="0"/>
                <a:ea typeface="Calibri" panose="020F0502020204030204" pitchFamily="34" charset="0"/>
              </a:rPr>
              <a:t>Формирование </a:t>
            </a:r>
            <a:r>
              <a:rPr lang="ru-RU" u="sng" dirty="0">
                <a:ln w="0"/>
                <a:ea typeface="Calibri" panose="020F0502020204030204" pitchFamily="34" charset="0"/>
              </a:rPr>
              <a:t>региональных нормативных документов</a:t>
            </a:r>
            <a:r>
              <a:rPr lang="ru-RU" dirty="0">
                <a:ln w="0"/>
                <a:ea typeface="Calibri" panose="020F0502020204030204" pitchFamily="34" charset="0"/>
              </a:rPr>
              <a:t>, отражающих информационную политику, как следствие профессионального обсуждения данных документов, 7 человек</a:t>
            </a:r>
          </a:p>
          <a:p>
            <a:pPr lvl="0" algn="just"/>
            <a:endParaRPr lang="ru-RU" u="sng" dirty="0" smtClean="0">
              <a:ln w="0"/>
              <a:ea typeface="Calibri" panose="020F0502020204030204" pitchFamily="34" charset="0"/>
            </a:endParaRPr>
          </a:p>
          <a:p>
            <a:pPr lvl="0" algn="just"/>
            <a:r>
              <a:rPr lang="ru-RU" u="sng" dirty="0" smtClean="0">
                <a:ln w="0"/>
                <a:ea typeface="Calibri" panose="020F0502020204030204" pitchFamily="34" charset="0"/>
              </a:rPr>
              <a:t>Публикации</a:t>
            </a:r>
            <a:r>
              <a:rPr lang="ru-RU" dirty="0" smtClean="0">
                <a:ln w="0"/>
                <a:ea typeface="Calibri" panose="020F0502020204030204" pitchFamily="34" charset="0"/>
              </a:rPr>
              <a:t> </a:t>
            </a:r>
            <a:r>
              <a:rPr lang="ru-RU" dirty="0">
                <a:ln w="0"/>
                <a:ea typeface="Calibri" panose="020F0502020204030204" pitchFamily="34" charset="0"/>
              </a:rPr>
              <a:t>на региональном и всероссийском уровне:</a:t>
            </a:r>
          </a:p>
          <a:p>
            <a:pPr marL="342900" lvl="0" indent="-342900" algn="just">
              <a:buFont typeface="+mj-lt"/>
              <a:buAutoNum type="arabicPeriod"/>
            </a:pPr>
            <a:r>
              <a:rPr lang="ru-RU" sz="1600" dirty="0"/>
              <a:t>Практика управления разработкой и реализацией программы развития образовательной организации по результатам внутренней системы оценки качества образования: методические рекомендации / О. Н. Куприянова, Е. Ю. Котова, Т. В. </a:t>
            </a:r>
            <a:r>
              <a:rPr lang="ru-RU" sz="1600" dirty="0" err="1"/>
              <a:t>Шарова</a:t>
            </a:r>
            <a:r>
              <a:rPr lang="ru-RU" sz="1600" dirty="0"/>
              <a:t> [и др.]. - Челябинск: РЦОКИО, 2019. – 84 с.</a:t>
            </a:r>
            <a:endParaRPr lang="ru-RU" sz="1600" dirty="0">
              <a:ln w="0"/>
              <a:ea typeface="Calibri" panose="020F0502020204030204" pitchFamily="34" charset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sz="1600" dirty="0"/>
              <a:t>Куприянова О. Н. Организация методической работы в школе: фокус внимания – молодой специалист / О.Н. Куприянова, Л.В. Симонова, Г.В. Измайлова // Методист. - 2019. № 5. - С. 21-27.</a:t>
            </a:r>
            <a:endParaRPr lang="ru-RU" sz="1600" dirty="0">
              <a:ln w="0"/>
            </a:endParaRPr>
          </a:p>
          <a:p>
            <a:pPr marL="342900" lvl="0" indent="-342900" algn="just">
              <a:buFont typeface="+mj-lt"/>
              <a:buAutoNum type="arabicPeriod"/>
            </a:pPr>
            <a:r>
              <a:rPr lang="ru-RU" sz="1600" dirty="0"/>
              <a:t>Куприянова О.Н. Отражение актуальных вопросов информационной политики в Программе развития общеобразовательной организации / Куприянова О.Н., Федотова Е.В // Проблемы и перспективы развития систем оценки качества образования. Интегрирующая роль информационной политики в обеспечении результативности региональной системы оценки качества образования. IV межрегиональная научно-практическая конференция (21 ноября 2019 года, г. Челябинск): сборник материалов конференции / под ред. А.А. </a:t>
            </a:r>
            <a:r>
              <a:rPr lang="ru-RU" sz="1600" dirty="0" err="1"/>
              <a:t>Барабаса</a:t>
            </a:r>
            <a:r>
              <a:rPr lang="ru-RU" sz="1600" dirty="0"/>
              <a:t> – Челябинск: РЦОКИО, 2019. – с.266-271.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017613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/>
              <a:t>Применение технологии </a:t>
            </a:r>
            <a:r>
              <a:rPr lang="ru-RU" sz="1600" b="1" dirty="0" err="1"/>
              <a:t>краудсорсинга</a:t>
            </a:r>
            <a:r>
              <a:rPr lang="ru-RU" sz="1600" b="1" dirty="0"/>
              <a:t> для управления разработкой и реализацией программы развития по результатам внутренней системы оценки качества образования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общеобразовательное учреждение «Средняя общеобразовательная школа №47» города Магнитогорска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0535E5DE-5B4F-4F01-AC8B-8CCEDCE9C1F1}"/>
              </a:ext>
            </a:extLst>
          </p:cNvPr>
          <p:cNvSpPr/>
          <p:nvPr/>
        </p:nvSpPr>
        <p:spPr>
          <a:xfrm>
            <a:off x="2182717" y="1294228"/>
            <a:ext cx="96012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представленного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</a:t>
            </a:r>
          </a:p>
          <a:p>
            <a:pPr algn="just"/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/>
              <a:t>Портфель трёх проектов, лежащих в основе </a:t>
            </a:r>
            <a:r>
              <a:rPr lang="ru-RU" sz="2400" dirty="0">
                <a:hlinkClick r:id="rId2"/>
              </a:rPr>
              <a:t>Программы развития </a:t>
            </a:r>
            <a:r>
              <a:rPr lang="ru-RU" sz="2400" dirty="0"/>
              <a:t>и реализующийся в настоящее время, представляет собой ценность для региональной системы образования, прежде всего, потому, что абсолютно «вписывается» в региональную политику в сфере образования через Концепцию информационной политики (на институциональном уровне соответствует проекту «От </a:t>
            </a:r>
            <a:r>
              <a:rPr lang="en-US" sz="2400" dirty="0"/>
              <a:t>IT</a:t>
            </a:r>
            <a:r>
              <a:rPr lang="ru-RU" sz="2400" dirty="0"/>
              <a:t>-модерна к информационному обществу: социальная розетка») и Концепцию регионального экспертного сообщества (на институциональном уровне соответствует проекту «Кадры решают всё</a:t>
            </a:r>
            <a:r>
              <a:rPr lang="ru-RU" sz="2400" dirty="0" smtClean="0"/>
              <a:t>»).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0807362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/>
              <a:t>Применение технологии </a:t>
            </a:r>
            <a:r>
              <a:rPr lang="ru-RU" sz="1600" b="1" dirty="0" err="1"/>
              <a:t>краудсорсинга</a:t>
            </a:r>
            <a:r>
              <a:rPr lang="ru-RU" sz="1600" b="1" dirty="0"/>
              <a:t> для управления разработкой и реализацией программы развития по результатам внутренней системы оценки качества образования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общеобразовательное учреждение «Средняя общеобразовательная школа №47» города Магнитогорска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D4EF504E-4423-4A27-86BC-CB496004DF9E}"/>
              </a:ext>
            </a:extLst>
          </p:cNvPr>
          <p:cNvSpPr/>
          <p:nvPr/>
        </p:nvSpPr>
        <p:spPr>
          <a:xfrm>
            <a:off x="2124244" y="812185"/>
            <a:ext cx="9718145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Перспективы реализации проекта совместно с ГБУ ДПО РЦОКИО на 2020 год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:</a:t>
            </a:r>
          </a:p>
          <a:p>
            <a:pPr algn="just"/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marL="514350" indent="-514350" algn="just">
              <a:buAutoNum type="arabicParenR"/>
            </a:pP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Разработка материалов в части совершенствования оценки личностных и метапредметных результатов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;</a:t>
            </a:r>
          </a:p>
          <a:p>
            <a:pPr marL="514350" indent="-514350" algn="just">
              <a:buAutoNum type="arabicParenR"/>
            </a:pP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marL="514350" indent="-514350" algn="just">
              <a:buAutoNum type="arabicParenR"/>
            </a:pP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Реализация информационной политики учреждения в рамках национального проекта «Образование» в направлении «Цифровая образовательная среда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»;</a:t>
            </a:r>
          </a:p>
          <a:p>
            <a:pPr marL="514350" indent="-514350" algn="just">
              <a:buAutoNum type="arabicParenR"/>
            </a:pP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marL="514350" indent="-514350" algn="just">
              <a:buAutoNum type="arabicParenR"/>
            </a:pP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Написание и публикация статей научного характера о применении технологии краудсорсинга, создании условий для эффективного достижения личностных планируемых результатов, локальной базе учреждения, отражающей информационную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политику.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100200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528625"/>
            <a:ext cx="3230361" cy="3734389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60546" y="1955023"/>
            <a:ext cx="8518227" cy="3348497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общеобразовательной организации – региональной инновационной площадки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01/2707)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направлению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«Система управления качеством образования в школе»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  <a:p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:p14="http://schemas.microsoft.com/office/powerpoint/2010/main" val="97656566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767066" y="6286343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</a:t>
            </a:r>
            <a:r>
              <a:rPr lang="ru-RU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2019 году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935DF3E7-FF47-435A-A46D-1807E8E11B17}"/>
              </a:ext>
            </a:extLst>
          </p:cNvPr>
          <p:cNvSpPr/>
          <p:nvPr/>
        </p:nvSpPr>
        <p:spPr>
          <a:xfrm>
            <a:off x="1918602" y="189692"/>
            <a:ext cx="10215154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+mj-lt"/>
              </a:rPr>
              <a:t>Проект</a:t>
            </a:r>
            <a:r>
              <a:rPr lang="ru-RU" sz="2800" dirty="0">
                <a:solidFill>
                  <a:prstClr val="black"/>
                </a:solidFill>
                <a:latin typeface="+mj-lt"/>
              </a:rPr>
              <a:t> «</a:t>
            </a:r>
            <a:r>
              <a:rPr lang="ru-RU" sz="2800" b="1" dirty="0"/>
              <a:t>Применение технологии краудсорсинга для управления разработкой и реализацией программы развития по результатам внутренней системы оценки качества образования</a:t>
            </a:r>
            <a:r>
              <a:rPr lang="ru-RU" sz="2800" dirty="0">
                <a:solidFill>
                  <a:prstClr val="black"/>
                </a:solidFill>
                <a:latin typeface="+mj-lt"/>
              </a:rPr>
              <a:t>»</a:t>
            </a:r>
          </a:p>
          <a:p>
            <a:pPr algn="ctr"/>
            <a:endParaRPr lang="ru-RU" sz="2800" dirty="0">
              <a:solidFill>
                <a:prstClr val="black"/>
              </a:solidFill>
              <a:latin typeface="+mj-lt"/>
            </a:endParaRPr>
          </a:p>
          <a:p>
            <a:pPr algn="ctr"/>
            <a:r>
              <a:rPr lang="ru-RU" sz="2400" dirty="0"/>
              <a:t>Муниципальное общеобразовательное учреждение «Средняя общеобразовательная школа №47» города Магнитогорска</a:t>
            </a:r>
          </a:p>
          <a:p>
            <a:pPr algn="ctr"/>
            <a:endParaRPr lang="ru-RU" sz="2400" dirty="0"/>
          </a:p>
          <a:p>
            <a:endParaRPr lang="ru-RU" sz="2800" dirty="0">
              <a:solidFill>
                <a:prstClr val="black"/>
              </a:solidFill>
              <a:latin typeface="+mj-lt"/>
            </a:endParaRPr>
          </a:p>
          <a:p>
            <a:pPr algn="ctr"/>
            <a:endParaRPr lang="ru-RU" sz="2800" dirty="0">
              <a:solidFill>
                <a:prstClr val="black"/>
              </a:solidFill>
              <a:latin typeface="+mj-lt"/>
            </a:endParaRP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xmlns="" id="{3BBBA205-9542-4E76-B7BA-44DA2577A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192059"/>
              </p:ext>
            </p:extLst>
          </p:nvPr>
        </p:nvGraphicFramePr>
        <p:xfrm>
          <a:off x="1918602" y="3817463"/>
          <a:ext cx="9866811" cy="2468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3942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725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267937">
                <a:tc>
                  <a:txBody>
                    <a:bodyPr/>
                    <a:lstStyle/>
                    <a:p>
                      <a:pPr algn="l"/>
                      <a:r>
                        <a:rPr lang="ru-RU" sz="1600" b="1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      Участники проекта  от РИП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Координатор от ГБУ ДПО РЦОКИО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4225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cap="none" spc="0" baseline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Куприянова Ольга Николаевна, директор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baseline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Котова Елена Юрьевна, заместитель директора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baseline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Федотова Екатерина Владимировна, заместитель директора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baseline="0" dirty="0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Измайлова Галина Викторовна, учитель</a:t>
                      </a: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cap="none" spc="0" dirty="0" err="1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Солодкова</a:t>
                      </a:r>
                      <a:r>
                        <a:rPr lang="ru-RU" sz="1600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Екатерина Александровна,</a:t>
                      </a:r>
                      <a:r>
                        <a:rPr lang="ru-RU" sz="1600" cap="none" spc="0" baseline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начальник отдела организации научной деятельности ГБУ ДПО РЦОКИО</a:t>
                      </a: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6280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5356031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«</a:t>
            </a:r>
            <a:r>
              <a:rPr lang="ru-RU" sz="1600" b="1" dirty="0"/>
              <a:t>Применение технологии </a:t>
            </a:r>
            <a:r>
              <a:rPr lang="ru-RU" sz="1600" b="1" dirty="0" err="1"/>
              <a:t>краудсорсинга</a:t>
            </a:r>
            <a:r>
              <a:rPr lang="ru-RU" sz="1600" b="1" dirty="0"/>
              <a:t> для управления разработкой и реализацией программы развития по результатам внутренней системы оценки качества образования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общеобразовательное учреждение «Средняя общеобразовательная школа №47» города Магнитогорска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66FD585-F2DD-414C-A412-2FAA8C07FAE5}"/>
              </a:ext>
            </a:extLst>
          </p:cNvPr>
          <p:cNvSpPr/>
          <p:nvPr/>
        </p:nvSpPr>
        <p:spPr>
          <a:xfrm>
            <a:off x="2142653" y="803399"/>
            <a:ext cx="9641264" cy="86485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Цель проекта: </a:t>
            </a:r>
            <a:r>
              <a:rPr lang="ru-RU" sz="2400" dirty="0"/>
              <a:t>Обеспечение управления качеством образования посредством реализации целевых проектов, направленных на совершенствование профессиональных компетентностей руководящих и педагогических работников в части оценки качества образования и информационной культуры, с помощью технологии </a:t>
            </a:r>
            <a:r>
              <a:rPr lang="ru-RU" sz="2400" dirty="0" err="1"/>
              <a:t>краудсорсинга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Задачи: </a:t>
            </a:r>
            <a:r>
              <a:rPr lang="ru-RU" sz="2400" dirty="0"/>
              <a:t>- </a:t>
            </a:r>
            <a:r>
              <a:rPr lang="ru-RU" sz="2350" dirty="0"/>
              <a:t>создать гибкую ВСОКО для принятия эффективных управленческих решений</a:t>
            </a:r>
          </a:p>
          <a:p>
            <a:pPr algn="just"/>
            <a:r>
              <a:rPr lang="ru-RU" sz="2350" dirty="0"/>
              <a:t>- Реализовать краудсорсинг в управлении качеством образования;</a:t>
            </a:r>
          </a:p>
          <a:p>
            <a:pPr algn="just"/>
            <a:r>
              <a:rPr lang="ru-RU" sz="2350" dirty="0"/>
              <a:t>- совершенствовать систему внутришкольного внутриорганизационного повышения квалификации через постоянно действующий Методический семинар;</a:t>
            </a:r>
          </a:p>
          <a:p>
            <a:pPr algn="just"/>
            <a:r>
              <a:rPr lang="ru-RU" sz="2350" dirty="0"/>
              <a:t>- создать условия для прохождения профессиональной переподготовки в направлении </a:t>
            </a:r>
            <a:r>
              <a:rPr lang="ru-RU" sz="2350" dirty="0" err="1"/>
              <a:t>тьюторства</a:t>
            </a:r>
            <a:r>
              <a:rPr lang="ru-RU" sz="2350" dirty="0"/>
              <a:t>;</a:t>
            </a:r>
          </a:p>
          <a:p>
            <a:pPr algn="just"/>
            <a:r>
              <a:rPr lang="ru-RU" sz="2350" dirty="0"/>
              <a:t>- обеспечить наличие условий, способствующих формированию информационной культуры всех участников образовательных отношений.</a:t>
            </a:r>
            <a:endParaRPr lang="ru-RU" sz="235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56085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/>
              <a:t>Применение технологии </a:t>
            </a:r>
            <a:r>
              <a:rPr lang="ru-RU" sz="1600" b="1" dirty="0" err="1"/>
              <a:t>краудсорсинга</a:t>
            </a:r>
            <a:r>
              <a:rPr lang="ru-RU" sz="1600" b="1" dirty="0"/>
              <a:t> для управления разработкой и реализацией программы развития по результатам внутренней системы оценки качества образования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общеобразовательное учреждение «Средняя общеобразовательная школа №47» города Магнитогорска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0842A5A8-4B59-4DC2-9C11-AAA66B25BE20}"/>
              </a:ext>
            </a:extLst>
          </p:cNvPr>
          <p:cNvSpPr/>
          <p:nvPr/>
        </p:nvSpPr>
        <p:spPr>
          <a:xfrm>
            <a:off x="2156721" y="865820"/>
            <a:ext cx="964126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Ожидаемый результат:</a:t>
            </a:r>
          </a:p>
          <a:p>
            <a:r>
              <a:rPr lang="ru-RU" sz="2400" dirty="0"/>
              <a:t>Ожидаемый результат связан со способностью организации быть управляемой системой: </a:t>
            </a:r>
          </a:p>
          <a:p>
            <a:r>
              <a:rPr lang="ru-RU" sz="2400" dirty="0"/>
              <a:t>- существование устойчивой внутренней системы оценки качества образования, способной стать инструментом анализа и контроля реализации Программы развития;</a:t>
            </a:r>
          </a:p>
          <a:p>
            <a:pPr lvl="0"/>
            <a:r>
              <a:rPr lang="ru-RU" sz="2400" dirty="0"/>
              <a:t>развитие </a:t>
            </a:r>
            <a:r>
              <a:rPr lang="ru-RU" sz="2400" dirty="0" err="1"/>
              <a:t>краудсорсинга</a:t>
            </a:r>
            <a:r>
              <a:rPr lang="ru-RU" sz="2400" dirty="0"/>
              <a:t>, направленного на </a:t>
            </a:r>
            <a:r>
              <a:rPr lang="ru-RU" sz="2400" u="sng" dirty="0"/>
              <a:t>системное</a:t>
            </a:r>
            <a:r>
              <a:rPr lang="ru-RU" sz="2400" dirty="0"/>
              <a:t> изменение образовательных отношений между обучающимися, педагогами и родителями;</a:t>
            </a:r>
          </a:p>
          <a:p>
            <a:pPr lvl="0"/>
            <a:r>
              <a:rPr lang="ru-RU" sz="2400" dirty="0"/>
              <a:t>повышение профессиональной компетентности педагогов в части оценки качества образования и ИКТ, а также профессиональная переподготовка в направлении </a:t>
            </a:r>
            <a:r>
              <a:rPr lang="ru-RU" sz="2400" dirty="0" err="1"/>
              <a:t>тьюторства</a:t>
            </a:r>
            <a:r>
              <a:rPr lang="ru-RU" sz="2400" dirty="0"/>
              <a:t>;</a:t>
            </a:r>
          </a:p>
          <a:p>
            <a:r>
              <a:rPr lang="ru-RU" sz="2400" dirty="0"/>
              <a:t>приобретение всеми участниками образовательных отношений информационной культуры и исполнение ими норм информационной безопасности.</a:t>
            </a:r>
            <a:endParaRPr lang="ru-RU" sz="2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987518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/>
              <a:t>Применение технологии </a:t>
            </a:r>
            <a:r>
              <a:rPr lang="ru-RU" sz="1600" b="1" dirty="0" err="1"/>
              <a:t>краудсорсинга</a:t>
            </a:r>
            <a:r>
              <a:rPr lang="ru-RU" sz="1600" b="1" dirty="0"/>
              <a:t> для управления разработкой и реализацией программы развития по результатам внутренней системы оценки качества образования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общеобразовательное учреждение «Средняя общеобразовательная школа №47» города Магнитогорска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6C2B79D-D34F-463F-BA62-6C090041742E}"/>
              </a:ext>
            </a:extLst>
          </p:cNvPr>
          <p:cNvSpPr/>
          <p:nvPr/>
        </p:nvSpPr>
        <p:spPr>
          <a:xfrm>
            <a:off x="2059319" y="774047"/>
            <a:ext cx="9856016" cy="5372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проекта региональном </a:t>
            </a: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уровне: </a:t>
            </a:r>
            <a:endParaRPr lang="ru-RU" sz="2000" dirty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u="sng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в </a:t>
            </a:r>
            <a:r>
              <a:rPr lang="ru-RU" sz="2000" u="sng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мае 2019 года </a:t>
            </a:r>
            <a:r>
              <a:rPr lang="ru-RU" sz="2000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школа №47 приняла участие в профессиональном обсуждении ряда нормативных документов, обеспечивающих функционирование информационной политики («</a:t>
            </a:r>
            <a:r>
              <a:rPr lang="ru-RU" sz="2000" dirty="0"/>
              <a:t>Порядок проведения профессионально- общественного обсуждения, профессионально- общественной экспертизы с использованием экспертной площадки</a:t>
            </a:r>
            <a:r>
              <a:rPr lang="ru-RU" sz="2000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», «</a:t>
            </a:r>
            <a:r>
              <a:rPr lang="ru-RU" sz="2000" dirty="0"/>
              <a:t>Порядок формирования и функционирования реестра регионального сетевого экспертного сообщества</a:t>
            </a:r>
            <a:r>
              <a:rPr lang="ru-RU" sz="2000" dirty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», «</a:t>
            </a:r>
            <a:r>
              <a:rPr lang="ru-RU" sz="2000" dirty="0"/>
              <a:t>Положение об экспертной площадке профессионально-общественного обсуждения и профессионально-общественной экспертизы  в сфере оценки качества образования</a:t>
            </a:r>
            <a:r>
              <a:rPr lang="ru-RU" sz="2000" dirty="0" smtClean="0">
                <a:ln w="0"/>
                <a:ea typeface="Calibri" panose="020F0502020204030204" pitchFamily="34" charset="0"/>
                <a:cs typeface="Times New Roman" panose="02020603050405020304" pitchFamily="18" charset="0"/>
              </a:rPr>
              <a:t>»).</a:t>
            </a:r>
          </a:p>
          <a:p>
            <a:pPr algn="just"/>
            <a:endParaRPr lang="ru-RU" sz="2000" dirty="0">
              <a:ln w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u="sng" dirty="0"/>
              <a:t>24 сентября 2019 </a:t>
            </a:r>
            <a:r>
              <a:rPr lang="ru-RU" sz="2000" dirty="0"/>
              <a:t>года в Верхнем Уфалее прошёл День образовательной агломерации, на котором директор школы №47 выступила с докладом об информационной политике через проект «От </a:t>
            </a:r>
            <a:r>
              <a:rPr lang="en-US" sz="2000" dirty="0"/>
              <a:t>IT</a:t>
            </a:r>
            <a:r>
              <a:rPr lang="ru-RU" sz="2000" dirty="0"/>
              <a:t>-модерна к информационному обществу: социальная розетка» </a:t>
            </a:r>
            <a:r>
              <a:rPr lang="ru-RU" sz="2000" u="sng" dirty="0">
                <a:hlinkClick r:id="rId2"/>
              </a:rPr>
              <a:t>https://</a:t>
            </a:r>
            <a:r>
              <a:rPr lang="ru-RU" sz="2000" u="sng" dirty="0" smtClean="0">
                <a:hlinkClick r:id="rId2"/>
              </a:rPr>
              <a:t>rcokio.ru/novosti/zavershen-den-obrazovatelnoj-aglomeratsii-v-verhnem-ufalee/</a:t>
            </a:r>
            <a:r>
              <a:rPr lang="ru-RU" sz="2000" u="sng" dirty="0" smtClean="0"/>
              <a:t>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u="sng" dirty="0" smtClean="0"/>
              <a:t>в </a:t>
            </a:r>
            <a:r>
              <a:rPr lang="ru-RU" sz="2000" u="sng" dirty="0"/>
              <a:t>декабре 2019 </a:t>
            </a:r>
            <a:r>
              <a:rPr lang="ru-RU" sz="2000" dirty="0"/>
              <a:t>года школа №47 приняла участие в экспертизе отчётов деятельности </a:t>
            </a:r>
            <a:r>
              <a:rPr lang="ru-RU" sz="2000" dirty="0" smtClean="0"/>
              <a:t>РИП.</a:t>
            </a:r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01761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/>
              <a:t>Применение технологии </a:t>
            </a:r>
            <a:r>
              <a:rPr lang="ru-RU" sz="1600" b="1" dirty="0" err="1"/>
              <a:t>краудсорсинга</a:t>
            </a:r>
            <a:r>
              <a:rPr lang="ru-RU" sz="1600" b="1" dirty="0"/>
              <a:t> для управления разработкой и реализацией программы развития по результатам внутренней системы оценки качества образования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общеобразовательное учреждение «Средняя общеобразовательная школа №47» города Магнитогорска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6C2B79D-D34F-463F-BA62-6C090041742E}"/>
              </a:ext>
            </a:extLst>
          </p:cNvPr>
          <p:cNvSpPr/>
          <p:nvPr/>
        </p:nvSpPr>
        <p:spPr>
          <a:xfrm>
            <a:off x="2055309" y="678252"/>
            <a:ext cx="9856016" cy="6395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 муниципальном уровне:</a:t>
            </a:r>
          </a:p>
          <a:p>
            <a:pPr marL="457200" indent="-457200" algn="just">
              <a:lnSpc>
                <a:spcPct val="107000"/>
              </a:lnSpc>
              <a:buFont typeface="+mj-lt"/>
              <a:buAutoNum type="arabicPeriod"/>
            </a:pPr>
            <a:r>
              <a:rPr lang="ru-RU" sz="2000" dirty="0">
                <a:hlinkClick r:id="rId2"/>
              </a:rPr>
              <a:t>Ресурсный центр </a:t>
            </a:r>
            <a:r>
              <a:rPr lang="ru-RU" sz="2000" dirty="0"/>
              <a:t>по внедрению профессиональных стандартов.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>
                <a:hlinkClick r:id="rId3"/>
              </a:rPr>
              <a:t>Школа </a:t>
            </a:r>
            <a:r>
              <a:rPr lang="ru-RU" sz="2000" dirty="0">
                <a:hlinkClick r:id="rId3"/>
              </a:rPr>
              <a:t>участвует </a:t>
            </a:r>
            <a:r>
              <a:rPr lang="ru-RU" sz="2000" dirty="0"/>
              <a:t>в городском проекте «Профилактика школ группы риска».</a:t>
            </a:r>
          </a:p>
          <a:p>
            <a:pPr marL="457200" indent="-457200" algn="just">
              <a:lnSpc>
                <a:spcPct val="107000"/>
              </a:lnSpc>
              <a:buFont typeface="+mj-lt"/>
              <a:buAutoNum type="arabicPeriod"/>
            </a:pPr>
            <a:r>
              <a:rPr lang="ru-RU" sz="2000" dirty="0" smtClean="0"/>
              <a:t>Опорная </a:t>
            </a:r>
            <a:r>
              <a:rPr lang="ru-RU" sz="2000" dirty="0"/>
              <a:t>площадка Ресурсного центра Гимназии №53 города Магнитогорска по направлению «Ресурсный центр образовательного технопарка ТЕХНОСИТИ по направлениям: «Техническое конструирование и моделирование», «</a:t>
            </a:r>
            <a:r>
              <a:rPr lang="en-US" sz="2000" dirty="0"/>
              <a:t>IT</a:t>
            </a:r>
            <a:r>
              <a:rPr lang="ru-RU" sz="2000" dirty="0"/>
              <a:t>-технологии» </a:t>
            </a:r>
            <a:r>
              <a:rPr lang="ru-RU" sz="2000" u="sng" dirty="0">
                <a:hlinkClick r:id="rId4"/>
              </a:rPr>
              <a:t>http://cpkimr.ru/index.php/deyatelnost/resursnye-tsentry</a:t>
            </a:r>
            <a:endParaRPr lang="ru-RU" sz="2000" dirty="0"/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/>
              <a:t>Школа является городским ресурсным центром по применению </a:t>
            </a:r>
            <a:r>
              <a:rPr lang="ru-RU" sz="2000" dirty="0" err="1"/>
              <a:t>краудсорсинга</a:t>
            </a:r>
            <a:r>
              <a:rPr lang="ru-RU" sz="2000" dirty="0"/>
              <a:t> в управлении качеством образования </a:t>
            </a:r>
            <a:r>
              <a:rPr lang="ru-RU" sz="2000" u="sng" dirty="0">
                <a:hlinkClick r:id="rId4"/>
              </a:rPr>
              <a:t>http://cpkimr.ru/index.php/deyatelnost/resursnye-tsentry</a:t>
            </a:r>
            <a:endParaRPr lang="ru-RU" sz="2000" dirty="0"/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/>
              <a:t>В настоящее время готовится первая городская научно-практическая конференция, проводимая МУ ДПО «Центр повышения квалификации и информационно-методической работы», назначенная на 3 декабря, по теме: «Современное образование как открытая система», где планируется выступление директора школы №47 на секции «Управление организацией в открытом образовательном пространстве» с сообщением о применении технологии краудсорсинга</a:t>
            </a:r>
            <a:r>
              <a:rPr lang="ru-RU" sz="2000" dirty="0" smtClean="0"/>
              <a:t>.</a:t>
            </a:r>
          </a:p>
          <a:p>
            <a:pPr algn="just"/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01761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/>
              <a:t>Применение технологии </a:t>
            </a:r>
            <a:r>
              <a:rPr lang="ru-RU" sz="1600" b="1" dirty="0" err="1"/>
              <a:t>краудсорсинга</a:t>
            </a:r>
            <a:r>
              <a:rPr lang="ru-RU" sz="1600" b="1" dirty="0"/>
              <a:t> для управления разработкой и реализацией программы развития по результатам внутренней системы оценки качества образования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общеобразовательное учреждение «Средняя общеобразовательная школа №47» города Магнитогорска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6C2B79D-D34F-463F-BA62-6C090041742E}"/>
              </a:ext>
            </a:extLst>
          </p:cNvPr>
          <p:cNvSpPr/>
          <p:nvPr/>
        </p:nvSpPr>
        <p:spPr>
          <a:xfrm>
            <a:off x="2055309" y="909365"/>
            <a:ext cx="9856016" cy="54490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на институциональном уровне: 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/>
              <a:t>1. Проект </a:t>
            </a:r>
            <a:r>
              <a:rPr lang="ru-RU" sz="2000" dirty="0"/>
              <a:t>«Всегда рядом – всегда вместе»:</a:t>
            </a:r>
          </a:p>
          <a:p>
            <a:pPr algn="just"/>
            <a:r>
              <a:rPr lang="ru-RU" sz="2000" dirty="0"/>
              <a:t>1.1. Направление – Многоступенчатая модель </a:t>
            </a:r>
            <a:r>
              <a:rPr lang="ru-RU" sz="2000" dirty="0" err="1"/>
              <a:t>тьюторского</a:t>
            </a:r>
            <a:r>
              <a:rPr lang="ru-RU" sz="2000" dirty="0"/>
              <a:t> сопровождения образовательного процесса «</a:t>
            </a:r>
            <a:r>
              <a:rPr lang="ru-RU" sz="2000" dirty="0" err="1"/>
              <a:t>Тьютор-тьюторант</a:t>
            </a:r>
            <a:r>
              <a:rPr lang="ru-RU" sz="2000" dirty="0" smtClean="0"/>
              <a:t>»:</a:t>
            </a:r>
          </a:p>
          <a:p>
            <a:pPr algn="just"/>
            <a:r>
              <a:rPr lang="ru-RU" sz="2000" dirty="0" smtClean="0"/>
              <a:t>а</a:t>
            </a:r>
            <a:r>
              <a:rPr lang="ru-RU" sz="2000" dirty="0"/>
              <a:t>) Разработана локальная нормативная база, отражающая процесс </a:t>
            </a:r>
            <a:r>
              <a:rPr lang="ru-RU" sz="2000" dirty="0" err="1"/>
              <a:t>тьюторства</a:t>
            </a:r>
            <a:r>
              <a:rPr lang="ru-RU" sz="2000" dirty="0"/>
              <a:t>. Создан банк данных о </a:t>
            </a:r>
            <a:r>
              <a:rPr lang="ru-RU" sz="2000" dirty="0" err="1" smtClean="0"/>
              <a:t>тьюторах</a:t>
            </a:r>
            <a:r>
              <a:rPr lang="ru-RU" sz="2000" dirty="0" smtClean="0"/>
              <a:t>.</a:t>
            </a:r>
          </a:p>
          <a:p>
            <a:pPr algn="just"/>
            <a:r>
              <a:rPr lang="ru-RU" sz="2000" dirty="0" smtClean="0"/>
              <a:t>б</a:t>
            </a:r>
            <a:r>
              <a:rPr lang="ru-RU" sz="2000" dirty="0"/>
              <a:t>) Созданы </a:t>
            </a:r>
            <a:r>
              <a:rPr lang="ru-RU" sz="2000" dirty="0">
                <a:hlinkClick r:id="rId2"/>
              </a:rPr>
              <a:t>индивидуальные программы сопровождения </a:t>
            </a:r>
            <a:r>
              <a:rPr lang="ru-RU" dirty="0" err="1">
                <a:hlinkClick r:id="rId2"/>
              </a:rPr>
              <a:t>тьюторантов</a:t>
            </a:r>
            <a:r>
              <a:rPr lang="ru-RU" dirty="0">
                <a:hlinkClick r:id="rId2"/>
              </a:rPr>
              <a:t> </a:t>
            </a:r>
            <a:endParaRPr lang="ru-RU" dirty="0" smtClean="0"/>
          </a:p>
          <a:p>
            <a:pPr algn="just"/>
            <a:r>
              <a:rPr lang="ru-RU" sz="2000" dirty="0" smtClean="0"/>
              <a:t>1.2</a:t>
            </a:r>
            <a:r>
              <a:rPr lang="ru-RU" sz="2000" dirty="0"/>
              <a:t>. Направление – Модель инфраструктурных изменений школьного образовательного пространства «Школа как пространство встреч</a:t>
            </a:r>
            <a:r>
              <a:rPr lang="ru-RU" sz="2000" dirty="0" smtClean="0"/>
              <a:t>»:</a:t>
            </a:r>
          </a:p>
          <a:p>
            <a:pPr algn="just"/>
            <a:r>
              <a:rPr lang="ru-RU" sz="2000" dirty="0" smtClean="0"/>
              <a:t>а</a:t>
            </a:r>
            <a:r>
              <a:rPr lang="ru-RU" sz="2000" dirty="0"/>
              <a:t>) Аналитические сведения о потребностях в </a:t>
            </a:r>
            <a:r>
              <a:rPr lang="ru-RU" sz="2000" dirty="0" err="1" smtClean="0"/>
              <a:t>коворкинг</a:t>
            </a:r>
            <a:r>
              <a:rPr lang="ru-RU" sz="2000" dirty="0" smtClean="0"/>
              <a:t>-зонах.</a:t>
            </a:r>
          </a:p>
          <a:p>
            <a:pPr algn="just"/>
            <a:r>
              <a:rPr lang="ru-RU" sz="2000" dirty="0" smtClean="0"/>
              <a:t>б</a:t>
            </a:r>
            <a:r>
              <a:rPr lang="ru-RU" sz="2000" dirty="0"/>
              <a:t>) Разработана локальная нормативная база, отражающая внедрение коворкинг-зон как для осуществления внеурочной деятельности, так и для свободной беседы обучающихся друг с другом или обучающихся и </a:t>
            </a:r>
            <a:r>
              <a:rPr lang="ru-RU" sz="2000" dirty="0" smtClean="0"/>
              <a:t>педагогов. </a:t>
            </a:r>
            <a:r>
              <a:rPr lang="ru-RU" sz="1400" u="sng" dirty="0">
                <a:hlinkClick r:id="rId3"/>
              </a:rPr>
              <a:t>https://sch47mgn.educhel.ru/about/tour/119163</a:t>
            </a:r>
            <a:endParaRPr lang="ru-RU" sz="1400" dirty="0"/>
          </a:p>
          <a:p>
            <a:pPr algn="just"/>
            <a:r>
              <a:rPr lang="ru-RU" sz="1400" u="sng" dirty="0">
                <a:hlinkClick r:id="rId4"/>
              </a:rPr>
              <a:t>https://sch47mgn.educhel.ru/conditions/food/post/97745</a:t>
            </a:r>
            <a:endParaRPr lang="ru-RU" sz="1400" dirty="0"/>
          </a:p>
          <a:p>
            <a:pPr algn="just"/>
            <a:r>
              <a:rPr lang="ru-RU" sz="1400" u="sng" dirty="0">
                <a:hlinkClick r:id="rId5"/>
              </a:rPr>
              <a:t>https://</a:t>
            </a:r>
            <a:r>
              <a:rPr lang="ru-RU" sz="1400" u="sng" dirty="0" smtClean="0">
                <a:hlinkClick r:id="rId5"/>
              </a:rPr>
              <a:t>sch47mgn.educhel.ru/about/tour/119168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01761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/>
              <a:t>Применение технологии </a:t>
            </a:r>
            <a:r>
              <a:rPr lang="ru-RU" sz="1600" b="1" dirty="0" err="1"/>
              <a:t>краудсорсинга</a:t>
            </a:r>
            <a:r>
              <a:rPr lang="ru-RU" sz="1600" b="1" dirty="0"/>
              <a:t> для управления разработкой и реализацией программы развития по результатам внутренней системы оценки качества образования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общеобразовательное учреждение «Средняя общеобразовательная школа №47» города Магнитогорска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6C2B79D-D34F-463F-BA62-6C090041742E}"/>
              </a:ext>
            </a:extLst>
          </p:cNvPr>
          <p:cNvSpPr/>
          <p:nvPr/>
        </p:nvSpPr>
        <p:spPr>
          <a:xfrm>
            <a:off x="2055309" y="1066349"/>
            <a:ext cx="9856016" cy="5409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на институциональном уровне: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/>
              <a:t>2) Проект «Кадры решают всё»:</a:t>
            </a:r>
          </a:p>
          <a:p>
            <a:pPr algn="just"/>
            <a:r>
              <a:rPr lang="ru-RU" sz="2000" dirty="0"/>
              <a:t>̶  на 100% усовершенствована локальная нормативная база, отражающая функционирование ВСОКО </a:t>
            </a:r>
            <a:r>
              <a:rPr lang="ru-RU" sz="1600" u="sng" dirty="0">
                <a:hlinkClick r:id="rId2"/>
              </a:rPr>
              <a:t>https://sch47mgn.educhel.ru/documents/other_documents</a:t>
            </a:r>
            <a:endParaRPr lang="ru-RU" sz="2000" dirty="0"/>
          </a:p>
          <a:p>
            <a:pPr algn="just"/>
            <a:r>
              <a:rPr lang="ru-RU" sz="2000" dirty="0"/>
              <a:t>̶  разработана программа Постоянно действующего методического семинара с включением материалов из опыта работы </a:t>
            </a:r>
            <a:r>
              <a:rPr lang="ru-RU" sz="1600" u="sng" dirty="0">
                <a:hlinkClick r:id="rId3"/>
              </a:rPr>
              <a:t>https://sch47mgn.educhel.ru/uploads/20600/20566/section/669265/Metodicheskij_seminar/t_yutor.pdf?1574355208503</a:t>
            </a:r>
            <a:endParaRPr lang="ru-RU" sz="1600" dirty="0"/>
          </a:p>
          <a:p>
            <a:pPr algn="just"/>
            <a:r>
              <a:rPr lang="ru-RU" sz="2000" dirty="0"/>
              <a:t>̶ разработано Положение о </a:t>
            </a:r>
            <a:r>
              <a:rPr lang="ru-RU" sz="2000" dirty="0" err="1"/>
              <a:t>краудсорсинговой</a:t>
            </a:r>
            <a:r>
              <a:rPr lang="ru-RU" sz="2000" dirty="0"/>
              <a:t> площадке и создана сама </a:t>
            </a:r>
            <a:r>
              <a:rPr lang="ru-RU" sz="2000" dirty="0" err="1"/>
              <a:t>краудсорсинговая</a:t>
            </a:r>
            <a:r>
              <a:rPr lang="ru-RU" sz="2000" dirty="0"/>
              <a:t> площадка на сайте школы </a:t>
            </a:r>
            <a:r>
              <a:rPr lang="ru-RU" sz="1600" u="sng" dirty="0">
                <a:hlinkClick r:id="rId4"/>
              </a:rPr>
              <a:t>https://sch47mgn.educhel.ru/uploads/20600/20566/section/669265/Polozhenie/Polozhenie_o_kraudsorsingovoj_plowadke.pdf?1574354504825</a:t>
            </a:r>
            <a:endParaRPr lang="ru-RU" sz="1600" dirty="0"/>
          </a:p>
          <a:p>
            <a:pPr algn="just"/>
            <a:r>
              <a:rPr lang="ru-RU" sz="2000" dirty="0"/>
              <a:t>̶  создан план-график повышения квалификации, отражающий в том числе повышение квалификации по направлению </a:t>
            </a:r>
            <a:r>
              <a:rPr lang="ru-RU" sz="2000" dirty="0" err="1"/>
              <a:t>тьюторства</a:t>
            </a:r>
            <a:r>
              <a:rPr lang="ru-RU" sz="2000" dirty="0"/>
              <a:t> </a:t>
            </a:r>
            <a:r>
              <a:rPr lang="ru-RU" sz="1600" u="sng" dirty="0">
                <a:hlinkClick r:id="rId5"/>
              </a:rPr>
              <a:t>https://sch47mgn.educhel.ru/uploads/20600/20566/section/669265/Plan/Perspektivnyj_plan.pdf?1574417207061</a:t>
            </a:r>
            <a:endParaRPr lang="ru-RU" sz="1600" dirty="0"/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017613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/>
              <a:t>Применение технологии </a:t>
            </a:r>
            <a:r>
              <a:rPr lang="ru-RU" sz="1600" b="1" dirty="0" err="1"/>
              <a:t>краудсорсинга</a:t>
            </a:r>
            <a:r>
              <a:rPr lang="ru-RU" sz="1600" b="1" dirty="0"/>
              <a:t> для управления разработкой и реализацией программы развития по результатам внутренней системы оценки качества образования</a:t>
            </a:r>
            <a:r>
              <a:rPr lang="ru-RU" sz="1600" b="1" dirty="0">
                <a:latin typeface="Cambria Math" panose="02040503050406030204" pitchFamily="18" charset="0"/>
                <a:ea typeface="Cambria Math" panose="02040503050406030204" pitchFamily="18" charset="0"/>
              </a:rPr>
              <a:t>» </a:t>
            </a:r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общеобразовательное учреждение «Средняя общеобразовательная школа №47» города Магнитогорска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6C2B79D-D34F-463F-BA62-6C090041742E}"/>
              </a:ext>
            </a:extLst>
          </p:cNvPr>
          <p:cNvSpPr/>
          <p:nvPr/>
        </p:nvSpPr>
        <p:spPr>
          <a:xfrm>
            <a:off x="2059319" y="774047"/>
            <a:ext cx="9856016" cy="54712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на институциональном уровне: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/>
              <a:t>3) Проект «От </a:t>
            </a:r>
            <a:r>
              <a:rPr lang="en-US" sz="2000" dirty="0"/>
              <a:t>IT</a:t>
            </a:r>
            <a:r>
              <a:rPr lang="ru-RU" sz="2000" dirty="0"/>
              <a:t>-модерна к информационному обществу: социальная розетка»:</a:t>
            </a:r>
          </a:p>
          <a:p>
            <a:pPr algn="just"/>
            <a:r>
              <a:rPr lang="ru-RU" sz="2000" dirty="0"/>
              <a:t>̶ проектируется Программа по развитию </a:t>
            </a:r>
            <a:r>
              <a:rPr lang="ru-RU" sz="2000" dirty="0" err="1"/>
              <a:t>ИК-инфраструктуры</a:t>
            </a:r>
            <a:endParaRPr lang="ru-RU" sz="2000" dirty="0"/>
          </a:p>
          <a:p>
            <a:pPr algn="just"/>
            <a:r>
              <a:rPr lang="ru-RU" sz="2000" dirty="0"/>
              <a:t>̶ имеется аналитический материал определения текущего уровня знаний пользователей по информационной безопасности ССЫЛКА, но обезличенная</a:t>
            </a:r>
          </a:p>
          <a:p>
            <a:pPr algn="just"/>
            <a:r>
              <a:rPr lang="ru-RU" sz="2000" dirty="0"/>
              <a:t>̶ имеется аналитический материал о технических возможностях школы (в связи с существенным обновлением парка компьютеров в ноябре 2019 года – аналитический материал в настоящее время корректируется)</a:t>
            </a:r>
          </a:p>
          <a:p>
            <a:pPr algn="just"/>
            <a:r>
              <a:rPr lang="ru-RU" sz="2000" dirty="0"/>
              <a:t>̶ проектируется Положение о деятельности информационно-ресурсного центра </a:t>
            </a:r>
            <a:r>
              <a:rPr lang="ru-RU" sz="1600" u="sng" dirty="0">
                <a:hlinkClick r:id="rId2"/>
              </a:rPr>
              <a:t>https://sch47mgn.educhel.ru/documents/other_documents/doc/192732</a:t>
            </a:r>
            <a:endParaRPr lang="ru-RU" sz="1600" dirty="0"/>
          </a:p>
          <a:p>
            <a:pPr algn="just"/>
            <a:r>
              <a:rPr lang="ru-RU" sz="2000" dirty="0"/>
              <a:t>̶ создаётся фонд </a:t>
            </a:r>
            <a:r>
              <a:rPr lang="ru-RU" sz="2000" dirty="0" err="1"/>
              <a:t>медиаресурсов</a:t>
            </a:r>
            <a:r>
              <a:rPr lang="ru-RU" sz="2000" dirty="0"/>
              <a:t>, направленных на формирование информационной культуры</a:t>
            </a:r>
          </a:p>
          <a:p>
            <a:pPr algn="just"/>
            <a:r>
              <a:rPr lang="ru-RU" sz="2000" dirty="0"/>
              <a:t>̶ создаётся </a:t>
            </a:r>
            <a:r>
              <a:rPr lang="ru-RU" sz="2000" dirty="0" err="1"/>
              <a:t>коворкинг-зона</a:t>
            </a:r>
            <a:r>
              <a:rPr lang="ru-RU" sz="2000" dirty="0"/>
              <a:t> в помещении библиотеки </a:t>
            </a:r>
          </a:p>
          <a:p>
            <a:pPr algn="just"/>
            <a:r>
              <a:rPr lang="ru-RU" sz="2000" dirty="0"/>
              <a:t>̶ сформирована и адаптирована для школы методика оценки уровня информационной культуры личности </a:t>
            </a:r>
            <a:r>
              <a:rPr lang="ru-RU" sz="1600" u="sng" dirty="0">
                <a:hlinkClick r:id="rId3"/>
              </a:rPr>
              <a:t>https://</a:t>
            </a:r>
            <a:r>
              <a:rPr lang="ru-RU" sz="1600" u="sng" dirty="0" smtClean="0">
                <a:hlinkClick r:id="rId3"/>
              </a:rPr>
              <a:t>docs.google.com/forms/d/e/1FAIpQLSepgM6Wlazrk_NZ1vcH-6zabT9M4nbDSq6R2sTWeccdifhKuQ/viewform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3017613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</TotalTime>
  <Words>1693</Words>
  <Application>Microsoft Office PowerPoint</Application>
  <PresentationFormat>Широкоэкранный</PresentationFormat>
  <Paragraphs>118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RCOKIO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III межрегиональная научно-практическая конференция «Проблемы и перспективы развития систем оценки качества образования. Аспекты результативности региональной политики»</dc:title>
  <dc:creator>Павлова Наталья Алексеевна</dc:creator>
  <cp:lastModifiedBy>Солодкова Екатерина Александровна</cp:lastModifiedBy>
  <cp:revision>71</cp:revision>
  <cp:lastPrinted>2018-10-04T08:40:26Z</cp:lastPrinted>
  <dcterms:created xsi:type="dcterms:W3CDTF">2018-10-04T05:50:13Z</dcterms:created>
  <dcterms:modified xsi:type="dcterms:W3CDTF">2019-12-02T06:31:05Z</dcterms:modified>
</cp:coreProperties>
</file>