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3" r:id="rId3"/>
    <p:sldId id="272" r:id="rId4"/>
    <p:sldId id="275" r:id="rId5"/>
    <p:sldId id="276" r:id="rId6"/>
    <p:sldId id="282" r:id="rId7"/>
    <p:sldId id="277" r:id="rId8"/>
    <p:sldId id="278" r:id="rId9"/>
    <p:sldId id="281" r:id="rId10"/>
    <p:sldId id="279" r:id="rId11"/>
    <p:sldId id="280" r:id="rId1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7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7471" autoAdjust="0"/>
    <p:restoredTop sz="94660"/>
  </p:normalViewPr>
  <p:slideViewPr>
    <p:cSldViewPr snapToGrid="0">
      <p:cViewPr varScale="1">
        <p:scale>
          <a:sx n="68" d="100"/>
          <a:sy n="68" d="100"/>
        </p:scale>
        <p:origin x="-112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6E1BB-C387-459E-B30C-414B10D7F85D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23F9A-38BA-4CD7-87A8-06E858C39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9712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6C864-BCC9-447F-826B-A7F0AFA58C13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EC323-E26B-4048-9F30-04AA7E7634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1171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415168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259398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799334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628584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107184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37930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68548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822393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83664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065455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85801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196A1-37DC-4CED-BE73-0810763961F8}" type="datetimeFigureOut">
              <a:rPr lang="ru-RU" smtClean="0"/>
              <a:pPr/>
              <a:t>02.12.2019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533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2017063"/>
            <a:ext cx="8518227" cy="33707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информационной политики образовательной организации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  <a:p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="" xmlns:p14="http://schemas.microsoft.com/office/powerpoint/2010/main" val="423772436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4EF504E-4423-4A27-86BC-CB496004DF9E}"/>
              </a:ext>
            </a:extLst>
          </p:cNvPr>
          <p:cNvSpPr/>
          <p:nvPr/>
        </p:nvSpPr>
        <p:spPr>
          <a:xfrm>
            <a:off x="2124244" y="1205785"/>
            <a:ext cx="97181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Перспективы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реализации проекта совместно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с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ГБУ ДПО РЦОКИО на 2020 год: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58893" y="1976647"/>
            <a:ext cx="9683496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dirty="0" smtClean="0"/>
          </a:p>
          <a:p>
            <a:pPr algn="just"/>
            <a:r>
              <a:rPr lang="ru-RU" sz="2000" dirty="0" smtClean="0"/>
              <a:t>В 2020 году планируется проведение  семинара для разных целевых групп: руководителей,  заместителей руководителей школ </a:t>
            </a:r>
            <a:r>
              <a:rPr lang="ru-RU" sz="2000" dirty="0" err="1" smtClean="0"/>
              <a:t>Копейского</a:t>
            </a:r>
            <a:r>
              <a:rPr lang="ru-RU" sz="2000" dirty="0" smtClean="0"/>
              <a:t> городского округа - с участием специалистов РЦОКИО. </a:t>
            </a:r>
          </a:p>
          <a:p>
            <a:pPr algn="just"/>
            <a:r>
              <a:rPr lang="ru-RU" sz="2000" dirty="0" smtClean="0"/>
              <a:t>Семинар  будет посвящён конкретным вопросам:  «Проблемы и перспективы использования АИС «Аттестация» для повышения профессионального мастерства педагогов», «Оценочная деятельность педагога в условиях реализации ФГОС и профессиональных стандартов», «Использование информационных систем  при проведении текущего контроля», «Использование результатов оценочных процедур во ВСОКО»</a:t>
            </a:r>
          </a:p>
          <a:p>
            <a:pPr algn="just"/>
            <a:r>
              <a:rPr lang="ru-RU" sz="2000" dirty="0" smtClean="0"/>
              <a:t>Планируется участие в семинарах и конференциях ГБУ ДПО РЦОКИО, в т.ч. в ежегодной межрегиональной конференции «Проблемы и перспективы развития систем оценки качества образования. Аспекты результативности региональной политики в сфере оценки качества образования».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33646" y="253609"/>
            <a:ext cx="8699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 42» </a:t>
            </a:r>
            <a:r>
              <a:rPr lang="ru-RU" dirty="0" err="1" smtClean="0"/>
              <a:t>Копейского</a:t>
            </a:r>
            <a:r>
              <a:rPr lang="ru-RU" dirty="0" smtClean="0"/>
              <a:t> городского округа</a:t>
            </a:r>
          </a:p>
        </p:txBody>
      </p:sp>
    </p:spTree>
    <p:extLst>
      <p:ext uri="{BB962C8B-B14F-4D97-AF65-F5344CB8AC3E}">
        <p14:creationId xmlns="" xmlns:p14="http://schemas.microsoft.com/office/powerpoint/2010/main" val="36910020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942010"/>
            <a:ext cx="8730860" cy="283394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</a:t>
            </a:r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)</a:t>
            </a:r>
            <a:endParaRPr lang="ru-RU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«Формирование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информационной политики образовательной организации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="" xmlns:p14="http://schemas.microsoft.com/office/powerpoint/2010/main" val="97656566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767066" y="6286343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</a:t>
            </a:r>
            <a:r>
              <a:rPr lang="ru-RU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2019 году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935DF3E7-FF47-435A-A46D-1807E8E11B17}"/>
              </a:ext>
            </a:extLst>
          </p:cNvPr>
          <p:cNvSpPr/>
          <p:nvPr/>
        </p:nvSpPr>
        <p:spPr>
          <a:xfrm>
            <a:off x="1805391" y="555453"/>
            <a:ext cx="10215154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Проект по реализации информационной политики</a:t>
            </a:r>
          </a:p>
          <a:p>
            <a:pPr algn="ctr"/>
            <a:r>
              <a:rPr lang="ru-RU" sz="2800" b="1" dirty="0" smtClean="0"/>
              <a:t> в ОО «Открытая школа»</a:t>
            </a:r>
            <a:endParaRPr lang="ru-RU" sz="2800" b="1" dirty="0">
              <a:solidFill>
                <a:prstClr val="black"/>
              </a:solidFill>
              <a:latin typeface="+mj-lt"/>
            </a:endParaRPr>
          </a:p>
          <a:p>
            <a:endParaRPr lang="ru-RU" sz="2800" dirty="0">
              <a:solidFill>
                <a:prstClr val="black"/>
              </a:solidFill>
              <a:latin typeface="+mj-lt"/>
            </a:endParaRPr>
          </a:p>
          <a:p>
            <a:pPr algn="ctr"/>
            <a:r>
              <a:rPr lang="ru-RU" sz="2000" dirty="0" smtClean="0"/>
              <a:t>Муниципальное общеобразовательное учреждение</a:t>
            </a:r>
          </a:p>
          <a:p>
            <a:pPr algn="ctr"/>
            <a:r>
              <a:rPr lang="ru-RU" sz="2000" dirty="0" smtClean="0"/>
              <a:t>«Средняя общеобразовательная школа № 42» </a:t>
            </a:r>
            <a:r>
              <a:rPr lang="ru-RU" sz="2000" dirty="0" err="1" smtClean="0"/>
              <a:t>Копейского</a:t>
            </a:r>
            <a:r>
              <a:rPr lang="ru-RU" sz="2000" dirty="0" smtClean="0"/>
              <a:t> городского округа</a:t>
            </a:r>
          </a:p>
          <a:p>
            <a:pPr algn="ctr"/>
            <a:endParaRPr lang="ru-RU" sz="2800" dirty="0">
              <a:solidFill>
                <a:prstClr val="black"/>
              </a:solidFill>
              <a:latin typeface="+mj-lt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="" xmlns:a16="http://schemas.microsoft.com/office/drawing/2014/main" id="{3BBBA205-9542-4E76-B7BA-44DA2577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57415306"/>
              </p:ext>
            </p:extLst>
          </p:nvPr>
        </p:nvGraphicFramePr>
        <p:xfrm>
          <a:off x="2153734" y="2756267"/>
          <a:ext cx="9866811" cy="4328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80441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06239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88503">
                <a:tc>
                  <a:txBody>
                    <a:bodyPr/>
                    <a:lstStyle/>
                    <a:p>
                      <a:pPr algn="l"/>
                      <a:r>
                        <a:rPr lang="ru-RU" sz="2000" b="1" cap="none" spc="0" dirty="0">
                          <a:ln w="0"/>
                          <a:effectLst/>
                          <a:latin typeface="+mn-lt"/>
                        </a:rPr>
                        <a:t>       Участники проекта  от РИП</a:t>
                      </a:r>
                      <a:endParaRPr lang="ru-RU" sz="2000" b="1" cap="none" spc="0" dirty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cap="none" spc="0" dirty="0">
                          <a:ln w="0"/>
                          <a:effectLst/>
                          <a:latin typeface="+mn-lt"/>
                        </a:rPr>
                        <a:t>Координатор от ГБУ ДПО РЦОКИО</a:t>
                      </a:r>
                      <a:endParaRPr lang="ru-RU" sz="1800" b="1" cap="none" spc="0" dirty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620057">
                <a:tc>
                  <a:txBody>
                    <a:bodyPr/>
                    <a:lstStyle/>
                    <a:p>
                      <a:pPr algn="l"/>
                      <a:r>
                        <a:rPr lang="ru-RU" sz="1600" cap="none" spc="0" baseline="0" dirty="0" smtClean="0">
                          <a:ln w="0"/>
                          <a:effectLst/>
                          <a:latin typeface="+mn-lt"/>
                        </a:rPr>
                        <a:t>Прокопьева О.А., директор МОУ «СОШ № 42»</a:t>
                      </a:r>
                      <a:endParaRPr lang="ru-RU" sz="1600" b="0" cap="none" spc="0" baseline="0" dirty="0" smtClean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 smtClean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 err="1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Хайретдинова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Е.С.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.,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заместитель директора по УВР </a:t>
                      </a:r>
                      <a:r>
                        <a:rPr lang="ru-RU" sz="1600" cap="none" spc="0" baseline="0" dirty="0" smtClean="0">
                          <a:ln w="0"/>
                          <a:effectLst/>
                          <a:latin typeface="+mn-lt"/>
                        </a:rPr>
                        <a:t>МОУ «СОШ № 42»</a:t>
                      </a:r>
                      <a:endParaRPr lang="ru-RU" sz="1600" b="0" cap="none" spc="0" dirty="0" smtClean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baseline="0" dirty="0" smtClean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baseline="0" dirty="0" err="1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Дамер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Е.В.</a:t>
                      </a: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,</a:t>
                      </a:r>
                      <a:r>
                        <a:rPr lang="ru-RU" sz="1600" b="0" cap="none" spc="0" baseline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учитель физики и английского языка </a:t>
                      </a:r>
                      <a:r>
                        <a:rPr lang="ru-RU" sz="1600" cap="none" spc="0" baseline="0" dirty="0" smtClean="0">
                          <a:ln w="0"/>
                          <a:effectLst/>
                          <a:latin typeface="+mn-lt"/>
                        </a:rPr>
                        <a:t>МОУ «СОШ № 42»</a:t>
                      </a:r>
                      <a:endParaRPr lang="ru-RU" sz="1600" b="0" cap="none" spc="0" baseline="0" dirty="0" smtClean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cap="none" spc="0" baseline="0" dirty="0" smtClean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="0" cap="none" spc="0" dirty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cap="none" spc="0" dirty="0" smtClean="0">
                          <a:ln w="0"/>
                          <a:effectLst/>
                          <a:latin typeface="+mn-lt"/>
                        </a:rPr>
                        <a:t>Якубовская</a:t>
                      </a:r>
                      <a:r>
                        <a:rPr lang="ru-RU" sz="1600" cap="none" spc="0" baseline="0" dirty="0" smtClean="0">
                          <a:ln w="0"/>
                          <a:effectLst/>
                          <a:latin typeface="+mn-lt"/>
                        </a:rPr>
                        <a:t> Т.В.</a:t>
                      </a:r>
                      <a:r>
                        <a:rPr lang="ru-RU" sz="1600" cap="none" spc="0" dirty="0" smtClean="0">
                          <a:ln w="0"/>
                          <a:effectLst/>
                          <a:latin typeface="+mn-lt"/>
                        </a:rPr>
                        <a:t>, </a:t>
                      </a:r>
                      <a:r>
                        <a:rPr lang="ru-RU" sz="1600" cap="none" spc="0" dirty="0">
                          <a:ln w="0"/>
                          <a:effectLst/>
                          <a:latin typeface="+mn-lt"/>
                        </a:rPr>
                        <a:t>начальник отдела </a:t>
                      </a:r>
                      <a:r>
                        <a:rPr lang="ru-RU" sz="1600" cap="none" spc="0" dirty="0" smtClean="0">
                          <a:ln w="0"/>
                          <a:effectLst/>
                          <a:latin typeface="+mn-lt"/>
                        </a:rPr>
                        <a:t>обеспечения оценки</a:t>
                      </a:r>
                      <a:r>
                        <a:rPr lang="ru-RU" sz="1600" cap="none" spc="0" baseline="0" dirty="0" smtClean="0">
                          <a:ln w="0"/>
                          <a:effectLst/>
                          <a:latin typeface="+mn-lt"/>
                        </a:rPr>
                        <a:t> качества образовательных результатов </a:t>
                      </a:r>
                      <a:r>
                        <a:rPr lang="ru-RU" sz="1600" cap="none" spc="0" dirty="0" smtClean="0">
                          <a:ln w="0"/>
                          <a:effectLst/>
                          <a:latin typeface="+mn-lt"/>
                        </a:rPr>
                        <a:t>ГБУ </a:t>
                      </a:r>
                      <a:r>
                        <a:rPr lang="ru-RU" sz="1600" cap="none" spc="0" dirty="0">
                          <a:ln w="0"/>
                          <a:effectLst/>
                          <a:latin typeface="+mn-lt"/>
                        </a:rPr>
                        <a:t>ДПО </a:t>
                      </a:r>
                      <a:r>
                        <a:rPr lang="ru-RU" sz="1600" cap="none" spc="0" dirty="0" smtClean="0">
                          <a:ln w="0"/>
                          <a:effectLst/>
                          <a:latin typeface="+mn-lt"/>
                        </a:rPr>
                        <a:t>РЦОКИО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cap="none" spc="0" dirty="0" smtClean="0">
                        <a:ln w="0"/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cap="none" spc="0" dirty="0" smtClean="0">
                          <a:ln w="0"/>
                          <a:effectLst/>
                          <a:latin typeface="+mn-lt"/>
                        </a:rPr>
                        <a:t>Черепанова О.А</a:t>
                      </a:r>
                      <a:r>
                        <a:rPr lang="ru-RU" sz="1600" cap="none" spc="0" baseline="0" dirty="0" smtClean="0">
                          <a:ln w="0"/>
                          <a:effectLst/>
                          <a:latin typeface="+mn-lt"/>
                        </a:rPr>
                        <a:t>.</a:t>
                      </a:r>
                      <a:r>
                        <a:rPr lang="ru-RU" sz="1600" cap="none" spc="0" dirty="0" smtClean="0">
                          <a:ln w="0"/>
                          <a:effectLst/>
                          <a:latin typeface="+mn-lt"/>
                        </a:rPr>
                        <a:t>, методист</a:t>
                      </a:r>
                      <a:r>
                        <a:rPr lang="ru-RU" sz="1600" cap="none" spc="0" baseline="0" dirty="0" smtClean="0">
                          <a:ln w="0"/>
                          <a:effectLst/>
                          <a:latin typeface="+mn-lt"/>
                        </a:rPr>
                        <a:t> организационно-методического сопровождения </a:t>
                      </a:r>
                      <a:r>
                        <a:rPr lang="ru-RU" sz="1600" cap="none" spc="0" dirty="0" smtClean="0">
                          <a:ln w="0"/>
                          <a:effectLst/>
                          <a:latin typeface="+mn-lt"/>
                        </a:rPr>
                        <a:t>отдела обеспечения оценки</a:t>
                      </a:r>
                      <a:r>
                        <a:rPr lang="ru-RU" sz="1600" cap="none" spc="0" baseline="0" dirty="0" smtClean="0">
                          <a:ln w="0"/>
                          <a:effectLst/>
                          <a:latin typeface="+mn-lt"/>
                        </a:rPr>
                        <a:t> качества образовательных результатов </a:t>
                      </a:r>
                      <a:r>
                        <a:rPr lang="ru-RU" sz="1600" cap="none" spc="0" dirty="0" smtClean="0">
                          <a:ln w="0"/>
                          <a:effectLst/>
                          <a:latin typeface="+mn-lt"/>
                        </a:rPr>
                        <a:t>ГБУ ДПО РЦОКИО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 smtClean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cap="none" spc="0" dirty="0" smtClean="0">
                          <a:ln w="0"/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Орехова Т.А., </a:t>
                      </a:r>
                      <a:r>
                        <a:rPr lang="ru-RU" sz="1600" cap="none" spc="0" dirty="0" smtClean="0">
                          <a:ln w="0"/>
                          <a:effectLst/>
                          <a:latin typeface="+mn-lt"/>
                        </a:rPr>
                        <a:t>начальник отдела обеспечения функционирования информационных систем ГБУ ДПО РЦОКИО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 smtClean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48840">
                <a:tc>
                  <a:txBody>
                    <a:bodyPr/>
                    <a:lstStyle/>
                    <a:p>
                      <a:endParaRPr lang="ru-RU" sz="20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5356031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66FD585-F2DD-414C-A412-2FAA8C07FAE5}"/>
              </a:ext>
            </a:extLst>
          </p:cNvPr>
          <p:cNvSpPr/>
          <p:nvPr/>
        </p:nvSpPr>
        <p:spPr>
          <a:xfrm>
            <a:off x="2032494" y="1352441"/>
            <a:ext cx="9901645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Цель проекта</a:t>
            </a: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и обеспечение функционирования целостной информационно – коммуникационной инфраструктуры образовательной организации, обеспечивающей конструктивное взаимодействие участников образовательных отношений в целях развития качества образования.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lvl="0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Задачи: </a:t>
            </a:r>
          </a:p>
          <a:p>
            <a:pPr marL="457200" lvl="0" indent="-457200" algn="just">
              <a:buFont typeface="+mj-lt"/>
              <a:buAutoNum type="arabicPeriod"/>
            </a:pPr>
            <a:endParaRPr lang="ru-RU" sz="2000" i="1" dirty="0" smtClean="0"/>
          </a:p>
          <a:p>
            <a:pPr marL="457200" lvl="0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пакета локальных нормативных актов, регулирующих реализацию информационной политики в ОО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Создание алгоритмов   принятия управленческих решений по реализации информационной политики согласно нормативной базе ОО.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Разработка Модели компетенций субъектов информационной политики на уровне ОО.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Разработка Регламента реализации информационной политики в ОО.</a:t>
            </a:r>
            <a:endParaRPr lang="ru-RU" sz="2000" dirty="0">
              <a:ln w="0"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33646" y="253609"/>
            <a:ext cx="8699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 42» </a:t>
            </a:r>
            <a:r>
              <a:rPr lang="ru-RU" dirty="0" err="1" smtClean="0"/>
              <a:t>Копейского</a:t>
            </a:r>
            <a:r>
              <a:rPr lang="ru-RU" dirty="0" smtClean="0"/>
              <a:t> городского округа</a:t>
            </a:r>
          </a:p>
        </p:txBody>
      </p:sp>
    </p:spTree>
    <p:extLst>
      <p:ext uri="{BB962C8B-B14F-4D97-AF65-F5344CB8AC3E}">
        <p14:creationId xmlns="" xmlns:p14="http://schemas.microsoft.com/office/powerpoint/2010/main" val="2647560855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15072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115355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400" dirty="0" smtClean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0842A5A8-4B59-4DC2-9C11-AAA66B25BE20}"/>
              </a:ext>
            </a:extLst>
          </p:cNvPr>
          <p:cNvSpPr/>
          <p:nvPr/>
        </p:nvSpPr>
        <p:spPr>
          <a:xfrm>
            <a:off x="2162684" y="1407160"/>
            <a:ext cx="964126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Ожидаемый результат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</a:p>
          <a:p>
            <a:endParaRPr lang="ru-RU" sz="24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пакет нормативных локальных актов, регулирующих реализацию информационной политики в ОО</a:t>
            </a:r>
          </a:p>
          <a:p>
            <a:pPr algn="just"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статья в сборнике  материалов конференции ГБУ ДПО РЦОКИО «Проблемы и перспективы развития систем оценки качества образования»</a:t>
            </a:r>
          </a:p>
          <a:p>
            <a:pPr algn="just"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формирование информационной компетентности всех участников образовательных отношений</a:t>
            </a:r>
          </a:p>
          <a:p>
            <a:pPr algn="just"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разработка модели компетенций в области формирования и реализации информационной политики в системе образования Челябинской области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33646" y="253609"/>
            <a:ext cx="8699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 42» </a:t>
            </a:r>
            <a:r>
              <a:rPr lang="ru-RU" dirty="0" err="1" smtClean="0"/>
              <a:t>Копейского</a:t>
            </a:r>
            <a:r>
              <a:rPr lang="ru-RU" dirty="0" smtClean="0"/>
              <a:t> городского округа</a:t>
            </a:r>
          </a:p>
        </p:txBody>
      </p:sp>
    </p:spTree>
    <p:extLst>
      <p:ext uri="{BB962C8B-B14F-4D97-AF65-F5344CB8AC3E}">
        <p14:creationId xmlns="" xmlns:p14="http://schemas.microsoft.com/office/powerpoint/2010/main" val="155298751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400" dirty="0" smtClean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48870" y="899940"/>
            <a:ext cx="9847039" cy="4667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800"/>
              </a:spcAft>
            </a:pP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Мероприятия, </a:t>
            </a:r>
            <a:r>
              <a:rPr lang="ru-RU" sz="2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организованные </a:t>
            </a:r>
            <a:r>
              <a:rPr lang="ru-RU" sz="2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и проведённые в рамках проекта:</a:t>
            </a:r>
          </a:p>
          <a:p>
            <a:pPr algn="just">
              <a:spcAft>
                <a:spcPts val="800"/>
              </a:spcAft>
            </a:pP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 региональном уровне:</a:t>
            </a:r>
          </a:p>
          <a:p>
            <a:pPr algn="just">
              <a:spcAft>
                <a:spcPts val="800"/>
              </a:spcAft>
            </a:pP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Выступление на конференции «День образовательной агломерации по развитию систем оценки качества образования» в </a:t>
            </a:r>
            <a:r>
              <a:rPr lang="ru-RU" sz="2000" dirty="0" err="1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Верхнеуфалейском</a:t>
            </a: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городском округе (24.09.2019 г.)</a:t>
            </a:r>
          </a:p>
          <a:p>
            <a:pPr algn="just">
              <a:spcAft>
                <a:spcPts val="800"/>
              </a:spcAft>
            </a:pP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Участие в </a:t>
            </a:r>
            <a:r>
              <a:rPr lang="en-US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IV </a:t>
            </a: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межрегиональной научно-практической конференции «Проблемы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образования (21.11.2019 г.)</a:t>
            </a:r>
          </a:p>
          <a:p>
            <a:pPr algn="just">
              <a:spcAft>
                <a:spcPts val="800"/>
              </a:spcAft>
            </a:pP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Диагностика уровня индивидуальных достижений обучающихся 4-х классов ( </a:t>
            </a:r>
            <a:r>
              <a:rPr lang="ru-RU" sz="2000" dirty="0" err="1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метапредметныъх</a:t>
            </a: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планируемых результатов) при освоении ОП НОО в соответствии с ФГОС НОО ( комплексная работа).</a:t>
            </a:r>
          </a:p>
          <a:p>
            <a:pPr algn="just">
              <a:spcAft>
                <a:spcPts val="800"/>
              </a:spcAft>
            </a:pP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Участие в перекрёстной экспертизе диагностики уровня достижения </a:t>
            </a:r>
            <a:r>
              <a:rPr lang="ru-RU" sz="2000" dirty="0" err="1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метапредметных</a:t>
            </a: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результатов в рамках РИКО ИП – 7 класс.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33646" y="253609"/>
            <a:ext cx="8699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 42» </a:t>
            </a:r>
            <a:r>
              <a:rPr lang="ru-RU" dirty="0" err="1" smtClean="0"/>
              <a:t>Копейского</a:t>
            </a:r>
            <a:r>
              <a:rPr lang="ru-RU" dirty="0" smtClean="0"/>
              <a:t> городского округа</a:t>
            </a:r>
          </a:p>
        </p:txBody>
      </p:sp>
    </p:spTree>
    <p:extLst>
      <p:ext uri="{BB962C8B-B14F-4D97-AF65-F5344CB8AC3E}">
        <p14:creationId xmlns=""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3711" y="703385"/>
            <a:ext cx="8257735" cy="5734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Муниципальное общеобразовательное учреждение</a:t>
            </a:r>
          </a:p>
          <a:p>
            <a:pPr algn="ctr"/>
            <a:r>
              <a:rPr lang="ru-RU" sz="2000" dirty="0" smtClean="0"/>
              <a:t>«Средняя общеобразовательная школа № 42» </a:t>
            </a:r>
            <a:r>
              <a:rPr lang="ru-RU" sz="2000" dirty="0" err="1" smtClean="0"/>
              <a:t>Копейского</a:t>
            </a:r>
            <a:r>
              <a:rPr lang="ru-RU" sz="2000" dirty="0" smtClean="0"/>
              <a:t> городского округа</a:t>
            </a:r>
          </a:p>
          <a:p>
            <a:pPr algn="just">
              <a:spcAft>
                <a:spcPts val="800"/>
              </a:spcAft>
            </a:pP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 муниципальном уровне: </a:t>
            </a:r>
          </a:p>
          <a:p>
            <a:pPr algn="just">
              <a:spcAft>
                <a:spcPts val="800"/>
              </a:spcAft>
            </a:pP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Городской методический семинар для директоров школ </a:t>
            </a:r>
            <a:r>
              <a:rPr lang="ru-RU" sz="2000" dirty="0" err="1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Копейского</a:t>
            </a: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городского округа «Теория и практики подготовки и проведения оценочных процедур на уровне основного общего образования» (апрель, 2019);</a:t>
            </a:r>
          </a:p>
          <a:p>
            <a:pPr algn="just">
              <a:spcAft>
                <a:spcPts val="800"/>
              </a:spcAft>
            </a:pP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Городская августовская конференция работников образования города  Копейска 2019, выступление директора Прокопьевой О.А. и заместителей директора Мининой Е.В., </a:t>
            </a:r>
            <a:r>
              <a:rPr lang="ru-RU" sz="2000" dirty="0" err="1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Хайретдиновой</a:t>
            </a: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Е.С. по теме  «Проблемы и перспективы использования результатов оценочных процедур во ВСОКО».</a:t>
            </a:r>
          </a:p>
          <a:p>
            <a:pPr algn="just">
              <a:spcAft>
                <a:spcPts val="800"/>
              </a:spcAft>
            </a:pP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На институциональном уровне:</a:t>
            </a:r>
          </a:p>
          <a:p>
            <a:pPr algn="just">
              <a:spcAft>
                <a:spcPts val="800"/>
              </a:spcAft>
            </a:pPr>
            <a:r>
              <a:rPr lang="ru-RU" sz="20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Тематические и проблемные Педагогические советы (январь  2019 г., март 2019 г.), тематические Методические советы школы (один раз в четверть, начиная с  марта 2019 г.).</a:t>
            </a:r>
            <a:endParaRPr lang="ru-RU" sz="2000" dirty="0">
              <a:ln w="0"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0AC06FD-2135-4200-8447-3C8CCFCDBB71}"/>
              </a:ext>
            </a:extLst>
          </p:cNvPr>
          <p:cNvSpPr/>
          <p:nvPr/>
        </p:nvSpPr>
        <p:spPr>
          <a:xfrm>
            <a:off x="1965792" y="917998"/>
            <a:ext cx="1003504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Результаты участия в совместных мероприятиях, организованных ГБУ ДПО </a:t>
            </a:r>
            <a:r>
              <a:rPr lang="ru-RU" sz="2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РЦОКИО</a:t>
            </a:r>
            <a:r>
              <a:rPr lang="ru-RU" sz="2000" b="1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</a:p>
          <a:p>
            <a:pPr algn="just"/>
            <a:endParaRPr lang="ru-RU" sz="1400" i="1" dirty="0" smtClean="0">
              <a:ln w="0"/>
              <a:latin typeface="+mj-lt"/>
              <a:ea typeface="Calibri" panose="020F0502020204030204" pitchFamily="34" charset="0"/>
            </a:endParaRPr>
          </a:p>
          <a:p>
            <a:pPr marL="457200" indent="-457200" algn="just">
              <a:buAutoNum type="arabicPeriod"/>
            </a:pPr>
            <a:r>
              <a:rPr lang="ru-RU" sz="1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Областной семинар «Актуальные аспекты межмуниципального взаимодействия по реализации региональной политики в сфере оценки качества образования» (январь 2019); члены проектной группы (директор, заместитель директора по УВР) – 2 чел.;</a:t>
            </a:r>
          </a:p>
          <a:p>
            <a:pPr marL="457200" indent="-457200" algn="just">
              <a:buAutoNum type="arabicPeriod"/>
            </a:pPr>
            <a:r>
              <a:rPr lang="ru-RU" sz="1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Семинар «Управление и перспективы деятельности региональных инновационных площадок в рамках проведения политики в сфере оценки качества образования» (январь 2019); члены проектной группы (директор, заместитель директора по УВР) – 2 чел.;</a:t>
            </a:r>
          </a:p>
          <a:p>
            <a:pPr marL="457200" indent="-457200" algn="just">
              <a:buAutoNum type="arabicPeriod"/>
            </a:pPr>
            <a:r>
              <a:rPr lang="ru-RU" sz="1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Семинар «Организация и содержание работы межмуниципальных проектных групп в рамках образовательной агломерации по развитию систем оценки качества образования» (март 2019); директор, заместитель директора по УВР – 2 чел.;</a:t>
            </a:r>
          </a:p>
          <a:p>
            <a:pPr marL="457200" indent="-457200" algn="just">
              <a:buAutoNum type="arabicPeriod"/>
            </a:pPr>
            <a:r>
              <a:rPr lang="ru-RU" sz="1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Общественно-профессиональное обсуждение проекта «Методологии оценки качества общего образования» (март 2019); члены Методического совета школы (руководители МО, педагоги) – 9 чел.;</a:t>
            </a:r>
          </a:p>
          <a:p>
            <a:pPr marL="457200" indent="-457200" algn="just">
              <a:buAutoNum type="arabicPeriod"/>
            </a:pPr>
            <a:r>
              <a:rPr lang="ru-RU" sz="1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Профессионально-общественная экспертиза в рамках конкурса официальных сайтов системы образования Челябинской области (сентябрь 2019); заместитель директора по УВР – 1 чел.;</a:t>
            </a:r>
          </a:p>
          <a:p>
            <a:pPr marL="457200" indent="-457200" algn="just">
              <a:buAutoNum type="arabicPeriod"/>
            </a:pPr>
            <a:r>
              <a:rPr lang="ru-RU" sz="1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Профессионально-общественная экспертиза научно-прикладных продуктов, обеспечивающих реализацию информационной политики в системе образования Челябинской области (сентябрь 2019); заместители директора по УВР, члены Методического совета школы, педагоги – 4 чел.;</a:t>
            </a:r>
          </a:p>
          <a:p>
            <a:pPr marL="457200" indent="-457200" algn="just">
              <a:buAutoNum type="arabicPeriod"/>
            </a:pPr>
            <a:r>
              <a:rPr lang="ru-RU" sz="1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День образовательной агломерации ( 24 сентября 2019); директор, выступающий -заместитель директора по УВР – 1 чел.</a:t>
            </a:r>
          </a:p>
          <a:p>
            <a:pPr marL="457200" indent="-457200" algn="just">
              <a:buAutoNum type="arabicPeriod"/>
            </a:pPr>
            <a:r>
              <a:rPr lang="ru-RU" sz="1400" dirty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Статья в сборнике </a:t>
            </a:r>
            <a:r>
              <a:rPr lang="en-US" sz="1400" dirty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IV </a:t>
            </a:r>
            <a:r>
              <a:rPr lang="ru-RU" sz="1400" dirty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межрегиональной научно-практической конференции «Проблемы и перспективы развития систем оценки качества образования. Интегрирующая роль информационной политики в обеспечении результативности региональной системы оценки качества </a:t>
            </a:r>
            <a:r>
              <a:rPr lang="ru-RU" sz="1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образования» (</a:t>
            </a:r>
            <a:r>
              <a:rPr lang="ru-RU" sz="1400" i="1" dirty="0" err="1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Хайретдинова</a:t>
            </a:r>
            <a:r>
              <a:rPr lang="ru-RU" sz="1400" i="1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Е.С., </a:t>
            </a:r>
            <a:r>
              <a:rPr lang="ru-RU" sz="1400" i="1" dirty="0" err="1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Дамер</a:t>
            </a:r>
            <a:r>
              <a:rPr lang="ru-RU" sz="1400" i="1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Е.В., Орехова Т.А. Разработка и апробация локальных нормативных актов по реализации информационной политики образовательной организации</a:t>
            </a:r>
            <a:r>
              <a:rPr lang="ru-RU" sz="1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);</a:t>
            </a:r>
          </a:p>
          <a:p>
            <a:pPr marL="457200" indent="-457200" algn="just">
              <a:buAutoNum type="arabicPeriod"/>
            </a:pPr>
            <a:r>
              <a:rPr lang="ru-RU" sz="1400" dirty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 </a:t>
            </a:r>
            <a:r>
              <a:rPr lang="ru-RU" sz="1400" dirty="0" smtClean="0">
                <a:ln w="0"/>
                <a:latin typeface="Times New Roman" pitchFamily="18" charset="0"/>
                <a:ea typeface="Calibri" panose="020F0502020204030204" pitchFamily="34" charset="0"/>
                <a:cs typeface="Times New Roman" pitchFamily="18" charset="0"/>
              </a:rPr>
              <a:t>Итоговая региональная конференция по результатам деятельности региональных инновационных площадок в 2019 году (в режиме видеоконференцсвязи) (3 декабря 2019).</a:t>
            </a:r>
            <a:endParaRPr lang="ru-RU" sz="1400" dirty="0">
              <a:ln w="0"/>
              <a:latin typeface="Times New Roman" pitchFamily="18" charset="0"/>
              <a:ea typeface="Calibri" panose="020F0502020204030204" pitchFamily="34" charset="0"/>
              <a:cs typeface="Times New Roman" pitchFamily="18" charset="0"/>
            </a:endParaRP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33646" y="157810"/>
            <a:ext cx="8699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 42» </a:t>
            </a:r>
            <a:r>
              <a:rPr lang="ru-RU" dirty="0" err="1" smtClean="0"/>
              <a:t>Копейского</a:t>
            </a:r>
            <a:r>
              <a:rPr lang="ru-RU" dirty="0" smtClean="0"/>
              <a:t> городского округа</a:t>
            </a:r>
          </a:p>
        </p:txBody>
      </p:sp>
    </p:spTree>
    <p:extLst>
      <p:ext uri="{BB962C8B-B14F-4D97-AF65-F5344CB8AC3E}">
        <p14:creationId xmlns="" xmlns:p14="http://schemas.microsoft.com/office/powerpoint/2010/main" val="2613580986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535E5DE-5B4F-4F01-AC8B-8CCEDCE9C1F1}"/>
              </a:ext>
            </a:extLst>
          </p:cNvPr>
          <p:cNvSpPr/>
          <p:nvPr/>
        </p:nvSpPr>
        <p:spPr>
          <a:xfrm>
            <a:off x="2066544" y="1170433"/>
            <a:ext cx="991209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проекта</a:t>
            </a:r>
          </a:p>
          <a:p>
            <a:pPr algn="just"/>
            <a:endParaRPr lang="ru-RU" sz="2000" b="1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b="1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Реализация проекта рассчитана на период с 2019 по 2021 гг. </a:t>
            </a:r>
          </a:p>
          <a:p>
            <a:pPr algn="just"/>
            <a:endParaRPr lang="ru-RU" sz="2000" b="1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первом – формирующем этапе (2019 г.) был проведен начальный анализ состояния информационно – коммуникационной инфраструктуры образовательной организации, определен перечень нормативных локальных актов и методических материалов, определяющих реализацию информационной политики в ОО;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-проведён аудит нормативной базы ОО и выявлены системные проблемы, связанные с явным устареванием документов, регламентирующих реализацию информационной политики, или с их отсутствием;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скорректированы цели проекта;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разработаны Проекты типовых положений «Регламент информационной политики на уровне ОО» и «Модель компетенций по реализации информационной политики на уровне ОО»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33646" y="253609"/>
            <a:ext cx="8699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 42» </a:t>
            </a:r>
            <a:r>
              <a:rPr lang="ru-RU" dirty="0" err="1" smtClean="0"/>
              <a:t>Копейского</a:t>
            </a:r>
            <a:r>
              <a:rPr lang="ru-RU" dirty="0" smtClean="0"/>
              <a:t> городского округа</a:t>
            </a:r>
          </a:p>
        </p:txBody>
      </p:sp>
    </p:spTree>
    <p:extLst>
      <p:ext uri="{BB962C8B-B14F-4D97-AF65-F5344CB8AC3E}">
        <p14:creationId xmlns="" xmlns:p14="http://schemas.microsoft.com/office/powerpoint/2010/main" val="314080736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535E5DE-5B4F-4F01-AC8B-8CCEDCE9C1F1}"/>
              </a:ext>
            </a:extLst>
          </p:cNvPr>
          <p:cNvSpPr/>
          <p:nvPr/>
        </p:nvSpPr>
        <p:spPr>
          <a:xfrm>
            <a:off x="2051304" y="969265"/>
            <a:ext cx="10003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algn="just"/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представленного проекта</a:t>
            </a:r>
          </a:p>
          <a:p>
            <a:pPr algn="just"/>
            <a:r>
              <a:rPr lang="ru-RU" sz="1000" b="1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</a:p>
          <a:p>
            <a:pPr algn="just"/>
            <a:r>
              <a:rPr lang="ru-RU" sz="2000" b="1" u="sng" dirty="0" smtClean="0">
                <a:ln w="0"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Реализация проекта рассчитана на период с 2019 по 2021 годы</a:t>
            </a:r>
          </a:p>
          <a:p>
            <a:pPr algn="just"/>
            <a:endParaRPr lang="ru-RU" sz="2000" b="1" u="sng" dirty="0" smtClean="0">
              <a:ln w="0"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320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втором – результативном – этапе (2020-2021 г.)  планируется  разработать типовые нормативные локальные акты, встраиваемые в модель компетенций, для того чтобы обеспечить необходимый и достаточный уровень разработки нормативной базы для дальнейшей реализации информационной политики в ОО.</a:t>
            </a:r>
          </a:p>
          <a:p>
            <a:pPr indent="43200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 Будут внесены изменения (дополнения) в комплекс локальных нормативных актов, отражающих основные вопросы  регламентации информационных потоков: Положение о ВСОКО, Положение о  проведении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самообследования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Положение о школьном сайте, Положение о корпоративной  электронной почте, Положение об электронном журнале, Положение о защите персональных данных в МОУ «СОШ № 42» , Положение о ведении АИС «Аттестация»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33646" y="253609"/>
            <a:ext cx="86993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Муниципальное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 42» </a:t>
            </a:r>
            <a:r>
              <a:rPr lang="ru-RU" dirty="0" err="1" smtClean="0"/>
              <a:t>Копейского</a:t>
            </a:r>
            <a:r>
              <a:rPr lang="ru-RU" dirty="0" smtClean="0"/>
              <a:t> городского округа</a:t>
            </a:r>
          </a:p>
        </p:txBody>
      </p:sp>
    </p:spTree>
    <p:extLst>
      <p:ext uri="{BB962C8B-B14F-4D97-AF65-F5344CB8AC3E}">
        <p14:creationId xmlns="" xmlns:p14="http://schemas.microsoft.com/office/powerpoint/2010/main" val="3140807362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1371</Words>
  <Application>Microsoft Office PowerPoint</Application>
  <PresentationFormat>Произвольный</PresentationFormat>
  <Paragraphs>118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RCOKIO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 межрегиональная научно-практическая конференция «Проблемы и перспективы развития систем оценки качества образования. Аспекты результативности региональной политики»</dc:title>
  <dc:creator>Павлова Наталья Алексеевна</dc:creator>
  <cp:lastModifiedBy>User</cp:lastModifiedBy>
  <cp:revision>105</cp:revision>
  <cp:lastPrinted>2018-10-04T08:40:26Z</cp:lastPrinted>
  <dcterms:created xsi:type="dcterms:W3CDTF">2018-10-04T05:50:13Z</dcterms:created>
  <dcterms:modified xsi:type="dcterms:W3CDTF">2019-12-02T14:18:32Z</dcterms:modified>
</cp:coreProperties>
</file>