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3" r:id="rId3"/>
    <p:sldId id="272" r:id="rId4"/>
    <p:sldId id="275" r:id="rId5"/>
    <p:sldId id="276" r:id="rId6"/>
    <p:sldId id="277" r:id="rId7"/>
    <p:sldId id="278" r:id="rId8"/>
    <p:sldId id="281" r:id="rId9"/>
    <p:sldId id="282" r:id="rId10"/>
    <p:sldId id="283" r:id="rId11"/>
    <p:sldId id="279" r:id="rId12"/>
    <p:sldId id="280" r:id="rId13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7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06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6E1BB-C387-459E-B30C-414B10D7F85D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23F9A-38BA-4CD7-87A8-06E858C39F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712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6C864-BCC9-447F-826B-A7F0AFA58C13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EC323-E26B-4048-9F30-04AA7E7634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171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151684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59398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99334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28584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07184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79309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85487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223934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36643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54557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85801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331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9" y="2528625"/>
            <a:ext cx="3230361" cy="3734389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060546" y="2017063"/>
            <a:ext cx="8518227" cy="33707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Отчет по результатам деятельности общеобразовательной организации – региональной инновационной площадки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(приказ Министерства образования и науки Челябинской области от 13.09.2017 г. № 01/2707 или от 25.12.2018 № 03/3773 ГБУ ДПО РЦОКИО)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в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2019 году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по направлению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информационной политики образовательной организации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  <a:p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/>
        </p:nvSpPr>
        <p:spPr>
          <a:xfrm>
            <a:off x="6400359" y="6028441"/>
            <a:ext cx="2048758" cy="82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61289" y="-39244"/>
            <a:ext cx="9516743" cy="14156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 ГОСУДАРСТВЕННОЕ БЮДЖЕТНОЕ УЧРЕЖДЕНИЕ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ДОПОЛНИТЕЛЬНОГО ПРОФЕССИОНАЛЬНОГО ОБРАЗОВАНИЯ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«РЕГИОНАЛЬНЫЙ ЦЕНТР ОЦЕНКИ КАЧЕСТВА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ИНФОРМАТИЗАЦИИ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4237724367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268" y="1392063"/>
            <a:ext cx="9257218" cy="5235160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2146762" y="87083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/>
              <a:t>«Создание системного комплекса алгоритмов управления качеством образования  общеобразовательной организации на основе информационных ресурсов информационно – коммуникационной инфраструктуры  системы образования Челябинской области»</a:t>
            </a:r>
            <a:endParaRPr lang="ru-RU" sz="1600" b="1" dirty="0" smtClean="0">
              <a:solidFill>
                <a:prstClr val="black"/>
              </a:solidFill>
            </a:endParaRPr>
          </a:p>
          <a:p>
            <a:pPr algn="ctr"/>
            <a:r>
              <a:rPr lang="ru-RU" sz="1400" dirty="0" smtClean="0"/>
              <a:t>Муниципальное бюджетное общеобразовательное учреждение</a:t>
            </a:r>
          </a:p>
          <a:p>
            <a:pPr algn="ctr"/>
            <a:r>
              <a:rPr lang="ru-RU" sz="1400" dirty="0" smtClean="0"/>
              <a:t>«Средняя общеобразовательная школа № 116 г.Челябинска»</a:t>
            </a:r>
            <a:endParaRPr lang="ru-RU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D4EF504E-4423-4A27-86BC-CB496004DF9E}"/>
              </a:ext>
            </a:extLst>
          </p:cNvPr>
          <p:cNvSpPr/>
          <p:nvPr/>
        </p:nvSpPr>
        <p:spPr>
          <a:xfrm>
            <a:off x="2132479" y="927111"/>
            <a:ext cx="971814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Перспективы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реализации проекта совместно с ГБУ ДПО РЦОКИО на 2020 год: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58893" y="1976647"/>
            <a:ext cx="96834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/>
          </a:p>
          <a:p>
            <a:pPr algn="just"/>
            <a:r>
              <a:rPr lang="ru-RU" dirty="0" smtClean="0"/>
              <a:t>В </a:t>
            </a:r>
            <a:r>
              <a:rPr lang="ru-RU" dirty="0" smtClean="0"/>
              <a:t>2020 году планируется проведение </a:t>
            </a:r>
            <a:r>
              <a:rPr lang="ru-RU" dirty="0" err="1" smtClean="0"/>
              <a:t>вебинаров</a:t>
            </a:r>
            <a:r>
              <a:rPr lang="ru-RU" dirty="0" smtClean="0"/>
              <a:t> для разных целевых групп (руководящих и педагогических работников, учащихся и родителей) (минимальное количество участников каждого вебинара - 30 человек; продолжительность вебинара - не менее 40 минут; каждый вебинар будет посвящен конкретному опыту (проблеме, практике, кейсу): по теме  «Информационные системы в управлении образовательной организацией», «Оценочная деятельность педагога в условиях реализации ФГОС и профессиональных стандартов», «Использование информационных систем  при проведении текущего контроля»</a:t>
            </a:r>
          </a:p>
          <a:p>
            <a:pPr algn="just"/>
            <a:r>
              <a:rPr lang="ru-RU" dirty="0" smtClean="0"/>
              <a:t>количество участников каждого </a:t>
            </a:r>
            <a:r>
              <a:rPr lang="ru-RU" dirty="0" err="1" smtClean="0"/>
              <a:t>вебинара</a:t>
            </a:r>
            <a:r>
              <a:rPr lang="ru-RU" dirty="0" smtClean="0"/>
              <a:t> – не менее 30;</a:t>
            </a:r>
          </a:p>
          <a:p>
            <a:pPr algn="just"/>
            <a:r>
              <a:rPr lang="ru-RU" dirty="0" smtClean="0"/>
              <a:t>Планируется обучение по программам повышения квалификации сотрудников, трудоустроенных к началу текущего учебного года (в т.ч. подготовка экспертов по оценке качества образования);</a:t>
            </a:r>
          </a:p>
          <a:p>
            <a:pPr algn="just"/>
            <a:r>
              <a:rPr lang="ru-RU" dirty="0" smtClean="0"/>
              <a:t>Планируется участие в семинарах и конференциях ГБУ ДПО РЦОКИО, в т.ч. в ежегодной межрегиональной конференции «Проблемы и перспективы развития систем оценки качества образования. Аспекты результативности региональной политики в сфере оценки качества образования».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171043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/>
              <a:t>«Создание системного комплекса алгоритмов управления качеством образования  общеобразовательной организации на основе информационных ресурсов информационно – коммуникационной инфраструктуры  системы образования Челябинской области»</a:t>
            </a:r>
            <a:endParaRPr lang="ru-RU" sz="1600" b="1" dirty="0" smtClean="0">
              <a:solidFill>
                <a:prstClr val="black"/>
              </a:solidFill>
            </a:endParaRPr>
          </a:p>
          <a:p>
            <a:pPr algn="ctr"/>
            <a:r>
              <a:rPr lang="ru-RU" sz="1400" dirty="0" smtClean="0"/>
              <a:t>Муниципальное бюджетное общеобразовательное учреждение</a:t>
            </a:r>
          </a:p>
          <a:p>
            <a:pPr algn="ctr"/>
            <a:r>
              <a:rPr lang="ru-RU" sz="1400" dirty="0" smtClean="0"/>
              <a:t>«Средняя общеобразовательная школа № 116 г.Челябинска»</a:t>
            </a:r>
            <a:endParaRPr lang="ru-RU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00200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9" y="2528625"/>
            <a:ext cx="3230361" cy="3734389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060546" y="1942010"/>
            <a:ext cx="8730860" cy="28339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Отчет по результатам деятельности общеобразовательной организации – региональной инновационной площадки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(приказ Министерства образования и науки Челябинской области от 13.09.2017 г. № 01/2707 или от 25.12.2018 № 03/3773 ГБУ ДПО РЦОКИО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)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в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2019 году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по направлению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«Формирование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информационной политики образовательной организации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/>
        </p:nvSpPr>
        <p:spPr>
          <a:xfrm>
            <a:off x="6400359" y="6028441"/>
            <a:ext cx="2048758" cy="82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61289" y="-39244"/>
            <a:ext cx="9516743" cy="14156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 ГОСУДАРСТВЕННОЕ БЮДЖЕТНОЕ УЧРЕЖДЕНИЕ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ДОПОЛНИТЕЛЬНОГО ПРОФЕССИОНАЛЬНОГО ОБРАЗОВАНИЯ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«РЕГИОНАЛЬНЫЙ ЦЕНТР ОЦЕНКИ КАЧЕСТВА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ИНФОРМАТИЗАЦИИ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97656566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767066" y="6286343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</a:t>
            </a:r>
            <a:r>
              <a:rPr lang="ru-RU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2019 году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935DF3E7-FF47-435A-A46D-1807E8E11B17}"/>
              </a:ext>
            </a:extLst>
          </p:cNvPr>
          <p:cNvSpPr/>
          <p:nvPr/>
        </p:nvSpPr>
        <p:spPr>
          <a:xfrm>
            <a:off x="1918602" y="189692"/>
            <a:ext cx="1021515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«Создание системного комплекса алгоритмов управления качеством образования  общеобразовательной организации на основе информационных ресурсов информационно – коммуникационной инфраструктуры  системы образования Челябинской области»</a:t>
            </a:r>
            <a:endParaRPr lang="ru-RU" sz="2400" b="1" dirty="0">
              <a:solidFill>
                <a:prstClr val="black"/>
              </a:solidFill>
              <a:latin typeface="+mj-lt"/>
            </a:endParaRPr>
          </a:p>
          <a:p>
            <a:endParaRPr lang="ru-RU" sz="2800" dirty="0">
              <a:solidFill>
                <a:prstClr val="black"/>
              </a:solidFill>
              <a:latin typeface="+mj-lt"/>
            </a:endParaRPr>
          </a:p>
          <a:p>
            <a:pPr algn="ctr"/>
            <a:r>
              <a:rPr lang="ru-RU" sz="2000" dirty="0" smtClean="0"/>
              <a:t>Муниципальное бюджетное общеобразовательное учреждение</a:t>
            </a:r>
          </a:p>
          <a:p>
            <a:pPr algn="ctr"/>
            <a:r>
              <a:rPr lang="ru-RU" sz="2000" dirty="0" smtClean="0"/>
              <a:t>«Средняя общеобразовательная школа № 116 г.Челябинска»</a:t>
            </a:r>
          </a:p>
          <a:p>
            <a:pPr algn="ctr"/>
            <a:endParaRPr lang="ru-RU" sz="2800" dirty="0">
              <a:solidFill>
                <a:prstClr val="black"/>
              </a:solidFill>
              <a:latin typeface="+mj-lt"/>
            </a:endParaRP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="" xmlns:a16="http://schemas.microsoft.com/office/drawing/2014/main" id="{3BBBA205-9542-4E76-B7BA-44DA2577A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7164243"/>
              </p:ext>
            </p:extLst>
          </p:nvPr>
        </p:nvGraphicFramePr>
        <p:xfrm>
          <a:off x="1918602" y="3429000"/>
          <a:ext cx="9866811" cy="2956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942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7257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27339">
                <a:tc>
                  <a:txBody>
                    <a:bodyPr/>
                    <a:lstStyle/>
                    <a:p>
                      <a:pPr algn="l"/>
                      <a:r>
                        <a:rPr lang="ru-RU" sz="1600" b="1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      Участники проекта  от РИП</a:t>
                      </a:r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Координатор от ГБУ ДПО РЦОКИО</a:t>
                      </a:r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3088">
                <a:tc>
                  <a:txBody>
                    <a:bodyPr/>
                    <a:lstStyle/>
                    <a:p>
                      <a:pPr algn="l"/>
                      <a:r>
                        <a:rPr lang="ru-RU" sz="1600" cap="none" spc="0" baseline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Трапезникова Т.В., </a:t>
                      </a: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директор </a:t>
                      </a:r>
                      <a:r>
                        <a:rPr lang="ru-RU" sz="1600" dirty="0" smtClean="0"/>
                        <a:t>МБОУ</a:t>
                      </a:r>
                    </a:p>
                    <a:p>
                      <a:pPr algn="l"/>
                      <a:r>
                        <a:rPr lang="ru-RU" sz="1600" dirty="0" smtClean="0"/>
                        <a:t>«Средняя общеобразовательная школа № 116 г.Челябинска»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cap="none" spc="0" baseline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Якубовская</a:t>
                      </a:r>
                      <a:r>
                        <a:rPr lang="ru-RU" sz="1600" cap="none" spc="0" baseline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Т.В.</a:t>
                      </a:r>
                      <a:r>
                        <a:rPr lang="ru-RU" sz="16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, </a:t>
                      </a:r>
                      <a:r>
                        <a:rPr lang="ru-RU" sz="1600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начальник отдела </a:t>
                      </a:r>
                      <a:r>
                        <a:rPr lang="ru-RU" sz="16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обеспечения оценки</a:t>
                      </a:r>
                      <a:r>
                        <a:rPr lang="ru-RU" sz="1600" cap="none" spc="0" baseline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качества образовательных результатов </a:t>
                      </a:r>
                      <a:r>
                        <a:rPr lang="ru-RU" sz="16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ГБУ </a:t>
                      </a:r>
                      <a:r>
                        <a:rPr lang="ru-RU" sz="1600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ДПО </a:t>
                      </a:r>
                      <a:r>
                        <a:rPr lang="ru-RU" sz="16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РЦОКИО</a:t>
                      </a: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87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Дудко Ю.Н.,</a:t>
                      </a: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заместитель директора по УВР</a:t>
                      </a: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Костюкова</a:t>
                      </a: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С.В.</a:t>
                      </a: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,</a:t>
                      </a: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заместитель директора по УВР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Хворост В.Н., заместитель директора по УВР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baseline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Каргаполова</a:t>
                      </a: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С.А., заместитель директора по УВР</a:t>
                      </a: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Денисова Ю.В., начальник лаборатории организационно-методического сопровождения</a:t>
                      </a: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ОООКОР </a:t>
                      </a:r>
                      <a:r>
                        <a:rPr lang="ru-RU" sz="16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ГБУ ДПО РЦОКИО</a:t>
                      </a:r>
                      <a:endParaRPr lang="ru-RU" sz="16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356031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/>
              <a:t>«Создание системного комплекса алгоритмов управления качеством образования  общеобразовательной организации на основе информационных ресурсов информационно – коммуникационной инфраструктуры  системы образования Челябинской области»</a:t>
            </a:r>
            <a:endParaRPr lang="ru-RU" sz="1600" b="1" dirty="0" smtClean="0">
              <a:solidFill>
                <a:prstClr val="black"/>
              </a:solidFill>
            </a:endParaRPr>
          </a:p>
          <a:p>
            <a:pPr algn="ctr"/>
            <a:r>
              <a:rPr lang="ru-RU" sz="1400" dirty="0" smtClean="0"/>
              <a:t>Муниципальное бюджетное общеобразовательное учреждение</a:t>
            </a:r>
          </a:p>
          <a:p>
            <a:pPr algn="ctr"/>
            <a:r>
              <a:rPr lang="ru-RU" sz="1400" dirty="0" smtClean="0"/>
              <a:t>«Средняя общеобразовательная школа № 116 г.Челябинска»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566FD585-F2DD-414C-A412-2FAA8C07FAE5}"/>
              </a:ext>
            </a:extLst>
          </p:cNvPr>
          <p:cNvSpPr/>
          <p:nvPr/>
        </p:nvSpPr>
        <p:spPr>
          <a:xfrm>
            <a:off x="2032494" y="1352441"/>
            <a:ext cx="9901645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Цель проекта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: </a:t>
            </a:r>
            <a:r>
              <a:rPr lang="ru-RU" sz="2000" dirty="0" smtClean="0"/>
              <a:t>создание и обеспечение функционирования целостной информационно – коммуникационной инфраструктуры образовательной организации, обеспечивающей конструктивное взаимодействие участников образовательных отношений в целях развития качества образования.</a:t>
            </a:r>
            <a:endParaRPr lang="ru-RU" sz="2000" i="1" dirty="0" smtClean="0"/>
          </a:p>
          <a:p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lvl="0"/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Задачи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: </a:t>
            </a:r>
            <a:endParaRPr lang="ru-RU" sz="20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 smtClean="0"/>
              <a:t>Создание алгоритмов принятия управленческих решений на основе автоматизации процессов учета  и контроля посещаемости обучающихся;</a:t>
            </a:r>
            <a:endParaRPr lang="ru-RU" sz="2000" i="1" dirty="0" smtClean="0"/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 smtClean="0"/>
              <a:t>Создание алгоритмов  принятия управленческих решений на основе автоматизации процессов назначения и проведения оценочных процедур (текущий контроль, промежуточная аттестация);</a:t>
            </a:r>
            <a:endParaRPr lang="ru-RU" sz="2000" i="1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/>
              <a:t>Создание алгоритмов   принятия управленческих решений на основе автоматизации процессов анализа имеющихся информационных массивов данных для расчета  показателей качества образования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60855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/>
              <a:t>«Создание системного комплекса алгоритмов управления качеством образования  общеобразовательной организации на основе информационных ресурсов информационно – коммуникационной инфраструктуры  системы образования Челябинской области»</a:t>
            </a:r>
            <a:endParaRPr lang="ru-RU" sz="1600" b="1" dirty="0" smtClean="0">
              <a:solidFill>
                <a:prstClr val="black"/>
              </a:solidFill>
            </a:endParaRPr>
          </a:p>
          <a:p>
            <a:pPr algn="ctr"/>
            <a:r>
              <a:rPr lang="ru-RU" sz="1400" dirty="0" smtClean="0"/>
              <a:t>Муниципальное бюджетное общеобразовательное учреждение</a:t>
            </a:r>
          </a:p>
          <a:p>
            <a:pPr algn="ctr"/>
            <a:r>
              <a:rPr lang="ru-RU" sz="1400" dirty="0" smtClean="0"/>
              <a:t>«Средняя общеобразовательная школа № 116 г.Челябинска»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0842A5A8-4B59-4DC2-9C11-AAA66B25BE20}"/>
              </a:ext>
            </a:extLst>
          </p:cNvPr>
          <p:cNvSpPr/>
          <p:nvPr/>
        </p:nvSpPr>
        <p:spPr>
          <a:xfrm>
            <a:off x="2106077" y="1572769"/>
            <a:ext cx="9641264" cy="4568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Ожидаемый результат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:</a:t>
            </a:r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автоматизация и регламентация  ресурсоемких и  циклично повторяющихся процедур учета посещаемости учащихся, информирования участников образовательных отношений (родителей, учителей, администраторов школы) о присутствии/отсутствии учащегося в школе; 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автоматизация  процесса создания и назначения контрольных, проверочных работ для оценки достижения планируемых предметных результатов при реализации основных образовательных программ; 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автоматизация процесса учета и контроля полученных результатов (своевременность выставления отметок на основе проведенных оценочных процедур, адекватность выставленных результатов критериям оценивания и пр.); 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/>
              <a:t>автоматизация расчета показателей качества образования на основе полученных  данных, формирования отчетов об уровне учебных достижений обучающихся, анализа диагностических работ, отслеживания динамики проблемных компонентов и т.д., что позволит повысить эффективность деятельности образовательной организации и повлияет на повышение качества образования.</a:t>
            </a:r>
            <a:endParaRPr lang="ru-RU" i="1" dirty="0" smtClean="0"/>
          </a:p>
        </p:txBody>
      </p:sp>
    </p:spTree>
    <p:extLst>
      <p:ext uri="{BB962C8B-B14F-4D97-AF65-F5344CB8AC3E}">
        <p14:creationId xmlns:p14="http://schemas.microsoft.com/office/powerpoint/2010/main" val="1552987518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/>
              <a:t>«Создание системного комплекса алгоритмов управления качеством образования  общеобразовательной организации на основе информационных ресурсов информационно – коммуникационной инфраструктуры  системы образования Челябинской области»</a:t>
            </a:r>
            <a:endParaRPr lang="ru-RU" sz="1600" b="1" dirty="0" smtClean="0">
              <a:solidFill>
                <a:prstClr val="black"/>
              </a:solidFill>
            </a:endParaRPr>
          </a:p>
          <a:p>
            <a:pPr algn="ctr"/>
            <a:r>
              <a:rPr lang="ru-RU" sz="1400" dirty="0" smtClean="0"/>
              <a:t>Муниципальное бюджетное общеобразовательное учреждение</a:t>
            </a:r>
          </a:p>
          <a:p>
            <a:pPr algn="ctr"/>
            <a:r>
              <a:rPr lang="ru-RU" sz="1400" dirty="0" smtClean="0"/>
              <a:t>«Средняя общеобразовательная школа № 116 г.Челябинска»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6C2B79D-D34F-463F-BA62-6C090041742E}"/>
              </a:ext>
            </a:extLst>
          </p:cNvPr>
          <p:cNvSpPr/>
          <p:nvPr/>
        </p:nvSpPr>
        <p:spPr>
          <a:xfrm>
            <a:off x="2022743" y="1216150"/>
            <a:ext cx="10003794" cy="5519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ru-RU" sz="13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</a:t>
            </a:r>
            <a:r>
              <a:rPr lang="ru-RU" sz="13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проекта:</a:t>
            </a:r>
            <a:endParaRPr lang="ru-RU" sz="13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ru-RU" sz="13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На федеральном </a:t>
            </a:r>
            <a:r>
              <a:rPr lang="ru-RU" sz="13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уровне</a:t>
            </a:r>
            <a:r>
              <a:rPr lang="ru-RU" sz="13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lvl="0" algn="just"/>
            <a:r>
              <a:rPr lang="ru-RU" sz="1300" dirty="0" smtClean="0"/>
              <a:t>Всероссийская научно – практическая конференция «Проектная и учебно-исследовательская деятельность учащихся: от замысла к итогам. Проблемы и решения» (22-23 марта, 2018, организатор – ФГБОУ ВО «</a:t>
            </a:r>
            <a:r>
              <a:rPr lang="ru-RU" sz="1300" dirty="0" err="1" smtClean="0"/>
              <a:t>ЮУрГППУ</a:t>
            </a:r>
            <a:r>
              <a:rPr lang="ru-RU" sz="1300" dirty="0" smtClean="0"/>
              <a:t>»), выступление – «Использование сетевых образовательных ресурсов для организации проектной деятельности»;</a:t>
            </a:r>
          </a:p>
          <a:p>
            <a:pPr lvl="0" algn="just"/>
            <a:r>
              <a:rPr lang="ru-RU" sz="1300" dirty="0" smtClean="0"/>
              <a:t>Московский салон образования (ММСО – 2018), выступление «Использование сервисов </a:t>
            </a:r>
            <a:r>
              <a:rPr lang="en-US" sz="1300" dirty="0" smtClean="0"/>
              <a:t>Office</a:t>
            </a:r>
            <a:r>
              <a:rPr lang="ru-RU" sz="1300" dirty="0" smtClean="0"/>
              <a:t> 365 для организации текущего контроля»;</a:t>
            </a:r>
          </a:p>
          <a:p>
            <a:pPr algn="just">
              <a:spcAft>
                <a:spcPts val="800"/>
              </a:spcAft>
            </a:pPr>
            <a:r>
              <a:rPr lang="ru-RU" sz="13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Саммит </a:t>
            </a:r>
            <a:r>
              <a:rPr lang="en-US" sz="13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Microsoft Showcase Schools</a:t>
            </a:r>
            <a:r>
              <a:rPr lang="ru-RU" sz="13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 (октябрь 2019), выступление «Организация профессиональных проб средствами </a:t>
            </a:r>
            <a:r>
              <a:rPr lang="en-US" sz="1300" dirty="0" smtClean="0"/>
              <a:t>Office</a:t>
            </a:r>
            <a:r>
              <a:rPr lang="ru-RU" sz="1300" dirty="0" smtClean="0"/>
              <a:t> 365».</a:t>
            </a:r>
          </a:p>
          <a:p>
            <a:pPr algn="just">
              <a:spcAft>
                <a:spcPts val="800"/>
              </a:spcAft>
            </a:pPr>
            <a:r>
              <a:rPr lang="ru-RU" sz="13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На региональном уровне:</a:t>
            </a:r>
          </a:p>
          <a:p>
            <a:pPr algn="just">
              <a:spcAft>
                <a:spcPts val="800"/>
              </a:spcAft>
            </a:pPr>
            <a:r>
              <a:rPr lang="ru-RU" sz="13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Образовательный Форум «Современная цифровая образовательная среда: новые возможности школы», подготовка секции «</a:t>
            </a:r>
            <a:r>
              <a:rPr lang="ru-RU" sz="1300" dirty="0" err="1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Оffice</a:t>
            </a:r>
            <a:r>
              <a:rPr lang="ru-RU" sz="13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 365: управленческий и педагогический аспект»(апрель, 2019);</a:t>
            </a:r>
          </a:p>
          <a:p>
            <a:pPr algn="just">
              <a:spcAft>
                <a:spcPts val="800"/>
              </a:spcAft>
            </a:pPr>
            <a:r>
              <a:rPr lang="ru-RU" sz="13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Образовательный форум «Электронная школа» (февраль, 2018), выступление «Организационно – управленческие аспекты внедрения электронных ресурсов в образовательный процесс»</a:t>
            </a:r>
          </a:p>
          <a:p>
            <a:pPr algn="just">
              <a:spcAft>
                <a:spcPts val="800"/>
              </a:spcAft>
            </a:pPr>
            <a:r>
              <a:rPr lang="ru-RU" sz="13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муниципальном:</a:t>
            </a:r>
          </a:p>
          <a:p>
            <a:pPr algn="just">
              <a:spcAft>
                <a:spcPts val="800"/>
              </a:spcAft>
            </a:pPr>
            <a:r>
              <a:rPr lang="ru-RU" sz="13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Городской практический семинар «Электронное обучение: опыт и практика», организатор семинара, выступление «Дистанционное обучение. Локально – нормативные основания» (май, 2018);</a:t>
            </a:r>
          </a:p>
          <a:p>
            <a:pPr algn="just">
              <a:spcAft>
                <a:spcPts val="800"/>
              </a:spcAft>
            </a:pPr>
            <a:r>
              <a:rPr lang="ru-RU" sz="13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Городская августовская конференция работников образования города Челябинска 2019, выступления «Практика объективной оценки предметных результатов обучающихся на основе средневзвешенного балла», «Учитель цифровой школы: вызовы времени и перспективы».</a:t>
            </a:r>
            <a:endParaRPr lang="ru-RU" sz="1300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ru-RU" sz="13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институциональном:</a:t>
            </a:r>
          </a:p>
          <a:p>
            <a:pPr algn="just">
              <a:spcAft>
                <a:spcPts val="800"/>
              </a:spcAft>
            </a:pPr>
            <a:r>
              <a:rPr lang="ru-RU" sz="13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Тематические и проблемные Педагогические советы (декабрь 2018 г., март 2019 г.), тематические Методические советы школы (один раз в четверть, начиная с октября 2018 г.).</a:t>
            </a:r>
            <a:endParaRPr lang="ru-RU" sz="1300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01761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/>
              <a:t>«Создание системного комплекса алгоритмов управления качеством образования  общеобразовательной организации на основе информационных ресурсов информационно – коммуникационной инфраструктуры  системы образования Челябинской области»</a:t>
            </a:r>
            <a:endParaRPr lang="ru-RU" sz="1600" b="1" dirty="0" smtClean="0">
              <a:solidFill>
                <a:prstClr val="black"/>
              </a:solidFill>
            </a:endParaRPr>
          </a:p>
          <a:p>
            <a:pPr algn="ctr"/>
            <a:r>
              <a:rPr lang="ru-RU" sz="1400" dirty="0" smtClean="0"/>
              <a:t>Муниципальное бюджетное общеобразовательное учреждение</a:t>
            </a:r>
          </a:p>
          <a:p>
            <a:pPr algn="ctr"/>
            <a:r>
              <a:rPr lang="ru-RU" sz="1400" dirty="0" smtClean="0"/>
              <a:t>«Средняя общеобразовательная школа № 116 г.Челябинска»</a:t>
            </a:r>
            <a:endParaRPr lang="ru-RU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B0AC06FD-2135-4200-8447-3C8CCFCDBB71}"/>
              </a:ext>
            </a:extLst>
          </p:cNvPr>
          <p:cNvSpPr/>
          <p:nvPr/>
        </p:nvSpPr>
        <p:spPr>
          <a:xfrm>
            <a:off x="2043741" y="1112602"/>
            <a:ext cx="10035048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Результаты участия в совместных мероприятиях, организованных ГБУ ДПО </a:t>
            </a:r>
            <a:r>
              <a:rPr lang="ru-RU" sz="1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РЦОКИО</a:t>
            </a:r>
            <a:r>
              <a:rPr lang="ru-RU" sz="1600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:</a:t>
            </a:r>
          </a:p>
          <a:p>
            <a:pPr algn="just"/>
            <a:endParaRPr lang="ru-RU" sz="1400" i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marL="457200" indent="-457200" algn="just">
              <a:buAutoNum type="arabicPeriod"/>
            </a:pPr>
            <a:r>
              <a:rPr lang="ru-RU" sz="1600" dirty="0" smtClean="0">
                <a:ln w="0"/>
                <a:ea typeface="Calibri" panose="020F0502020204030204" pitchFamily="34" charset="0"/>
              </a:rPr>
              <a:t>III межрегиональная научно-практическая конференция «Проблемы и перспективы развития систем оценки качества образования. Аспекты результативности региональной политики в сфере оценки качества образования» (ноябрь 2018);  директор, заместитель директора по УВР – 2 чел.;</a:t>
            </a:r>
          </a:p>
          <a:p>
            <a:pPr marL="457200" indent="-457200" algn="just">
              <a:buAutoNum type="arabicPeriod"/>
            </a:pPr>
            <a:r>
              <a:rPr lang="ru-RU" sz="1600" dirty="0" smtClean="0">
                <a:ln w="0"/>
                <a:ea typeface="Calibri" panose="020F0502020204030204" pitchFamily="34" charset="0"/>
              </a:rPr>
              <a:t>Областной семинар «Актуальные аспекты межмуниципального взаимодействия по реализации региональной политики в сфере оценки качества образования» (январь 2019); члены проектной группы (директор, заместители директора по УВР) – 4 чел.;</a:t>
            </a:r>
          </a:p>
          <a:p>
            <a:pPr marL="457200" indent="-457200" algn="just">
              <a:buAutoNum type="arabicPeriod"/>
            </a:pPr>
            <a:r>
              <a:rPr lang="ru-RU" sz="1600" dirty="0" smtClean="0">
                <a:ln w="0"/>
                <a:ea typeface="Calibri" panose="020F0502020204030204" pitchFamily="34" charset="0"/>
              </a:rPr>
              <a:t>Семинар «Управление и перспективы деятельности региональных инновационных площадок в рамках проведения политики в сфере оценки качества образования» (январь 2019); члены проектной группы (директор, заместители директора по УВР) – 4 чел.;</a:t>
            </a:r>
          </a:p>
          <a:p>
            <a:pPr marL="457200" indent="-457200" algn="just">
              <a:buAutoNum type="arabicPeriod"/>
            </a:pPr>
            <a:r>
              <a:rPr lang="ru-RU" sz="1600" dirty="0" smtClean="0">
                <a:ln w="0"/>
                <a:ea typeface="Calibri" panose="020F0502020204030204" pitchFamily="34" charset="0"/>
              </a:rPr>
              <a:t>Семинар «Организация и содержание работы межмуниципальных проектных групп в рамках образовательной агломерации по развитию систем оценки качества образования» (март 2019); директор, заместители директора по УВР – 4 чел.;</a:t>
            </a:r>
          </a:p>
          <a:p>
            <a:pPr marL="457200" indent="-457200" algn="just">
              <a:buAutoNum type="arabicPeriod"/>
            </a:pPr>
            <a:r>
              <a:rPr lang="ru-RU" sz="1600" dirty="0" smtClean="0">
                <a:ln w="0"/>
                <a:ea typeface="Calibri" panose="020F0502020204030204" pitchFamily="34" charset="0"/>
              </a:rPr>
              <a:t>Общественно-профессиональное обсуждение проекта «Методологии оценки качества общего образования» (март 2019); члены Методического совета школы (руководители МО, педагоги) – 21 чел.;</a:t>
            </a:r>
          </a:p>
          <a:p>
            <a:pPr marL="457200" indent="-457200" algn="just">
              <a:buAutoNum type="arabicPeriod"/>
            </a:pPr>
            <a:r>
              <a:rPr lang="ru-RU" sz="1600" dirty="0" smtClean="0">
                <a:ln w="0"/>
                <a:ea typeface="Calibri" panose="020F0502020204030204" pitchFamily="34" charset="0"/>
              </a:rPr>
              <a:t>Профессионально-общественная экспертиза в рамках конкурса официальных сайтов системы образования Челябинской области (сентябрь 2019); заместитель директора по УВР – 1 чел.;</a:t>
            </a:r>
          </a:p>
          <a:p>
            <a:pPr marL="457200" indent="-457200" algn="just">
              <a:buAutoNum type="arabicPeriod"/>
            </a:pPr>
            <a:r>
              <a:rPr lang="ru-RU" sz="1600" dirty="0" smtClean="0">
                <a:ln w="0"/>
                <a:ea typeface="Calibri" panose="020F0502020204030204" pitchFamily="34" charset="0"/>
              </a:rPr>
              <a:t>Профессионально-общественная экспертиза научно-прикладных продуктов, обеспечивающих реализацию информационной политики в системе образования Челябинской области (сентябрь 2019); заместители директора по УВР, члены Методического совета школы, педагоги – 16 чел.;</a:t>
            </a:r>
          </a:p>
          <a:p>
            <a:pPr marL="457200" indent="-457200" algn="just">
              <a:buAutoNum type="arabicPeriod"/>
            </a:pPr>
            <a:r>
              <a:rPr lang="ru-RU" sz="1600" dirty="0" smtClean="0">
                <a:ln w="0"/>
                <a:ea typeface="Calibri" panose="020F0502020204030204" pitchFamily="34" charset="0"/>
              </a:rPr>
              <a:t>День областной агломерации (сентябрь 2019); заместитель директора по УВР – 1 чел.</a:t>
            </a:r>
            <a:endParaRPr lang="ru-RU" sz="1600" dirty="0">
              <a:ln w="0"/>
              <a:ea typeface="Calibri" panose="020F0502020204030204" pitchFamily="34" charset="0"/>
            </a:endParaRPr>
          </a:p>
          <a:p>
            <a:pPr algn="just"/>
            <a:endParaRPr lang="ru-RU" sz="20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endParaRPr lang="ru-RU" sz="20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580986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/>
              <a:t>«Создание системного комплекса алгоритмов управления качеством образования  общеобразовательной организации на основе информационных ресурсов информационно – коммуникационной инфраструктуры  системы образования Челябинской области»</a:t>
            </a:r>
            <a:endParaRPr lang="ru-RU" sz="1600" b="1" dirty="0" smtClean="0">
              <a:solidFill>
                <a:prstClr val="black"/>
              </a:solidFill>
            </a:endParaRPr>
          </a:p>
          <a:p>
            <a:pPr algn="ctr"/>
            <a:r>
              <a:rPr lang="ru-RU" sz="1400" dirty="0" smtClean="0"/>
              <a:t>Муниципальное бюджетное общеобразовательное учреждение</a:t>
            </a:r>
          </a:p>
          <a:p>
            <a:pPr algn="ctr"/>
            <a:r>
              <a:rPr lang="ru-RU" sz="1400" dirty="0" smtClean="0"/>
              <a:t>«Средняя общеобразовательная школа № 116 г.Челябинска»</a:t>
            </a:r>
            <a:endParaRPr lang="ru-RU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0535E5DE-5B4F-4F01-AC8B-8CCEDCE9C1F1}"/>
              </a:ext>
            </a:extLst>
          </p:cNvPr>
          <p:cNvSpPr/>
          <p:nvPr/>
        </p:nvSpPr>
        <p:spPr>
          <a:xfrm>
            <a:off x="2066544" y="1170433"/>
            <a:ext cx="991209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представленного проекта</a:t>
            </a:r>
          </a:p>
          <a:p>
            <a:pPr algn="just"/>
            <a:endParaRPr lang="ru-RU" sz="2000" b="1" u="sng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Реализация </a:t>
            </a:r>
            <a:r>
              <a:rPr lang="ru-RU" sz="2000" b="1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 рассчитана на период с 2018 по 2021 годы. </a:t>
            </a:r>
          </a:p>
          <a:p>
            <a:pPr algn="just"/>
            <a:r>
              <a:rPr lang="ru-RU" sz="2000" dirty="0" smtClean="0"/>
              <a:t>На первом – формирующем этапе (2018-2019 г.) был проведен начальный анализ состояния информационно – коммуникационной инфраструктуры образовательной организации, определен перечень нормативных локальных актов и методических материалов, определяющих регламентацию процессов накопления, хранения, массового применения информации, принятия управленческих процессов на основе анализа полученной информации из федеральных, региональных и муниципальных информационных систем, созданы технические условия для реализации проекта (все кабинеты оснащены </a:t>
            </a:r>
            <a:r>
              <a:rPr lang="ru-RU" sz="2000" dirty="0" err="1" smtClean="0"/>
              <a:t>мультимедийными</a:t>
            </a:r>
            <a:r>
              <a:rPr lang="ru-RU" sz="2000" dirty="0" smtClean="0"/>
              <a:t> модулями, автоматизированным рабочим местом учителя, введены в эксплуатацию три  обновленных компьютерных класса, создана </a:t>
            </a:r>
            <a:r>
              <a:rPr lang="ru-RU" sz="2000" dirty="0" err="1" smtClean="0"/>
              <a:t>медиатека</a:t>
            </a:r>
            <a:r>
              <a:rPr lang="ru-RU" sz="2000" dirty="0" smtClean="0"/>
              <a:t> образовательных и учебно-методических ресурсов, обеспечено подключение к высокоскоростному интернету, создана единая локальная сеть, сервер с организованным доступом к внутренним электронным информационным ресурсам). </a:t>
            </a:r>
            <a:endParaRPr lang="ru-RU" sz="2000" i="1" dirty="0" smtClean="0"/>
          </a:p>
          <a:p>
            <a:pPr algn="just"/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3140807362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/>
              <a:t>«Создание системного комплекса алгоритмов управления качеством образования  общеобразовательной организации на основе информационных ресурсов информационно – коммуникационной инфраструктуры  системы образования Челябинской области»</a:t>
            </a:r>
            <a:endParaRPr lang="ru-RU" sz="1600" b="1" dirty="0" smtClean="0">
              <a:solidFill>
                <a:prstClr val="black"/>
              </a:solidFill>
            </a:endParaRPr>
          </a:p>
          <a:p>
            <a:pPr algn="ctr"/>
            <a:r>
              <a:rPr lang="ru-RU" sz="1400" dirty="0" smtClean="0"/>
              <a:t>Муниципальное бюджетное общеобразовательное учреждение</a:t>
            </a:r>
          </a:p>
          <a:p>
            <a:pPr algn="ctr"/>
            <a:r>
              <a:rPr lang="ru-RU" sz="1400" dirty="0" smtClean="0"/>
              <a:t>«Средняя общеобразовательная школа № 116 г.Челябинска»</a:t>
            </a:r>
            <a:endParaRPr lang="ru-RU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0535E5DE-5B4F-4F01-AC8B-8CCEDCE9C1F1}"/>
              </a:ext>
            </a:extLst>
          </p:cNvPr>
          <p:cNvSpPr/>
          <p:nvPr/>
        </p:nvSpPr>
        <p:spPr>
          <a:xfrm>
            <a:off x="2051304" y="969265"/>
            <a:ext cx="1000353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</a:p>
          <a:p>
            <a:pPr algn="just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представленного проекта</a:t>
            </a:r>
          </a:p>
          <a:p>
            <a:pPr algn="just"/>
            <a:r>
              <a:rPr lang="ru-RU" sz="1000" b="1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</a:p>
          <a:p>
            <a:pPr algn="just"/>
            <a:r>
              <a:rPr lang="ru-RU" sz="2000" b="1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Реализация </a:t>
            </a:r>
            <a:r>
              <a:rPr lang="ru-RU" sz="2000" b="1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 рассчитана на период с 2018 по 2021 </a:t>
            </a:r>
            <a:r>
              <a:rPr lang="ru-RU" sz="2000" b="1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годы</a:t>
            </a:r>
            <a:endParaRPr lang="ru-RU" sz="2000" b="1" u="sng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32000" algn="just"/>
            <a:r>
              <a:rPr lang="ru-RU" sz="2000" dirty="0" smtClean="0"/>
              <a:t>На втором – результативном – этапе (2019-2020 г.) была произведена разработка комплекса локальных актов по основным вопросам регламентации информационных потоков, внесены  изменения (дополнения) в комплекс локальных нормативных актов, отражающих основные вопросы  регламентации информационных потоков: Положение о ВСОКО, Положение о  проведении </a:t>
            </a:r>
            <a:r>
              <a:rPr lang="ru-RU" sz="2000" dirty="0" err="1" smtClean="0"/>
              <a:t>самообследования</a:t>
            </a:r>
            <a:r>
              <a:rPr lang="ru-RU" sz="2000" dirty="0" smtClean="0"/>
              <a:t>, Положение о школьном сайте, Положение о корпоративной  электронной почте, Положение об электронном журнале, Положение об электронном обучении и использовании дистанционных образовательных технологий при реализации образовательных программ, Положение об использовании сети Интернет в МБОУ «СОШ № 116 г. Челябинска», Положение об электронной библиотеке и другие. и др. </a:t>
            </a:r>
          </a:p>
          <a:p>
            <a:pPr indent="432000" algn="just"/>
            <a:r>
              <a:rPr lang="ru-RU" sz="2000" dirty="0" smtClean="0"/>
              <a:t>Сформирована ИКТ  - служба, состоящая из 2 лаборантов и системного администратора; организовано ведение журнала заявок на выполнение работ по обеспечению жизнедеятельности инфраструктуры, обеспечено соблюдение всех требований к обеспечению информационной безопасности в части </a:t>
            </a:r>
            <a:r>
              <a:rPr lang="ru-RU" sz="2000" dirty="0" err="1" smtClean="0"/>
              <a:t>контент-фильтрации</a:t>
            </a:r>
            <a:r>
              <a:rPr lang="ru-RU" sz="2000" dirty="0" smtClean="0"/>
              <a:t> и защиты информации и пр.).</a:t>
            </a:r>
            <a:endParaRPr lang="ru-RU" sz="20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80736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/>
              <a:t>«Создание системного комплекса алгоритмов управления качеством образования  общеобразовательной организации на основе информационных ресурсов информационно – коммуникационной инфраструктуры  системы образования Челябинской области»</a:t>
            </a:r>
            <a:endParaRPr lang="ru-RU" sz="1600" b="1" dirty="0" smtClean="0">
              <a:solidFill>
                <a:prstClr val="black"/>
              </a:solidFill>
            </a:endParaRPr>
          </a:p>
          <a:p>
            <a:pPr algn="ctr"/>
            <a:r>
              <a:rPr lang="ru-RU" sz="1400" dirty="0" smtClean="0"/>
              <a:t>Муниципальное бюджетное общеобразовательное учреждение</a:t>
            </a:r>
          </a:p>
          <a:p>
            <a:pPr algn="ctr"/>
            <a:r>
              <a:rPr lang="ru-RU" sz="1400" dirty="0" smtClean="0"/>
              <a:t>«Средняя общеобразовательная школа № 116 г.Челябинска»</a:t>
            </a:r>
            <a:endParaRPr lang="ru-RU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0535E5DE-5B4F-4F01-AC8B-8CCEDCE9C1F1}"/>
              </a:ext>
            </a:extLst>
          </p:cNvPr>
          <p:cNvSpPr/>
          <p:nvPr/>
        </p:nvSpPr>
        <p:spPr>
          <a:xfrm>
            <a:off x="2051304" y="969265"/>
            <a:ext cx="10003536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</a:p>
          <a:p>
            <a:pPr algn="just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представленного проекта</a:t>
            </a:r>
          </a:p>
          <a:p>
            <a:pPr algn="just"/>
            <a:r>
              <a:rPr lang="ru-RU" sz="1000" b="1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</a:p>
          <a:p>
            <a:pPr algn="just"/>
            <a:r>
              <a:rPr lang="ru-RU" sz="2000" b="1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Реализация </a:t>
            </a:r>
            <a:r>
              <a:rPr lang="ru-RU" sz="2000" b="1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 рассчитана на период с 2018 по 2021 годы. </a:t>
            </a:r>
          </a:p>
          <a:p>
            <a:pPr indent="432000" algn="just"/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Организовано функционирование дистанционного обучения с использованием платформы «</a:t>
            </a:r>
            <a:r>
              <a:rPr lang="ru-RU" dirty="0" err="1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ЯКласс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» (</a:t>
            </a:r>
            <a:r>
              <a:rPr lang="ru-RU" dirty="0" smtClean="0"/>
              <a:t>используется как информационная база учебных материалов нового поколения  для проведения диагностических и оценочных процедур по всему перечню учебных предметов и курсов)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и ресурсов </a:t>
            </a:r>
            <a:r>
              <a:rPr lang="en-US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Office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 365 (в том числе, для организации групповой работы и проектной деятельности);</a:t>
            </a:r>
          </a:p>
          <a:p>
            <a:pPr indent="432000" algn="just"/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Оценивание предметных достижений обучающихся осуществляется с использованием модуля «Многоуровневая система оценивания качества образования (МСОКО) на основе АИС «Сетевой город. Образование», стандартизирован набор оценочных процедур по предметам, осуществлен переход на систему средневзвешенного балла оценивания;</a:t>
            </a:r>
            <a:endParaRPr lang="en-US" dirty="0" smtClean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32000" algn="just"/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Информационно-методическая поддержка образовательного процесса осуществляется с использованием ресурсов </a:t>
            </a:r>
            <a:r>
              <a:rPr lang="en-US" dirty="0" err="1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Lecta</a:t>
            </a:r>
            <a:r>
              <a:rPr lang="en-US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и «Школы цифрового века» (ООО ИД «Первое сентября»);</a:t>
            </a:r>
          </a:p>
          <a:p>
            <a:pPr indent="432000" algn="just"/>
            <a:r>
              <a:rPr lang="ru-RU" dirty="0" smtClean="0"/>
              <a:t>Обеспечен доступ учащихся к ресурсам Национальной электронной библиотеки; начата работа по внедрению автоматического учета библиотечного фонда и использования ресурсов библиотеки на основе ИС «Аверс» (в том числе электронных форм учебника);</a:t>
            </a:r>
          </a:p>
          <a:p>
            <a:pPr indent="432000" algn="just"/>
            <a:r>
              <a:rPr lang="ru-RU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Проведена подготовка к введению в действие системы «Электронная проходная» (пробный запуск запланирован на декабрь 2019 года в новом здании школы в микрорайоне «Яблочный»). </a:t>
            </a:r>
          </a:p>
          <a:p>
            <a:pPr indent="432000" algn="just"/>
            <a:endParaRPr lang="ru-RU" sz="2000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807362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699</TotalTime>
  <Words>1946</Words>
  <Application>Microsoft Office PowerPoint</Application>
  <PresentationFormat>Широкоэкранный</PresentationFormat>
  <Paragraphs>128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III межрегиональная научно-практическая конференция «Проблемы и перспективы развития систем оценки качества образования. Аспекты результативности региональной политики»</dc:title>
  <dc:creator>Павлова Наталья Алексеевна</dc:creator>
  <cp:lastModifiedBy>Денисова Юлия Владимировна</cp:lastModifiedBy>
  <cp:revision>71</cp:revision>
  <cp:lastPrinted>2018-10-04T08:40:26Z</cp:lastPrinted>
  <dcterms:created xsi:type="dcterms:W3CDTF">2018-10-04T05:50:13Z</dcterms:created>
  <dcterms:modified xsi:type="dcterms:W3CDTF">2019-11-21T06:40:39Z</dcterms:modified>
</cp:coreProperties>
</file>