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73" r:id="rId3"/>
    <p:sldId id="272" r:id="rId4"/>
    <p:sldId id="275" r:id="rId5"/>
    <p:sldId id="276" r:id="rId6"/>
    <p:sldId id="285" r:id="rId7"/>
    <p:sldId id="284" r:id="rId8"/>
    <p:sldId id="281" r:id="rId9"/>
    <p:sldId id="286" r:id="rId10"/>
    <p:sldId id="277" r:id="rId11"/>
    <p:sldId id="283" r:id="rId12"/>
    <p:sldId id="278" r:id="rId13"/>
    <p:sldId id="279" r:id="rId14"/>
    <p:sldId id="280" r:id="rId15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471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06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36E1BB-C387-459E-B30C-414B10D7F85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723F9A-38BA-4CD7-87A8-06E858C39F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7123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C6C864-BCC9-447F-826B-A7F0AFA58C13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EC323-E26B-4048-9F30-04AA7E7634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11717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4151684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593989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7993346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285840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071844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3793090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6854875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223934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366432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654557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858016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196A1-37DC-4CED-BE73-0810763961F8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B5BBBB-4A01-4864-A542-E2139BBD9C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331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rcokio.ru/novosti/sessija-obrazovatelnoj-aglomeratsii-po-razvitiju-regionalnoj-sistemy-o/" TargetMode="External"/><Relationship Id="rId2" Type="http://schemas.openxmlformats.org/officeDocument/2006/relationships/hyperlink" Target="https://conf.rcokio.ru/registration/#sp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rcokio.ru/izdatelstva/sborniki-konferentsii-gbu-dpo-rtsokio/problemy-i-perspektivy-razvitija-sistem-otsenki-kachestva-obrazovanija-3/" TargetMode="External"/><Relationship Id="rId2" Type="http://schemas.openxmlformats.org/officeDocument/2006/relationships/hyperlink" Target="https://rcokio.ru/files/upload/nmd/nmg_%E2%84%96_7.pdf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hyperlink" Target="https://rcokio.ru/izdatelstva/umk-programm-povyshenija-kvalifikatsii/upravlencheskij-resurs-regionalnogo-konkursa-sistem-otsenki-kachestva-/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sch1simasha.educhel.ru/activity/rip/page/2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rcokio.ru/files/upload/vimp/reglament_integraciy.pdf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rcokio.ru/novosti/seminar-konsultatsija-dlja-rukovoditelej-mezhmunitsipalnyh-proektnyh-g/" TargetMode="External"/><Relationship Id="rId2" Type="http://schemas.openxmlformats.org/officeDocument/2006/relationships/hyperlink" Target="https://rcokio.ru/novosti/ustanovochnyj-seminar-upravlenie-i-perspektivy-dejatelnosti-regionalny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rcokio.ru/novosti/sessija-obrazovatelnoj-aglomeratsii-po-razvitiju-regionalnoj-sistemy-o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rcokio.ru/vimp/uspeshnye-praktiki-msoko/ekspertnaja-ploschadka/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sch1simasha.educhel.ru/activity/rip/page/1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sch1simasha.educhel.ru/activity/rip/page/1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09" y="2528625"/>
            <a:ext cx="3230361" cy="3734389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3060546" y="1376425"/>
            <a:ext cx="8518227" cy="394434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Отчет по результатам деятельности общеобразовательной организации – региональной инновационной площадки</a:t>
            </a:r>
          </a:p>
          <a:p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(приказ Министерства образования и науки Челябинской области от 13.09.2017 г. № 01/2707 или от 25.12.2018 № 03/3773 ГБУ ДПО РЦОКИО)</a:t>
            </a:r>
          </a:p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 в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2019 году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по направлению</a:t>
            </a:r>
          </a:p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«Формирование информационной политики образовательной организации» 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mbria Math" panose="02040503050406030204" pitchFamily="18" charset="0"/>
            </a:endParaRPr>
          </a:p>
          <a:p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mbria Math" panose="02040503050406030204" pitchFamily="18" charset="0"/>
            </a:endParaRPr>
          </a:p>
        </p:txBody>
      </p:sp>
      <p:sp>
        <p:nvSpPr>
          <p:cNvPr id="9" name="Подзаголовок 2"/>
          <p:cNvSpPr>
            <a:spLocks noGrp="1"/>
          </p:cNvSpPr>
          <p:nvPr/>
        </p:nvSpPr>
        <p:spPr>
          <a:xfrm>
            <a:off x="6400359" y="6028441"/>
            <a:ext cx="2048758" cy="8295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ЧЕЛЯБИНСК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2019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2561289" y="-39244"/>
            <a:ext cx="9516743" cy="141566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5000"/>
              </a:lnSpc>
            </a:pP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 ГОСУДАРСТВЕННОЕ БЮДЖЕТНОЕ УЧРЕЖДЕНИЕ</a:t>
            </a:r>
            <a:b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ДОПОЛНИТЕЛЬНОГО ПРОФЕССИОНАЛЬНОГО ОБРАЗОВАНИЯ</a:t>
            </a:r>
            <a:b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«РЕГИОНАЛЬНЫЙ ЦЕНТР ОЦЕНКИ КАЧЕСТВА</a:t>
            </a:r>
            <a:b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И ИНФОРМАТИЗАЦИИ ОБРАЗОВАНИЯ»</a:t>
            </a:r>
          </a:p>
        </p:txBody>
      </p:sp>
    </p:spTree>
    <p:extLst>
      <p:ext uri="{BB962C8B-B14F-4D97-AF65-F5344CB8AC3E}">
        <p14:creationId xmlns:p14="http://schemas.microsoft.com/office/powerpoint/2010/main" val="4237724367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B0AC06FD-2135-4200-8447-3C8CCFCDBB71}"/>
              </a:ext>
            </a:extLst>
          </p:cNvPr>
          <p:cNvSpPr/>
          <p:nvPr/>
        </p:nvSpPr>
        <p:spPr>
          <a:xfrm>
            <a:off x="2127386" y="746625"/>
            <a:ext cx="9711861" cy="689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n w="0"/>
                <a:ea typeface="Calibri" panose="020F0502020204030204" pitchFamily="34" charset="0"/>
              </a:rPr>
              <a:t>Результаты участия в совместных мероприятиях,                                                       организованных ГБУ ДПО РЦОКИО</a:t>
            </a:r>
          </a:p>
          <a:p>
            <a:pPr algn="just"/>
            <a:endParaRPr lang="ru-RU" dirty="0"/>
          </a:p>
          <a:p>
            <a:pPr algn="just"/>
            <a:r>
              <a:rPr lang="ru-RU" b="1" dirty="0"/>
              <a:t>Участие в IV межрегиональной научно-практической конференция (21 ноября 2019 года, г. Челябинск) «Проблемы и перспективы развития систем оценки качества образования. Интегрирующая роль информационной политики в  обеспечении результативности региональной системы оценки качества образования»</a:t>
            </a:r>
          </a:p>
          <a:p>
            <a:pPr algn="just"/>
            <a:r>
              <a:rPr lang="en-US" dirty="0">
                <a:hlinkClick r:id="rId2"/>
              </a:rPr>
              <a:t>https://conf.rcokio.ru/registration/#sp</a:t>
            </a:r>
            <a:endParaRPr lang="ru-RU" b="1" dirty="0"/>
          </a:p>
          <a:p>
            <a:endParaRPr lang="ru-RU" dirty="0"/>
          </a:p>
          <a:p>
            <a:pPr algn="just"/>
            <a:r>
              <a:rPr lang="ru-RU" b="1" dirty="0"/>
              <a:t>Участие в обсуждении проекта Методологии и критериев оценки качества общего образования в общеобразовательных организациях на основе практики международных исследований качества подготовки обучающихся в марте 2019 года</a:t>
            </a:r>
          </a:p>
          <a:p>
            <a:endParaRPr lang="ru-RU" dirty="0"/>
          </a:p>
          <a:p>
            <a:pPr algn="just"/>
            <a:r>
              <a:rPr lang="ru-RU" b="1" dirty="0">
                <a:ln w="0"/>
                <a:ea typeface="Calibri" panose="020F0502020204030204" pitchFamily="34" charset="0"/>
              </a:rPr>
              <a:t>Участие в презентационном проекте ГБУ ДПО РЦОКИО </a:t>
            </a:r>
            <a:r>
              <a:rPr lang="ru-RU" b="1" dirty="0"/>
              <a:t>«День образовательной агломерации по развитию систем оценки качества образования» в </a:t>
            </a:r>
            <a:r>
              <a:rPr lang="ru-RU" b="1" dirty="0" err="1"/>
              <a:t>Верхнеуфалейском</a:t>
            </a:r>
            <a:r>
              <a:rPr lang="ru-RU" b="1" dirty="0"/>
              <a:t> городском округе</a:t>
            </a:r>
            <a:r>
              <a:rPr lang="ru-RU" b="1" dirty="0">
                <a:ln w="0"/>
                <a:ea typeface="Calibri" panose="020F0502020204030204" pitchFamily="34" charset="0"/>
              </a:rPr>
              <a:t>. </a:t>
            </a:r>
            <a:r>
              <a:rPr lang="ru-RU" b="1" dirty="0"/>
              <a:t>Представлен на профессиональное-общественное обсуждение и экспертизу проект Регламента интеграции информационных систем в части формирования и ведения реестра информационных систем (</a:t>
            </a:r>
            <a:r>
              <a:rPr lang="ru-RU" b="1" dirty="0">
                <a:ln w="0"/>
                <a:ea typeface="Calibri" panose="020F0502020204030204" pitchFamily="34" charset="0"/>
              </a:rPr>
              <a:t>24 сентября 2019 г.)</a:t>
            </a:r>
            <a:endParaRPr lang="ru-RU" b="1" dirty="0"/>
          </a:p>
          <a:p>
            <a:pPr algn="just"/>
            <a:r>
              <a:rPr lang="en-US" dirty="0">
                <a:ln w="0"/>
                <a:ea typeface="Calibri" panose="020F0502020204030204" pitchFamily="34" charset="0"/>
                <a:hlinkClick r:id="rId3"/>
              </a:rPr>
              <a:t>https://rcokio.ru/novosti/sessija-obrazovatelnoj-aglomeratsii-po-razvitiju-regionalnoj-sistemy-o/</a:t>
            </a:r>
            <a:endParaRPr lang="ru-RU" dirty="0">
              <a:ln w="0"/>
              <a:ea typeface="Calibri" panose="020F0502020204030204" pitchFamily="34" charset="0"/>
            </a:endParaRPr>
          </a:p>
          <a:p>
            <a:endParaRPr lang="ru-RU" dirty="0"/>
          </a:p>
          <a:p>
            <a:pPr algn="just"/>
            <a:r>
              <a:rPr lang="ru-RU" dirty="0"/>
              <a:t> </a:t>
            </a:r>
          </a:p>
          <a:p>
            <a:pPr algn="just"/>
            <a:endParaRPr lang="ru-RU" sz="2000" i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pPr algn="just"/>
            <a:endParaRPr lang="ru-RU" sz="2000" i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pPr algn="just"/>
            <a:endParaRPr lang="ru-RU" sz="2000" i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296852" y="113376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ru-RU" sz="1600" b="1" dirty="0">
                <a:solidFill>
                  <a:prstClr val="black"/>
                </a:solidFill>
              </a:rPr>
              <a:t>Формирование  информационной политики образовательной организации</a:t>
            </a:r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» </a:t>
            </a:r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МКОУ «СОШ №1» </a:t>
            </a:r>
            <a:r>
              <a:rPr lang="ru-RU" sz="16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г.Сим</a:t>
            </a:r>
            <a:endParaRPr lang="ru-RU" sz="16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3580986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Отчет по результатам деятельности РИП в 2019 году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EC8106C4-9206-43A5-9E7F-0A9629FEBFBA}"/>
              </a:ext>
            </a:extLst>
          </p:cNvPr>
          <p:cNvSpPr/>
          <p:nvPr/>
        </p:nvSpPr>
        <p:spPr>
          <a:xfrm>
            <a:off x="2217549" y="665939"/>
            <a:ext cx="9800279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n w="0"/>
                <a:ea typeface="Calibri" panose="020F0502020204030204" pitchFamily="34" charset="0"/>
              </a:rPr>
              <a:t>Результаты участия в совместных мероприятиях,                                                                         организованных ГБУ ДПО РЦОКИО</a:t>
            </a:r>
          </a:p>
          <a:p>
            <a:pPr lvl="0" algn="just"/>
            <a:r>
              <a:rPr lang="ru-RU" sz="1700" b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Публикационная активность:</a:t>
            </a:r>
            <a:endParaRPr lang="ru-RU" sz="1700" dirty="0">
              <a:ln w="0"/>
              <a:ea typeface="Calibri" panose="020F050202020403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700" dirty="0"/>
              <a:t>Аспекты формирования информационной политики образовательной организации [Текст] / М.Г. Мартынова, И.С. Боровых [и др.]  Научно-методическое обеспечение оценки качества образования. 2019. № 1 (7). – С. 64 - 67.</a:t>
            </a:r>
          </a:p>
          <a:p>
            <a:pPr algn="just"/>
            <a:r>
              <a:rPr lang="ru-RU" sz="1600" u="sng" dirty="0">
                <a:hlinkClick r:id="rId2"/>
              </a:rPr>
              <a:t>https://rcokio.ru/files/upload/nmd/nmg_%E2%84%96_7.pdf</a:t>
            </a:r>
            <a:endParaRPr lang="ru-RU" sz="1700" dirty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700" dirty="0"/>
              <a:t>Формирование информационной политики общеобразовательной организации [Текст] / М.Г. Мартынова, Т.А. Орехова. Проблемы и перспективы развития систем оценки качества образования. Интегрирующая роль информационной политики в обеспечении результативности региональной системы оценки качества образования. IV межрегиональная научно-практическая конференция (21 ноября 2019 года, г. Челябинск): сборник материалов конференции / под ред. А.А. Барабаса – Челябинск: РЦОКИО, 2019. – С. 271-275.)</a:t>
            </a:r>
          </a:p>
          <a:p>
            <a:pPr algn="just"/>
            <a:r>
              <a:rPr lang="ru-RU" sz="1600" u="sng" dirty="0">
                <a:hlinkClick r:id="rId3"/>
              </a:rPr>
              <a:t>https://rcokio.ru/izdatelstva/sborniki-konferentsii-gbu-dpo-rtsokio/problemy-i-perspektivy-razvitija-sistem-otsenki-kachestva-obrazovanija-3/</a:t>
            </a:r>
            <a:endParaRPr lang="ru-RU" sz="1700" dirty="0"/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700" dirty="0"/>
              <a:t>Внутренняя система оценки качества образования как средство управления: вчера, сегодня, завтра [Текст] / М.Г. Мартынова. Сборник материалов ГБУ РЦОКИО «Управленческий ресурс регионального конкурса систем оценки качества образования» в разделе «Материалы победителей и лауреатов регионального конкурса оценки качества образования в 2018 году». - С. 76. </a:t>
            </a:r>
          </a:p>
          <a:p>
            <a:pPr algn="just"/>
            <a:r>
              <a:rPr lang="ru-RU" sz="1600" u="sng" dirty="0">
                <a:hlinkClick r:id="rId4"/>
              </a:rPr>
              <a:t>https://rcokio.ru/izdatelstva/umk-programm-povyshenija-kvalifikatsii/upravlencheskij-resurs-regionalnogo-konkursa-sistem-otsenki-kachestva-/</a:t>
            </a:r>
            <a:endParaRPr lang="ru-RU" sz="1600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296852" y="113376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ru-RU" sz="1600" b="1" dirty="0">
                <a:solidFill>
                  <a:prstClr val="black"/>
                </a:solidFill>
              </a:rPr>
              <a:t>Формирование  информационной политики образовательной организации</a:t>
            </a:r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» </a:t>
            </a:r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МКОУ «СОШ №1» </a:t>
            </a:r>
            <a:r>
              <a:rPr lang="ru-RU" sz="16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г.Сим</a:t>
            </a:r>
            <a:endParaRPr lang="ru-RU" sz="16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/>
          <a:srcRect l="33571" t="16127" r="34786" b="5143"/>
          <a:stretch/>
        </p:blipFill>
        <p:spPr>
          <a:xfrm>
            <a:off x="280398" y="1934811"/>
            <a:ext cx="1555604" cy="21771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/>
          <a:srcRect l="33857" t="15111" r="34143" b="5905"/>
          <a:stretch/>
        </p:blipFill>
        <p:spPr>
          <a:xfrm>
            <a:off x="280398" y="4516000"/>
            <a:ext cx="1549286" cy="21510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711227781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0535E5DE-5B4F-4F01-AC8B-8CCEDCE9C1F1}"/>
              </a:ext>
            </a:extLst>
          </p:cNvPr>
          <p:cNvSpPr/>
          <p:nvPr/>
        </p:nvSpPr>
        <p:spPr>
          <a:xfrm>
            <a:off x="2182717" y="674644"/>
            <a:ext cx="9601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Результативность представленного проекта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182717" y="1536116"/>
            <a:ext cx="965994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i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Значимость для образовательной организации – РИП (внутренняя) </a:t>
            </a:r>
          </a:p>
          <a:p>
            <a:pPr algn="just"/>
            <a:r>
              <a:rPr lang="ru-RU" sz="2000" dirty="0"/>
              <a:t>В процессе работы в составе межмуниципальной проектной группы проведена систематизация локальной нормативной базы образовательной организации на предмет формирования и реализации информационной политики (</a:t>
            </a:r>
            <a:r>
              <a:rPr lang="ru-RU" sz="2000" u="sng" dirty="0">
                <a:hlinkClick r:id="rId2"/>
              </a:rPr>
              <a:t>https://sch1simasha.educhel.ru/activity/rip/page/2</a:t>
            </a:r>
            <a:r>
              <a:rPr lang="ru-RU" sz="2000" dirty="0"/>
              <a:t>)</a:t>
            </a:r>
          </a:p>
          <a:p>
            <a:pPr algn="just"/>
            <a:endParaRPr lang="ru-RU" sz="2000" i="1" dirty="0">
              <a:ln w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i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Для системы образования Челябинской области (внешняя)</a:t>
            </a:r>
          </a:p>
          <a:p>
            <a:pPr algn="just"/>
            <a:r>
              <a:rPr lang="ru-RU" sz="2000" dirty="0"/>
              <a:t>Итогом работы является разработанный регламент интеграции региональных информационных систем, который закрепляет порядок интеграции (информационного взаимодействия) функционирующих в Челябинской области информационных систем в сфере образования с целью четкого определения ответственности участников при обеспечении взаимодействия, перечня информационных объектов и способов организации взаимодействия.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296852" y="113376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ru-RU" sz="1600" b="1" dirty="0">
                <a:solidFill>
                  <a:prstClr val="black"/>
                </a:solidFill>
              </a:rPr>
              <a:t>Формирование  информационной политики образовательной организации</a:t>
            </a:r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» </a:t>
            </a:r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МКОУ «СОШ №1» </a:t>
            </a:r>
            <a:r>
              <a:rPr lang="ru-RU" sz="16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г.Сим</a:t>
            </a:r>
            <a:endParaRPr lang="ru-RU" sz="16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0807362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D4EF504E-4423-4A27-86BC-CB496004DF9E}"/>
              </a:ext>
            </a:extLst>
          </p:cNvPr>
          <p:cNvSpPr/>
          <p:nvPr/>
        </p:nvSpPr>
        <p:spPr>
          <a:xfrm>
            <a:off x="2124244" y="616578"/>
            <a:ext cx="971814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</a:rPr>
              <a:t>Перспективы реализации проекта совместно                                                                       с ГБУ ДПО РЦОКИО на 2020 год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429691" y="1735540"/>
            <a:ext cx="963167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buFont typeface="+mj-lt"/>
              <a:buAutoNum type="arabicPeriod"/>
              <a:tabLst>
                <a:tab pos="859155" algn="l"/>
              </a:tabLst>
            </a:pPr>
            <a:r>
              <a:rPr lang="ru-RU" sz="2400" dirty="0">
                <a:ea typeface="Calibri" panose="020F0502020204030204" pitchFamily="34" charset="0"/>
              </a:rPr>
              <a:t>Интеграция информационных систем во ВСОКО. </a:t>
            </a:r>
            <a:endParaRPr lang="ru-RU" sz="2400" dirty="0"/>
          </a:p>
          <a:p>
            <a:pPr marL="342900" lvl="0" indent="-342900" algn="just">
              <a:buFont typeface="+mj-lt"/>
              <a:buAutoNum type="arabicPeriod"/>
              <a:tabLst>
                <a:tab pos="859155" algn="l"/>
              </a:tabLst>
            </a:pPr>
            <a:r>
              <a:rPr lang="ru-RU" sz="2400" dirty="0">
                <a:ea typeface="Calibri" panose="020F0502020204030204" pitchFamily="34" charset="0"/>
              </a:rPr>
              <a:t>Разработка методических рекомендации в соответствии с Моделью компетенций в области формирования и реализации информационной политики в системе образования Челябинской области для обучающихся и их родителей (законных представителей), организовать проведение тематических классных часов и родительских собраний.</a:t>
            </a:r>
            <a:endParaRPr lang="ru-RU" sz="2400" dirty="0"/>
          </a:p>
          <a:p>
            <a:pPr marL="342900" lvl="0" indent="-342900" algn="just">
              <a:buFont typeface="+mj-lt"/>
              <a:buAutoNum type="arabicPeriod"/>
              <a:tabLst>
                <a:tab pos="859155" algn="l"/>
              </a:tabLst>
            </a:pPr>
            <a:r>
              <a:rPr lang="ru-RU" sz="2400" dirty="0">
                <a:ea typeface="Calibri" panose="020F0502020204030204" pitchFamily="34" charset="0"/>
              </a:rPr>
              <a:t>Повышение квалификации руководящих и педагогических работников образовательной организации по совершенствованию информационной компетентности в условиях единой информационной политики в системе образования Челябинской области.</a:t>
            </a:r>
            <a:endParaRPr lang="ru-RU" sz="2400" dirty="0">
              <a:effectLst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296852" y="113376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ru-RU" sz="1600" b="1" dirty="0">
                <a:solidFill>
                  <a:prstClr val="black"/>
                </a:solidFill>
              </a:rPr>
              <a:t>Формирование  информационной политики образовательной организации</a:t>
            </a:r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» </a:t>
            </a:r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МКОУ «СОШ №1» </a:t>
            </a:r>
            <a:r>
              <a:rPr lang="ru-RU" sz="16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г.Сим</a:t>
            </a:r>
            <a:endParaRPr lang="ru-RU" sz="16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100200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09" y="2528625"/>
            <a:ext cx="3230361" cy="3734389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3060546" y="1376425"/>
            <a:ext cx="8518227" cy="394434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Отчет по результатам деятельности общеобразовательной организации – региональной инновационной площадки</a:t>
            </a:r>
          </a:p>
          <a:p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(приказ Министерства образования и науки Челябинской области от 13.09.2017 г. № 01/2707 или от 25.12.2018 № 03/3773 ГБУ ДПО РЦОКИО)</a:t>
            </a:r>
          </a:p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 в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2019 году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по направлению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«Формирование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информационной политики образовательной организации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mbria Math" panose="02040503050406030204" pitchFamily="18" charset="0"/>
            </a:endParaRPr>
          </a:p>
        </p:txBody>
      </p:sp>
      <p:sp>
        <p:nvSpPr>
          <p:cNvPr id="9" name="Подзаголовок 2"/>
          <p:cNvSpPr>
            <a:spLocks noGrp="1"/>
          </p:cNvSpPr>
          <p:nvPr/>
        </p:nvSpPr>
        <p:spPr>
          <a:xfrm>
            <a:off x="6400359" y="6028441"/>
            <a:ext cx="2048758" cy="8295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ЧЕЛЯБИНСК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2019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2561289" y="-39244"/>
            <a:ext cx="9516743" cy="141566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5000"/>
              </a:lnSpc>
            </a:pP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 ГОСУДАРСТВЕННОЕ БЮДЖЕТНОЕ УЧРЕЖДЕНИЕ</a:t>
            </a:r>
            <a:b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ДОПОЛНИТЕЛЬНОГО ПРОФЕССИОНАЛЬНОГО ОБРАЗОВАНИЯ</a:t>
            </a:r>
            <a:b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«РЕГИОНАЛЬНЫЙ ЦЕНТР ОЦЕНКИ КАЧЕСТВА</a:t>
            </a:r>
            <a:b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И ИНФОРМАТИЗАЦИИ ОБРАЗОВАНИЯ»</a:t>
            </a:r>
          </a:p>
        </p:txBody>
      </p:sp>
    </p:spTree>
    <p:extLst>
      <p:ext uri="{BB962C8B-B14F-4D97-AF65-F5344CB8AC3E}">
        <p14:creationId xmlns:p14="http://schemas.microsoft.com/office/powerpoint/2010/main" val="976565663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2767066" y="6286343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Отчет по результатам деятельности РИП в</a:t>
            </a:r>
            <a:r>
              <a:rPr lang="ru-RU" sz="1800" dirty="0">
                <a:solidFill>
                  <a:srgbClr val="C00000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2019 году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935DF3E7-FF47-435A-A46D-1807E8E11B17}"/>
              </a:ext>
            </a:extLst>
          </p:cNvPr>
          <p:cNvSpPr/>
          <p:nvPr/>
        </p:nvSpPr>
        <p:spPr>
          <a:xfrm>
            <a:off x="2049230" y="492473"/>
            <a:ext cx="10215154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prstClr val="black"/>
                </a:solidFill>
              </a:rPr>
              <a:t>Проект  «Формирование  информационной политики образовательной организации»</a:t>
            </a:r>
            <a:endParaRPr lang="ru-RU" sz="2800" dirty="0">
              <a:solidFill>
                <a:prstClr val="black"/>
              </a:solidFill>
            </a:endParaRPr>
          </a:p>
          <a:p>
            <a:pPr algn="ctr"/>
            <a:endParaRPr lang="ru-RU" sz="2800" b="1" dirty="0">
              <a:solidFill>
                <a:prstClr val="black"/>
              </a:solidFill>
            </a:endParaRPr>
          </a:p>
          <a:p>
            <a:pPr algn="ctr"/>
            <a:r>
              <a:rPr lang="ru-RU" sz="2400" b="1" dirty="0">
                <a:solidFill>
                  <a:prstClr val="black"/>
                </a:solidFill>
              </a:rPr>
              <a:t>Муниципальное казенное общеобразовательное учреждение «Средняя общеобразовательная школа №1 им. </a:t>
            </a:r>
            <a:r>
              <a:rPr lang="ru-RU" sz="2400" b="1" dirty="0" err="1">
                <a:solidFill>
                  <a:prstClr val="black"/>
                </a:solidFill>
              </a:rPr>
              <a:t>И.В.Курчатова</a:t>
            </a:r>
            <a:r>
              <a:rPr lang="ru-RU" sz="2400" b="1" dirty="0">
                <a:solidFill>
                  <a:prstClr val="black"/>
                </a:solidFill>
              </a:rPr>
              <a:t>» города Сим Ашинского муниципального района Челябинской области</a:t>
            </a:r>
            <a:endParaRPr lang="ru-RU" sz="2400" dirty="0">
              <a:solidFill>
                <a:prstClr val="black"/>
              </a:solidFill>
            </a:endParaRPr>
          </a:p>
          <a:p>
            <a:pPr algn="ctr"/>
            <a:endParaRPr lang="ru-RU" sz="2800" dirty="0">
              <a:solidFill>
                <a:prstClr val="black"/>
              </a:solidFill>
              <a:latin typeface="+mj-lt"/>
            </a:endParaRPr>
          </a:p>
        </p:txBody>
      </p:sp>
      <p:graphicFrame>
        <p:nvGraphicFramePr>
          <p:cNvPr id="10" name="Таблица 9">
            <a:extLst>
              <a:ext uri="{FF2B5EF4-FFF2-40B4-BE49-F238E27FC236}">
                <a16:creationId xmlns="" xmlns:a16="http://schemas.microsoft.com/office/drawing/2014/main" id="{3BBBA205-9542-4E76-B7BA-44DA2577A9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6648141"/>
              </p:ext>
            </p:extLst>
          </p:nvPr>
        </p:nvGraphicFramePr>
        <p:xfrm>
          <a:off x="2223401" y="3999736"/>
          <a:ext cx="9866811" cy="23774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39423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47257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00999">
                <a:tc>
                  <a:txBody>
                    <a:bodyPr/>
                    <a:lstStyle/>
                    <a:p>
                      <a:pPr algn="l"/>
                      <a:r>
                        <a:rPr lang="ru-RU" sz="1800" b="1" cap="none" spc="0" dirty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       Участники проекта  от РИП:</a:t>
                      </a:r>
                      <a:endParaRPr lang="ru-RU" sz="18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cap="none" spc="0" dirty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Координатор от ГБУ ДПО РЦОКИО</a:t>
                      </a:r>
                      <a:endParaRPr lang="ru-RU" sz="18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1444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Мартынова М.Г., директор школы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Сальникова Е.А., заместитель директора по УВР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Иванова Г.К., учитель информатики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Сорокина А.Н., инспектор по кадрам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u="none" cap="none" spc="0" dirty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Орехова Тамара Анатольевна</a:t>
                      </a:r>
                      <a:r>
                        <a:rPr lang="ru-RU" sz="1800" cap="none" spc="0" dirty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 (начальник отдела организации функционирования информационных систем)</a:t>
                      </a:r>
                      <a:endParaRPr lang="ru-RU" sz="18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  <a:p>
                      <a:endParaRPr lang="ru-RU" sz="18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3560311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296852" y="113376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ru-RU" sz="1600" b="1" dirty="0">
                <a:solidFill>
                  <a:prstClr val="black"/>
                </a:solidFill>
              </a:rPr>
              <a:t>Формирование  информационной политики образовательной организации</a:t>
            </a:r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» </a:t>
            </a:r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МКОУ «СОШ №1» </a:t>
            </a:r>
            <a:r>
              <a:rPr lang="ru-RU" sz="16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г.Сим</a:t>
            </a:r>
            <a:endParaRPr lang="ru-RU" sz="16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566FD585-F2DD-414C-A412-2FAA8C07FAE5}"/>
              </a:ext>
            </a:extLst>
          </p:cNvPr>
          <p:cNvSpPr/>
          <p:nvPr/>
        </p:nvSpPr>
        <p:spPr>
          <a:xfrm>
            <a:off x="2256788" y="889077"/>
            <a:ext cx="9641264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n w="0"/>
                <a:ea typeface="Calibri" panose="020F0502020204030204" pitchFamily="34" charset="0"/>
              </a:rPr>
              <a:t>Цель проекта: </a:t>
            </a:r>
            <a:r>
              <a:rPr lang="ru-RU" sz="2000" dirty="0"/>
              <a:t>построение модели формирования информационной политики образовательной организации, обеспечивающей повышение качества образования за счет принятия эффективных управленческих решений на основе полной, достоверной, структурированной информации, представленной в информационных системах образовательной организации</a:t>
            </a:r>
          </a:p>
          <a:p>
            <a:endParaRPr lang="ru-RU" sz="2000" b="1" dirty="0">
              <a:ln w="0"/>
              <a:ea typeface="Calibri" panose="020F0502020204030204" pitchFamily="34" charset="0"/>
            </a:endParaRPr>
          </a:p>
          <a:p>
            <a:r>
              <a:rPr lang="ru-RU" sz="2000" b="1" dirty="0">
                <a:ln w="0"/>
                <a:ea typeface="Calibri" panose="020F0502020204030204" pitchFamily="34" charset="0"/>
              </a:rPr>
              <a:t>Задачи: 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sz="2000" dirty="0"/>
              <a:t>Определить потребность в информации о деятельности школы участников образовательных отношений и участников отношений в сфере образования.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sz="2000" dirty="0"/>
              <a:t>Создать и обеспечить функционирование целостной информационно-коммуникационной инфраструктуры школы.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sz="2000" dirty="0"/>
              <a:t>Повысить компетентности всех участников образовательных отношений как пользователей информационно-коммуникационной инфраструктуры школы.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ru-RU" sz="2000" dirty="0"/>
              <a:t>Обеспечить принятие управленческих решений на основе анализа и синтеза данных информационных систем.</a:t>
            </a:r>
            <a:endParaRPr lang="ru-RU" sz="2000" dirty="0">
              <a:ln w="0"/>
              <a:ea typeface="Calibri" panose="020F0502020204030204" pitchFamily="34" charset="0"/>
            </a:endParaRP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560855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0842A5A8-4B59-4DC2-9C11-AAA66B25BE20}"/>
              </a:ext>
            </a:extLst>
          </p:cNvPr>
          <p:cNvSpPr/>
          <p:nvPr/>
        </p:nvSpPr>
        <p:spPr>
          <a:xfrm>
            <a:off x="2142652" y="542263"/>
            <a:ext cx="9962261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0"/>
                <a:ea typeface="Calibri" panose="020F0502020204030204" pitchFamily="34" charset="0"/>
              </a:rPr>
              <a:t>Ожидаемый результат</a:t>
            </a:r>
          </a:p>
          <a:p>
            <a:pPr algn="ctr"/>
            <a:endParaRPr lang="ru-RU" sz="2800" b="1" dirty="0">
              <a:ln w="0"/>
              <a:ea typeface="Calibri" panose="020F0502020204030204" pitchFamily="34" charset="0"/>
            </a:endParaRPr>
          </a:p>
          <a:p>
            <a:r>
              <a:rPr lang="ru-RU" sz="1900" dirty="0">
                <a:ln w="0"/>
                <a:ea typeface="Calibri" panose="020F0502020204030204" pitchFamily="34" charset="0"/>
              </a:rPr>
              <a:t>Реализация данного проекта позволяет: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900" dirty="0">
                <a:ln w="0"/>
                <a:ea typeface="Calibri" panose="020F0502020204030204" pitchFamily="34" charset="0"/>
              </a:rPr>
              <a:t>отработать механизмы выявления потребности в информации различных категорий пользователей (участников образовательных отношений и участников отношений в сфере образования);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900" dirty="0">
                <a:ln w="0"/>
                <a:ea typeface="Calibri" panose="020F0502020204030204" pitchFamily="34" charset="0"/>
              </a:rPr>
              <a:t>сформировать направленность, структуру и контент информации с соблюдением требований законодательства и реализации социальных, образовательных и профессиональных потребностей в информировании участников образовательных отношений;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900" dirty="0">
                <a:ln w="0"/>
                <a:ea typeface="Calibri" panose="020F0502020204030204" pitchFamily="34" charset="0"/>
              </a:rPr>
              <a:t>осуществить выбор эффективных технологий информирования участников совместной деятельности;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900" dirty="0">
                <a:ln w="0"/>
                <a:ea typeface="Calibri" panose="020F0502020204030204" pitchFamily="34" charset="0"/>
              </a:rPr>
              <a:t>оптимизировать использование информационных систем;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900" dirty="0">
                <a:ln w="0"/>
                <a:ea typeface="Calibri" panose="020F0502020204030204" pitchFamily="34" charset="0"/>
              </a:rPr>
              <a:t>определить «области компетенций» всех категорий пользователей ИК-инфраструктуры;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900" dirty="0">
                <a:ln w="0"/>
                <a:ea typeface="Calibri" panose="020F0502020204030204" pitchFamily="34" charset="0"/>
              </a:rPr>
              <a:t>обеспечить своевременную и компетентную оценку качества информационных ресурсов;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900" dirty="0">
                <a:ln w="0"/>
                <a:ea typeface="Calibri" panose="020F0502020204030204" pitchFamily="34" charset="0"/>
              </a:rPr>
              <a:t>обеспечить принятие управленческих решений, основываясь на структурированной, достоверной информации;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900" dirty="0">
                <a:ln w="0"/>
                <a:ea typeface="Calibri" panose="020F0502020204030204" pitchFamily="34" charset="0"/>
              </a:rPr>
              <a:t>повысить имидж и репутацию образовательной организации</a:t>
            </a: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296852" y="113376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ru-RU" sz="1600" b="1" dirty="0">
                <a:solidFill>
                  <a:prstClr val="black"/>
                </a:solidFill>
              </a:rPr>
              <a:t>Формирование  информационной политики образовательной организации</a:t>
            </a:r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» </a:t>
            </a:r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МКОУ «СОШ №1» </a:t>
            </a:r>
            <a:r>
              <a:rPr lang="ru-RU" sz="16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г.Сим</a:t>
            </a:r>
            <a:endParaRPr lang="ru-RU" sz="16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2987518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C6C2B79D-D34F-463F-BA62-6C090041742E}"/>
              </a:ext>
            </a:extLst>
          </p:cNvPr>
          <p:cNvSpPr/>
          <p:nvPr/>
        </p:nvSpPr>
        <p:spPr>
          <a:xfrm>
            <a:off x="2059319" y="774047"/>
            <a:ext cx="9856016" cy="6362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Мероприятия, организованные и проведённые в                                                                         рамках проекта </a:t>
            </a:r>
            <a:r>
              <a:rPr lang="ru-RU" sz="2000" b="1" i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на региональном уровне</a:t>
            </a:r>
            <a:r>
              <a:rPr lang="ru-RU" sz="2000" b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ru-RU" dirty="0"/>
              <a:t>проведен анализ, в ходе которого был сформирован перечень информации, содержащийся в каждой информационной системе  (ФИС ОКО , ФИС ФРДО, ЕПГУ, АИС УКОО, ГИС «Образование»,  ФИС ДДО, ИС «Аттестация», АИС «Оценка эффективности МОУО», РИС ГИА , ИС МСБ, ГМУ, «Закупки», сайт образовательной организации)  по объектам, которые дублируются;</a:t>
            </a: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ru-RU" dirty="0"/>
              <a:t>сопоставлены полученные сведения, выявлены дублирующие данные по следующим объектам: сведения об образовательной организации (наименование, контактная информация), сведения о педагогических и руководящих работниках, сведения о контингенте обучающихся, результаты  ГИА и мониторинга;</a:t>
            </a: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ru-RU" dirty="0"/>
              <a:t>определены информационные системы, которые должны стать первоисточником, определены ответственные за внесение данных и способ обмена информацией;</a:t>
            </a: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r>
              <a:rPr lang="ru-RU" dirty="0"/>
              <a:t>сформирован реестр информационных систем, функционирующих в Челябинской области в сфере образования, для каждой из которых определен тип, наличие персональных данных, роль образовательной организации в информационной системе, нормативные основания;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dirty="0"/>
              <a:t>разработан Регламент интеграции региональных информационных систем (</a:t>
            </a:r>
            <a:r>
              <a:rPr lang="ru-RU" u="sng" dirty="0">
                <a:hlinkClick r:id="rId2"/>
              </a:rPr>
              <a:t>https://rcokio.ru/files/upload/vimp/reglament_integraciy.pdf</a:t>
            </a:r>
            <a:r>
              <a:rPr lang="ru-RU" dirty="0"/>
              <a:t>)</a:t>
            </a: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endParaRPr lang="ru-RU" sz="2000" dirty="0"/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endParaRPr lang="ru-RU" sz="2000" dirty="0"/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296852" y="113376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ru-RU" sz="1600" b="1" dirty="0">
                <a:solidFill>
                  <a:prstClr val="black"/>
                </a:solidFill>
              </a:rPr>
              <a:t>Формирование  информационной политики образовательной организации</a:t>
            </a:r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» </a:t>
            </a:r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МКОУ «СОШ №1» </a:t>
            </a:r>
            <a:r>
              <a:rPr lang="ru-RU" sz="16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г.Сим</a:t>
            </a:r>
            <a:endParaRPr lang="ru-RU" sz="16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3017613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C6C2B79D-D34F-463F-BA62-6C090041742E}"/>
              </a:ext>
            </a:extLst>
          </p:cNvPr>
          <p:cNvSpPr/>
          <p:nvPr/>
        </p:nvSpPr>
        <p:spPr>
          <a:xfrm>
            <a:off x="2059319" y="774047"/>
            <a:ext cx="9856016" cy="6290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Мероприятия, организованные и проведённые в                                                                         рамках проекта </a:t>
            </a:r>
            <a:r>
              <a:rPr lang="ru-RU" sz="2000" b="1" i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на региональном уровне</a:t>
            </a:r>
            <a:r>
              <a:rPr lang="ru-RU" sz="2000" b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2000" dirty="0"/>
          </a:p>
          <a:p>
            <a:pPr algn="just"/>
            <a:r>
              <a:rPr lang="ru-RU" b="1" dirty="0">
                <a:ln w="0"/>
                <a:solidFill>
                  <a:schemeClr val="accent2">
                    <a:lumMod val="75000"/>
                  </a:schemeClr>
                </a:solidFill>
                <a:ea typeface="Calibri" panose="020F0502020204030204" pitchFamily="34" charset="0"/>
              </a:rPr>
              <a:t>23 января 2019 г. </a:t>
            </a:r>
            <a:r>
              <a:rPr lang="ru-RU" b="1" dirty="0">
                <a:ln w="0"/>
                <a:ea typeface="Calibri" panose="020F0502020204030204" pitchFamily="34" charset="0"/>
              </a:rPr>
              <a:t>- Установочный семинар «Управление и перспективы деятельности региональных инновационных площадок в рамках региональной политики в сфере оценки качества образования». В ходе практической работы были сформированы технические задания по актуальным аспектам реализации региональной политики в сфере образования</a:t>
            </a:r>
          </a:p>
          <a:p>
            <a:pPr algn="just"/>
            <a:r>
              <a:rPr lang="en-US" dirty="0">
                <a:ln w="0"/>
                <a:ea typeface="Calibri" panose="020F0502020204030204" pitchFamily="34" charset="0"/>
                <a:hlinkClick r:id="rId2"/>
              </a:rPr>
              <a:t>https://rcokio.ru/novosti/ustanovochnyj-seminar-upravlenie-i-perspektivy-dejatelnosti-regionalny/</a:t>
            </a:r>
            <a:endParaRPr lang="ru-RU" dirty="0">
              <a:ln w="0"/>
              <a:ea typeface="Calibri" panose="020F0502020204030204" pitchFamily="34" charset="0"/>
            </a:endParaRPr>
          </a:p>
          <a:p>
            <a:pPr algn="just"/>
            <a:endParaRPr lang="ru-RU" dirty="0">
              <a:ln w="0"/>
              <a:ea typeface="Calibri" panose="020F0502020204030204" pitchFamily="34" charset="0"/>
            </a:endParaRPr>
          </a:p>
          <a:p>
            <a:pPr algn="just"/>
            <a:r>
              <a:rPr lang="ru-RU" b="1" dirty="0">
                <a:ln w="0"/>
                <a:solidFill>
                  <a:schemeClr val="accent2">
                    <a:lumMod val="75000"/>
                  </a:schemeClr>
                </a:solidFill>
                <a:ea typeface="Calibri" panose="020F0502020204030204" pitchFamily="34" charset="0"/>
              </a:rPr>
              <a:t>19 апреля 2019 г. </a:t>
            </a:r>
            <a:r>
              <a:rPr lang="ru-RU" b="1" dirty="0">
                <a:ln w="0"/>
                <a:ea typeface="Calibri" panose="020F0502020204030204" pitchFamily="34" charset="0"/>
              </a:rPr>
              <a:t>- Семинар-консультация для руководителей межмуниципальных проектных групп и представителей региональный инновационных площадок в рамках образовательной агломерации</a:t>
            </a:r>
          </a:p>
          <a:p>
            <a:pPr algn="just"/>
            <a:r>
              <a:rPr lang="en-US" dirty="0">
                <a:ln w="0"/>
                <a:ea typeface="Calibri" panose="020F0502020204030204" pitchFamily="34" charset="0"/>
                <a:hlinkClick r:id="rId3"/>
              </a:rPr>
              <a:t>https://rcokio.ru/novosti/seminar-konsultatsija-dlja-rukovoditelej-mezhmunitsipalnyh-proektnyh-g/</a:t>
            </a:r>
            <a:endParaRPr lang="ru-RU" dirty="0">
              <a:ln w="0"/>
              <a:ea typeface="Calibri" panose="020F0502020204030204" pitchFamily="34" charset="0"/>
            </a:endParaRPr>
          </a:p>
          <a:p>
            <a:pPr algn="just"/>
            <a:endParaRPr lang="ru-RU" dirty="0">
              <a:ln w="0"/>
              <a:ea typeface="Calibri" panose="020F0502020204030204" pitchFamily="34" charset="0"/>
            </a:endParaRPr>
          </a:p>
          <a:p>
            <a:pPr algn="just"/>
            <a:r>
              <a:rPr lang="ru-RU" b="1" dirty="0">
                <a:ln w="0"/>
                <a:solidFill>
                  <a:schemeClr val="accent2">
                    <a:lumMod val="75000"/>
                  </a:schemeClr>
                </a:solidFill>
                <a:ea typeface="Calibri" panose="020F0502020204030204" pitchFamily="34" charset="0"/>
              </a:rPr>
              <a:t>6 мая 2019 г. </a:t>
            </a:r>
            <a:r>
              <a:rPr lang="ru-RU" b="1" dirty="0">
                <a:ln w="0"/>
                <a:ea typeface="Calibri" panose="020F0502020204030204" pitchFamily="34" charset="0"/>
              </a:rPr>
              <a:t>- </a:t>
            </a:r>
            <a:r>
              <a:rPr lang="ru-RU" b="1" dirty="0"/>
              <a:t>Сессия образовательной агломерации по развитию региональной системы оценки качества образования Челябинской области. Представлены промежуточные результаты реализации инновационного проекта</a:t>
            </a:r>
          </a:p>
          <a:p>
            <a:pPr algn="just"/>
            <a:r>
              <a:rPr lang="en-US" dirty="0">
                <a:ln w="0"/>
                <a:ea typeface="Calibri" panose="020F0502020204030204" pitchFamily="34" charset="0"/>
                <a:hlinkClick r:id="rId4"/>
              </a:rPr>
              <a:t>https://rcokio.ru/novosti/sessija-obrazovatelnoj-aglomeratsii-po-razvitiju-regionalnoj-sistemy-o/</a:t>
            </a:r>
            <a:endParaRPr lang="ru-RU" dirty="0">
              <a:ln w="0"/>
              <a:ea typeface="Calibri" panose="020F0502020204030204" pitchFamily="34" charset="0"/>
            </a:endParaRPr>
          </a:p>
          <a:p>
            <a:pPr algn="just"/>
            <a:endParaRPr lang="ru-RU" dirty="0">
              <a:ln w="0"/>
              <a:ea typeface="Calibri" panose="020F0502020204030204" pitchFamily="34" charset="0"/>
            </a:endParaRPr>
          </a:p>
          <a:p>
            <a:pPr algn="just"/>
            <a:endParaRPr lang="ru-RU" dirty="0">
              <a:ln w="0"/>
              <a:ea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296852" y="113376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ru-RU" sz="1600" b="1" dirty="0">
                <a:solidFill>
                  <a:prstClr val="black"/>
                </a:solidFill>
              </a:rPr>
              <a:t>Формирование  информационной политики образовательной организации</a:t>
            </a:r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» </a:t>
            </a:r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МКОУ «СОШ №1» </a:t>
            </a:r>
            <a:r>
              <a:rPr lang="ru-RU" sz="16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г.Сим</a:t>
            </a:r>
            <a:endParaRPr lang="ru-RU" sz="16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3662665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C6C2B79D-D34F-463F-BA62-6C090041742E}"/>
              </a:ext>
            </a:extLst>
          </p:cNvPr>
          <p:cNvSpPr/>
          <p:nvPr/>
        </p:nvSpPr>
        <p:spPr>
          <a:xfrm>
            <a:off x="2059319" y="774047"/>
            <a:ext cx="9856016" cy="7156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Мероприятия, организованные и проведённые в                                                                         рамках проекта </a:t>
            </a:r>
            <a:r>
              <a:rPr lang="ru-RU" sz="2000" b="1" i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на региональном уровне</a:t>
            </a:r>
            <a:r>
              <a:rPr lang="ru-RU" sz="2000" b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i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Участие в экспертной деятельности:</a:t>
            </a: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ru-RU" sz="2000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Региональный конкурс официальных сайтов системы образования Челябинской области (3 этап), экспертиза 5 официальных сайтов</a:t>
            </a: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ru-RU" sz="2000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Профессионально-общественное обсуждение и экспертиза материалов по результатам деятельности межмуниципальных проектных групп и региональных инновационных площадок в рамках образовательной агломерации по развитию систем оценки качества образования (6 продуктов</a:t>
            </a:r>
            <a:r>
              <a:rPr lang="ru-RU" sz="2000" dirty="0"/>
              <a:t>)</a:t>
            </a:r>
            <a:r>
              <a:rPr lang="en-US" sz="2000" dirty="0">
                <a:hlinkClick r:id="rId2"/>
              </a:rPr>
              <a:t> https://rcokio.ru/vimp/uspeshnye-praktiki-msoko/ekspertnaja-ploschadka/</a:t>
            </a:r>
            <a:endParaRPr lang="ru-RU" sz="2000" dirty="0">
              <a:ln w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ru-RU" sz="2000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Профессионально-общественная экспертиза </a:t>
            </a:r>
            <a:r>
              <a:rPr lang="ru-RU" sz="2000" dirty="0"/>
              <a:t>модельной методики оценки эффективности деятельности руководителя образовательной организации (</a:t>
            </a:r>
            <a:r>
              <a:rPr lang="ru-RU" sz="2000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направления, критерии и показатели оценки эффективности деятельности)</a:t>
            </a: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ru-RU" sz="2000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Региональный конкурс систем оценки качества образования (участие в экспертизе публичных презентаций систем оценки качества образования, 14 презентаций) </a:t>
            </a:r>
          </a:p>
          <a:p>
            <a:pPr marL="457200" indent="-4572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ru-RU" sz="2000" b="1" dirty="0">
              <a:ln w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endParaRPr lang="ru-RU" sz="2000" dirty="0"/>
          </a:p>
          <a:p>
            <a:pPr marL="285750" lvl="0" indent="-285750" algn="just">
              <a:buFont typeface="Wingdings" panose="05000000000000000000" pitchFamily="2" charset="2"/>
              <a:buChar char="ü"/>
            </a:pPr>
            <a:endParaRPr lang="ru-RU" sz="2000" dirty="0"/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296852" y="113376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ru-RU" sz="1600" b="1" dirty="0">
                <a:solidFill>
                  <a:prstClr val="black"/>
                </a:solidFill>
              </a:rPr>
              <a:t>Формирование  информационной политики образовательной организации</a:t>
            </a:r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» </a:t>
            </a:r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МКОУ «СОШ №1» </a:t>
            </a:r>
            <a:r>
              <a:rPr lang="ru-RU" sz="16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г.Сим</a:t>
            </a:r>
            <a:endParaRPr lang="ru-RU" sz="16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7780958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C6C2B79D-D34F-463F-BA62-6C090041742E}"/>
              </a:ext>
            </a:extLst>
          </p:cNvPr>
          <p:cNvSpPr/>
          <p:nvPr/>
        </p:nvSpPr>
        <p:spPr>
          <a:xfrm>
            <a:off x="2510527" y="441989"/>
            <a:ext cx="8945579" cy="44969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dirty="0">
              <a:ln w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b="1" dirty="0">
              <a:ln w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Мероприятия, организованные и проведённые                                                                                                                           в рамках проекта на </a:t>
            </a:r>
            <a:r>
              <a:rPr lang="ru-RU" sz="2400" b="1" i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муниципальном уровне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2400" b="1" dirty="0">
              <a:ln w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400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презентация модели информационной политики образовательной организации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400" dirty="0"/>
              <a:t>представление информационной политики школы на совещании директоров Ашинского муниципального района в декабре 2019 года</a:t>
            </a:r>
          </a:p>
          <a:p>
            <a:pPr algn="just"/>
            <a:r>
              <a:rPr lang="en-US" sz="2400" dirty="0">
                <a:hlinkClick r:id="rId2"/>
              </a:rPr>
              <a:t>https://sch1simasha.educhel.ru/activity/rip/page/1</a:t>
            </a:r>
            <a:endParaRPr lang="ru-RU" sz="2400" dirty="0">
              <a:ln w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296852" y="113376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ru-RU" sz="1600" b="1" dirty="0">
                <a:solidFill>
                  <a:prstClr val="black"/>
                </a:solidFill>
              </a:rPr>
              <a:t>Формирование  информационной политики образовательной организации</a:t>
            </a:r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» </a:t>
            </a:r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МКОУ «СОШ №1» </a:t>
            </a:r>
            <a:r>
              <a:rPr lang="ru-RU" sz="16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г.Сим</a:t>
            </a:r>
            <a:endParaRPr lang="ru-RU" sz="16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9997462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C6C2B79D-D34F-463F-BA62-6C090041742E}"/>
              </a:ext>
            </a:extLst>
          </p:cNvPr>
          <p:cNvSpPr/>
          <p:nvPr/>
        </p:nvSpPr>
        <p:spPr>
          <a:xfrm>
            <a:off x="2151018" y="182879"/>
            <a:ext cx="9747034" cy="61725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b="1" dirty="0">
              <a:ln w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b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Мероприятия, организованные и проведённые                                                                                                                           в рамках проекта на </a:t>
            </a:r>
            <a:r>
              <a:rPr lang="ru-RU" b="1" i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институциональном уровне</a:t>
            </a:r>
            <a:endParaRPr lang="ru-RU" b="1" dirty="0">
              <a:ln w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презентация регламента работы с информационными системами на институциональном уровне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dirty="0"/>
              <a:t>анкетирование участников образовательных отношений  по определению потребностей в информации о деятельности школы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dirty="0"/>
              <a:t>проведен мониторинг состояния ИК-инфраструктуры школы (используемые информационные системы, контент информационных систем, нормы и правила информатизации управления)</a:t>
            </a:r>
            <a:endParaRPr lang="ru-RU" dirty="0">
              <a:ln w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dirty="0"/>
              <a:t>улучшена материальная база, обеспечивающая ИК-инфраструктуру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dirty="0"/>
              <a:t>усовершенствована нормативная база образовательной организации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dirty="0"/>
              <a:t>проведена работа по формированию и развитию отдельных базовых ИК-компетентностей, компетентностей в сфере информационных систем и информационной безопасности (через систему повышения квалификации и обучение внутри организации)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dirty="0"/>
              <a:t>внесены изменения в ВСОКО в части использования информационных систем для получения объективной, полной, достоверной информации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dirty="0"/>
              <a:t>систематизированы процедуры и инструментарий оценки качества образования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dirty="0"/>
              <a:t>внесены изменения в ВСОКО в части использования информационных систем для получения объективной, полной, достоверной информации</a:t>
            </a:r>
          </a:p>
          <a:p>
            <a:pPr algn="just"/>
            <a:r>
              <a:rPr lang="ru-RU" dirty="0"/>
              <a:t> </a:t>
            </a:r>
            <a:r>
              <a:rPr lang="en-US" dirty="0">
                <a:hlinkClick r:id="rId2"/>
              </a:rPr>
              <a:t>https://sch1simasha.educhel.ru/activity/rip/page/1</a:t>
            </a:r>
            <a:endParaRPr lang="ru-RU" dirty="0">
              <a:ln w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296852" y="113376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ru-RU" sz="1600" b="1" dirty="0">
                <a:solidFill>
                  <a:prstClr val="black"/>
                </a:solidFill>
              </a:rPr>
              <a:t>Формирование  информационной политики образовательной организации</a:t>
            </a:r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» </a:t>
            </a:r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МКОУ «СОШ №1» </a:t>
            </a:r>
            <a:r>
              <a:rPr lang="ru-RU" sz="16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г.Сим</a:t>
            </a:r>
            <a:endParaRPr lang="ru-RU" sz="16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7596438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644</TotalTime>
  <Words>1648</Words>
  <Application>Microsoft Office PowerPoint</Application>
  <PresentationFormat>Широкоэкранный</PresentationFormat>
  <Paragraphs>141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Cambria Math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RCOKIO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III межрегиональная научно-практическая конференция «Проблемы и перспективы развития систем оценки качества образования. Аспекты результативности региональной политики»</dc:title>
  <dc:creator>Павлова Наталья Алексеевна</dc:creator>
  <cp:lastModifiedBy>Солодкова Екатерина Александровна</cp:lastModifiedBy>
  <cp:revision>72</cp:revision>
  <cp:lastPrinted>2018-10-04T08:40:26Z</cp:lastPrinted>
  <dcterms:created xsi:type="dcterms:W3CDTF">2018-10-04T05:50:13Z</dcterms:created>
  <dcterms:modified xsi:type="dcterms:W3CDTF">2019-12-02T06:38:11Z</dcterms:modified>
</cp:coreProperties>
</file>