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73" r:id="rId3"/>
    <p:sldId id="272" r:id="rId4"/>
    <p:sldId id="282" r:id="rId5"/>
    <p:sldId id="276" r:id="rId6"/>
    <p:sldId id="281" r:id="rId7"/>
    <p:sldId id="277" r:id="rId8"/>
    <p:sldId id="278" r:id="rId9"/>
    <p:sldId id="279" r:id="rId10"/>
    <p:sldId id="280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7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6E1BB-C387-459E-B30C-414B10D7F85D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23F9A-38BA-4CD7-87A8-06E858C39F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712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6C864-BCC9-447F-826B-A7F0AFA58C13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EC323-E26B-4048-9F30-04AA7E7634D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71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2EC323-E26B-4048-9F30-04AA7E7634D9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2007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2EC323-E26B-4048-9F30-04AA7E7634D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2239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15168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398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9334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8584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07184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79309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85487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2393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664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5455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5801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196A1-37DC-4CED-BE73-0810763961F8}" type="datetimeFigureOut">
              <a:rPr lang="ru-RU" smtClean="0"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5BBBB-4A01-4864-A542-E2139BBD9C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33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duface.ru/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cokio.ru/dogovory-s-mou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rcokio.ru/" TargetMode="External"/><Relationship Id="rId4" Type="http://schemas.openxmlformats.org/officeDocument/2006/relationships/hyperlink" Target="https://fioco.ru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cokio.ru/regionalnye-kontseptsi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ch-53.ru/" TargetMode="External"/><Relationship Id="rId5" Type="http://schemas.openxmlformats.org/officeDocument/2006/relationships/hyperlink" Target="http://sch-53.ru/activity/innovation/resurs2" TargetMode="External"/><Relationship Id="rId4" Type="http://schemas.openxmlformats.org/officeDocument/2006/relationships/hyperlink" Target="http://sch-53.ru/activity/innovation/resurs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cokio.ru/vimp/" TargetMode="External"/><Relationship Id="rId2" Type="http://schemas.openxmlformats.org/officeDocument/2006/relationships/hyperlink" Target="https://www.rcokio.ru/setevye-proekty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conf.rcokio.ru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2877666" y="1136418"/>
            <a:ext cx="8518227" cy="39443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«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информационной политики образовательной организации»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423772436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955023"/>
            <a:ext cx="8518227" cy="39443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«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информационной политики образовательной организации»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  <a:p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97656566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767066" y="6286343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</a:t>
            </a:r>
            <a:r>
              <a:rPr lang="ru-RU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2019 году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935DF3E7-FF47-435A-A46D-1807E8E11B17}"/>
              </a:ext>
            </a:extLst>
          </p:cNvPr>
          <p:cNvSpPr/>
          <p:nvPr/>
        </p:nvSpPr>
        <p:spPr>
          <a:xfrm>
            <a:off x="1918602" y="189692"/>
            <a:ext cx="10215154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+mj-lt"/>
              </a:rPr>
              <a:t>Проект</a:t>
            </a:r>
            <a:r>
              <a:rPr lang="ru-RU" sz="2800" dirty="0">
                <a:solidFill>
                  <a:prstClr val="black"/>
                </a:solidFill>
                <a:latin typeface="+mj-lt"/>
              </a:rPr>
              <a:t>     </a:t>
            </a:r>
          </a:p>
          <a:p>
            <a:pPr algn="ctr"/>
            <a:r>
              <a:rPr lang="ru-RU" sz="2400" smtClean="0">
                <a:solidFill>
                  <a:prstClr val="black"/>
                </a:solidFill>
                <a:latin typeface="+mj-lt"/>
              </a:rPr>
              <a:t>«Информационная </a:t>
            </a:r>
            <a:r>
              <a:rPr lang="ru-RU" sz="2400" dirty="0">
                <a:solidFill>
                  <a:prstClr val="black"/>
                </a:solidFill>
                <a:latin typeface="+mj-lt"/>
              </a:rPr>
              <a:t>политика образовательной организации как фактор конструктивного взаимодействия школы и социума по обеспечению </a:t>
            </a:r>
            <a:r>
              <a:rPr lang="ru-RU" sz="2400">
                <a:solidFill>
                  <a:prstClr val="black"/>
                </a:solidFill>
                <a:latin typeface="+mj-lt"/>
              </a:rPr>
              <a:t>качества </a:t>
            </a:r>
            <a:r>
              <a:rPr lang="ru-RU" sz="2400" smtClean="0">
                <a:solidFill>
                  <a:prstClr val="black"/>
                </a:solidFill>
                <a:latin typeface="+mj-lt"/>
              </a:rPr>
              <a:t>образования</a:t>
            </a:r>
            <a:r>
              <a:rPr lang="ru-RU" sz="2800" smtClean="0">
                <a:solidFill>
                  <a:prstClr val="black"/>
                </a:solidFill>
                <a:latin typeface="+mj-lt"/>
              </a:rPr>
              <a:t>»</a:t>
            </a:r>
            <a:endParaRPr lang="ru-RU" sz="2800" dirty="0">
              <a:solidFill>
                <a:prstClr val="black"/>
              </a:solidFill>
              <a:latin typeface="+mj-lt"/>
            </a:endParaRPr>
          </a:p>
          <a:p>
            <a:pPr algn="ctr"/>
            <a:r>
              <a:rPr lang="ru-RU" sz="2800" dirty="0">
                <a:solidFill>
                  <a:prstClr val="black"/>
                </a:solidFill>
                <a:latin typeface="+mj-lt"/>
              </a:rPr>
              <a:t>Муниципальное общеобразовательное </a:t>
            </a:r>
          </a:p>
          <a:p>
            <a:pPr algn="ctr"/>
            <a:r>
              <a:rPr lang="ru-RU" sz="2800" dirty="0">
                <a:solidFill>
                  <a:prstClr val="black"/>
                </a:solidFill>
                <a:latin typeface="+mj-lt"/>
              </a:rPr>
              <a:t>учреждение «Гимназия №53»</a:t>
            </a:r>
          </a:p>
          <a:p>
            <a:pPr algn="ctr"/>
            <a:endParaRPr lang="ru-RU" sz="2800" dirty="0">
              <a:solidFill>
                <a:prstClr val="black"/>
              </a:solidFill>
              <a:latin typeface="+mj-lt"/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xmlns="" id="{3BBBA205-9542-4E76-B7BA-44DA2577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166408"/>
              </p:ext>
            </p:extLst>
          </p:nvPr>
        </p:nvGraphicFramePr>
        <p:xfrm>
          <a:off x="2092773" y="3089691"/>
          <a:ext cx="9866811" cy="274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725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13359">
                <a:tc>
                  <a:txBody>
                    <a:bodyPr/>
                    <a:lstStyle/>
                    <a:p>
                      <a:pPr algn="l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      Участники проекта  от РИП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Координатор от ГБУ ДПО РЦОКИО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1460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cap="none" spc="0" baseline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</a:t>
                      </a:r>
                      <a:r>
                        <a:rPr lang="ru-RU" sz="16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ФИО Уразманова Ф. Н. (директор)</a:t>
                      </a:r>
                    </a:p>
                    <a:p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ФИО </a:t>
                      </a:r>
                      <a:r>
                        <a:rPr lang="ru-RU" sz="1600" cap="none" spc="0" dirty="0" err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Латыпова</a:t>
                      </a:r>
                      <a:r>
                        <a:rPr lang="ru-RU" sz="1600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И.В., начальник отдела ГБУ ДПО РЦОКИО   (организационно-издательский</a:t>
                      </a:r>
                      <a:r>
                        <a:rPr lang="ru-RU" sz="1600" cap="none" spc="0" baseline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отдел</a:t>
                      </a:r>
                      <a:r>
                        <a:rPr lang="ru-RU" sz="1600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)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152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ФИО Томин Б. П. (заместитель директора по УВР)</a:t>
                      </a:r>
                    </a:p>
                    <a:p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ФИО Савичева Ю. О. (заместитель директора по УВР)</a:t>
                      </a:r>
                    </a:p>
                    <a:p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ФИО ____________________(должность)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ФИО ____________________(должность)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56031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62685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Информационная политика образовательной организации как фактор конструктивного взаимодействия школы и социума по обеспечению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МОУ «Гимназия №53»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66FD585-F2DD-414C-A412-2FAA8C07FAE5}"/>
              </a:ext>
            </a:extLst>
          </p:cNvPr>
          <p:cNvSpPr/>
          <p:nvPr/>
        </p:nvSpPr>
        <p:spPr>
          <a:xfrm>
            <a:off x="2142653" y="986278"/>
            <a:ext cx="9641264" cy="8186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Цель проекта: 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создание условий для конструктивного взаимодействия участников образовательных отношений по обеспечению качества образования посредством формирования и внедрения информационной политики образовательной организации</a:t>
            </a:r>
          </a:p>
          <a:p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Задачи: 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1. Определить структуру информационной политики образовательной организации и описать структурные инструменты информационной политики образовательной организации, определить информационные потоки и массивы данных, с которыми работают участники образовательных отношений;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2. Описать правила и процедуры, определяющие и обеспечивающие проведение информационной политики образовательной организации;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3. Разработать подходы к разработке программы развития по информационной политики в образовательной организации;</a:t>
            </a:r>
          </a:p>
          <a:p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4. Разработать алгоритм перехода сайта образовательной организации на единую платформу </a:t>
            </a:r>
            <a:r>
              <a:rPr lang="en-US" sz="2000" dirty="0">
                <a:hlinkClick r:id="rId2"/>
              </a:rPr>
              <a:t>https://eduface.ru</a:t>
            </a:r>
            <a:r>
              <a:rPr lang="ru-RU" sz="2000" dirty="0">
                <a:hlinkClick r:id="rId2"/>
              </a:rPr>
              <a:t>.</a:t>
            </a:r>
            <a:endParaRPr lang="en-US" sz="2000" dirty="0">
              <a:hlinkClick r:id="rId2"/>
            </a:endParaRPr>
          </a:p>
          <a:p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6085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Информационная политика образовательной организации как фактор конструктивного взаимодействия школы и социума по обеспечению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МОУ «Гимназия №53»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0842A5A8-4B59-4DC2-9C11-AAA66B25BE20}"/>
              </a:ext>
            </a:extLst>
          </p:cNvPr>
          <p:cNvSpPr/>
          <p:nvPr/>
        </p:nvSpPr>
        <p:spPr>
          <a:xfrm>
            <a:off x="2550736" y="876816"/>
            <a:ext cx="945415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dirty="0"/>
              <a:t>В качестве результатов инновационного проекта, предлагаемых для распространения и внедрения в массовую практику можно выделить:</a:t>
            </a:r>
          </a:p>
          <a:p>
            <a:pPr lvl="0" algn="just"/>
            <a:r>
              <a:rPr lang="ru-RU" dirty="0"/>
              <a:t>разработанную структуру информационной политики образовательной организации, обеспечивающей взаимодействие между образовательной организацией и социумом и направленной на обеспечение качества образования;</a:t>
            </a:r>
          </a:p>
          <a:p>
            <a:pPr lvl="0" algn="just"/>
            <a:r>
              <a:rPr lang="ru-RU" dirty="0"/>
              <a:t>сформированную ИК-инфраструктуру гимназии (</a:t>
            </a:r>
            <a:r>
              <a:rPr lang="ru-RU" dirty="0" err="1"/>
              <a:t>Инфозона</a:t>
            </a:r>
            <a:r>
              <a:rPr lang="ru-RU" dirty="0"/>
              <a:t>), которая выполняет ряд важных функций: осуществлять помощь в управлении образовательной организацией, являться интегратором учебно-воспитательной деятельности, направленной на повышение качества образования и обеспечивающей конструктивное взаимодействие между всеми участниками образовательных отношений.</a:t>
            </a:r>
          </a:p>
          <a:p>
            <a:pPr lvl="0" algn="just"/>
            <a:r>
              <a:rPr lang="ru-RU" dirty="0"/>
              <a:t>Созданы локальные акты :  Положение о ВСОКО, циклограмма ВСОКО, Методические рекомендации по проектной деятельности, Положение об информационной политике, Положение об информационной политике, Положение о дистанционном ресурсе, Алгоритм перехода на единую платформу сайта образовательной организации.</a:t>
            </a: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81864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Информационная политика образовательной организации как фактор конструктивного взаимодействия школы и социума по обеспечению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МОУ «Гимназия №53»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59319" y="774047"/>
            <a:ext cx="9856016" cy="4643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2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</a:t>
            </a:r>
            <a:r>
              <a:rPr lang="ru-RU" sz="22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 рамках проекта на региональном уровне: </a:t>
            </a:r>
          </a:p>
          <a:p>
            <a:pPr algn="just"/>
            <a:r>
              <a:rPr lang="ru-RU" sz="2200" dirty="0"/>
              <a:t>Работа в межмуниципальной проектной группе (руководство , консультирование и выполнение технического задания) в рамках образовательной агломерации по направлению : разработка проекта паспорта информационно-коммуникационной инфраструктуры системы образования Челябинской области. (</a:t>
            </a:r>
            <a:r>
              <a:rPr lang="en-US" sz="2200" dirty="0">
                <a:hlinkClick r:id="rId3"/>
              </a:rPr>
              <a:t>https://www.rcokio.ru/dogovory-s-mouo/</a:t>
            </a:r>
            <a:r>
              <a:rPr lang="ru-RU" sz="2200" dirty="0"/>
              <a:t>)</a:t>
            </a:r>
          </a:p>
          <a:p>
            <a:pPr algn="just"/>
            <a:endParaRPr lang="ru-RU" sz="2200" dirty="0"/>
          </a:p>
          <a:p>
            <a:pPr algn="just"/>
            <a:r>
              <a:rPr lang="ru-RU" sz="2200" dirty="0"/>
              <a:t>Участие в региональном конкурсе официальных сайтов образовательных организаций.</a:t>
            </a:r>
          </a:p>
          <a:p>
            <a:pPr algn="just"/>
            <a:endParaRPr lang="ru-RU" sz="2200" dirty="0"/>
          </a:p>
          <a:p>
            <a:pPr algn="just"/>
            <a:r>
              <a:rPr lang="ru-RU" sz="2200" dirty="0"/>
              <a:t>Обучение педагогических и  руководящих работников гимназии на портале ФИОКО (</a:t>
            </a:r>
            <a:r>
              <a:rPr lang="en-US" sz="2200" dirty="0">
                <a:hlinkClick r:id="rId4"/>
              </a:rPr>
              <a:t>https://fioco.ru/</a:t>
            </a:r>
            <a:r>
              <a:rPr lang="ru-RU" sz="2200" dirty="0"/>
              <a:t>), в ГБУ ДПО РЦОКИО (</a:t>
            </a:r>
            <a:r>
              <a:rPr lang="en-US" sz="2200" dirty="0">
                <a:hlinkClick r:id="rId5"/>
              </a:rPr>
              <a:t>https://www.rcokio.ru/</a:t>
            </a:r>
            <a:r>
              <a:rPr lang="ru-RU" sz="2200" dirty="0"/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Информационная политика образовательной организации как фактор конструктивного взаимодействия школы и социума по обеспечению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МОУ «Гимназия №53»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59319" y="774047"/>
            <a:ext cx="9856016" cy="6145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на муниципальном: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обучающих семинаров по темам: «Формирование информационной политики в образовательной организации», Концепция информационной политики в системе образования Челябинской области» (</a:t>
            </a:r>
            <a:r>
              <a:rPr lang="en-US" dirty="0">
                <a:hlinkClick r:id="rId3"/>
              </a:rPr>
              <a:t>https://www.rcokio.ru/regionalnye-kontseptsii/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Руководство городским ресурсным центром «Совершенствование ВСОКО» (</a:t>
            </a:r>
            <a:r>
              <a:rPr lang="en-US" sz="2000" dirty="0">
                <a:hlinkClick r:id="rId4"/>
              </a:rPr>
              <a:t>http://sch-53.ru/activity/innovation/resurs1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), </a:t>
            </a:r>
            <a:r>
              <a:rPr lang="en-US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IT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US" sz="2000" dirty="0">
                <a:hlinkClick r:id="rId5"/>
              </a:rPr>
              <a:t>http://sch-53.ru/activity/innovation/resurs2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институциональном: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Проведение практических семинаров по темам: « Алгоритм работы в информационных системах. Дистанционный ресурс гимназии. АИС  Образование Челябинской области», Организация работы в информационных ресурсах. Сайт гимназии», заседание Совета Гимназии по теме: Формирование информационной политики гимназии». (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http://sch-53.ru/activity/innovation/resurs2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Переход сайта гимназии на единую платформу (</a:t>
            </a: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http://sch-53.ru/</a:t>
            </a: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en-US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095129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Информационная политика образовательной организации как фактор конструктивного взаимодействия школы и социума по обеспечению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МОУ «Гимназия №53»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B0AC06FD-2135-4200-8447-3C8CCFCDBB71}"/>
              </a:ext>
            </a:extLst>
          </p:cNvPr>
          <p:cNvSpPr/>
          <p:nvPr/>
        </p:nvSpPr>
        <p:spPr>
          <a:xfrm>
            <a:off x="2072056" y="557593"/>
            <a:ext cx="971186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Результаты участия в совместных мероприятиях, организованных ГБУ ДПО РЦОКИО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</a:t>
            </a:r>
          </a:p>
          <a:p>
            <a:pPr algn="just"/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Сессия образовательной  агломерации: Презентация и общественно-профессиональное  обсуждение научно-прикладных продуктов по развитию региональной системы оценки качества образования, руководители, кураторы и участники межмуниципальных проектных групп (</a:t>
            </a:r>
            <a:r>
              <a:rPr lang="en-US" sz="2000" dirty="0">
                <a:hlinkClick r:id="rId2"/>
              </a:rPr>
              <a:t>https://www.rcokio.ru/setevye-proekty/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).</a:t>
            </a:r>
          </a:p>
          <a:p>
            <a:pPr algn="just"/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День образовательной агломерации в Верхнеуфалейском городском округе, руководители, кураторы и участники межмуниципальных проектных групп, выступление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 (</a:t>
            </a:r>
            <a:r>
              <a:rPr lang="en-US" sz="2000" dirty="0">
                <a:hlinkClick r:id="rId2"/>
              </a:rPr>
              <a:t>https://www.rcokio.ru/setevye-proekty/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).</a:t>
            </a:r>
          </a:p>
          <a:p>
            <a:pPr algn="just"/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Профессионально-общественное обсуждение  научно-прикладных продуктов, обеспечивающих реализацию информационной политики в системе образования Челябинской области на виртуальной информационно-методической площадке (</a:t>
            </a:r>
            <a:r>
              <a:rPr lang="en-US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hlinkClick r:id="rId3"/>
              </a:rPr>
              <a:t>https://rcokio.ru/vimp/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)</a:t>
            </a:r>
          </a:p>
          <a:p>
            <a:pPr algn="just"/>
            <a:r>
              <a:rPr lang="en-US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IV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 Всероссийская научно-практическая конференция «Проблемы и перспективы развития систем оценки качества образования ИНТЕГРИРУЮЩАЯ РОЛЬ ИНФОРМАЦИОННОЙ ПОЛИТИКИ В ОБЕСПЕЧЕНИИ РЕЗУЛЬТАТИВНОСТИ РЕГИОНАЛЬНОЙ СИСТЕМЫ ОЦЕНКИ КАЧЕСТВА ОБРАЗОВАНИЯ», участие. (</a:t>
            </a:r>
            <a:r>
              <a:rPr lang="en-US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hlinkClick r:id="rId4"/>
              </a:rPr>
              <a:t>https://conf.rcokio.ru/</a:t>
            </a:r>
            <a:r>
              <a:rPr lang="ru-RU" sz="2000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)</a:t>
            </a: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358098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Информационная политика образовательной организации как фактор конструктивного взаимодействия школы и социума по обеспечению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МОУ «Гимназия №53»</a:t>
            </a:r>
          </a:p>
          <a:p>
            <a:pPr algn="ctr"/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0535E5DE-5B4F-4F01-AC8B-8CCEDCE9C1F1}"/>
              </a:ext>
            </a:extLst>
          </p:cNvPr>
          <p:cNvSpPr/>
          <p:nvPr/>
        </p:nvSpPr>
        <p:spPr>
          <a:xfrm>
            <a:off x="2182717" y="870939"/>
            <a:ext cx="9601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проекта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724203" y="1728842"/>
            <a:ext cx="9059713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Значимость для образовательной организации – РИП (внутренняя):</a:t>
            </a:r>
          </a:p>
          <a:p>
            <a:pPr marL="457200" indent="-457200">
              <a:buFontTx/>
              <a:buChar char="-"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МОУ «Гимназия №53»: создана ИК-инфраструктура гимназии, функционирующая информационная политика гимназии.</a:t>
            </a:r>
            <a:r>
              <a:rPr lang="ru-RU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endParaRPr lang="ru-RU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Для системы образования Челябинской области (внешняя).</a:t>
            </a:r>
          </a:p>
          <a:p>
            <a:pPr marL="457200" indent="-457200">
              <a:buFontTx/>
              <a:buChar char="-"/>
            </a:pP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</a:endParaRPr>
          </a:p>
          <a:p>
            <a:pPr marL="457200" indent="-457200">
              <a:buFontTx/>
              <a:buChar char="-"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Образовательные организации Челябинской области: внедрение модели информационной политики  образовательной организации.</a:t>
            </a:r>
          </a:p>
          <a:p>
            <a:pPr marL="457200" indent="-457200">
              <a:buFontTx/>
              <a:buChar char="-"/>
            </a:pPr>
            <a:r>
              <a:rPr lang="ru-RU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Участие гимназии во Всероссийском конкурсе «Школы –лидеры качества образования» по направлению: Информационная политика образовательной организации как механизм управления качеством образования в условиях цифровой </a:t>
            </a:r>
            <a:r>
              <a:rPr lang="ru-RU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образовательной среды.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80736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>
                <a:solidFill>
                  <a:prstClr val="black"/>
                </a:solidFill>
              </a:rPr>
              <a:t>Информационная политика образовательной организации как фактор конструктивного взаимодействия школы и социума по обеспечению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</a:p>
          <a:p>
            <a:pPr algn="ctr"/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МОУ «Гимназия №53»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4EF504E-4423-4A27-86BC-CB496004DF9E}"/>
              </a:ext>
            </a:extLst>
          </p:cNvPr>
          <p:cNvSpPr/>
          <p:nvPr/>
        </p:nvSpPr>
        <p:spPr>
          <a:xfrm>
            <a:off x="2124244" y="616578"/>
            <a:ext cx="971814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Перспективы реализации проекта совместно с ГБУ ДПО РЦОКИО на 2020 год:</a:t>
            </a:r>
          </a:p>
          <a:p>
            <a:pPr algn="just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Включение материалов проекта в программы повышения квалификации (</a:t>
            </a:r>
            <a:r>
              <a:rPr lang="ru-RU" sz="28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тьюторское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 сопровождение по теме проекта).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Представление опыта в научно- профессиональном сообществе.</a:t>
            </a:r>
          </a:p>
          <a:p>
            <a:pPr algn="just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0020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828</TotalTime>
  <Words>1037</Words>
  <Application>Microsoft Office PowerPoint</Application>
  <PresentationFormat>Широкоэкранный</PresentationFormat>
  <Paragraphs>101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 межрегиональная научно-практическая конференция «Проблемы и перспективы развития систем оценки качества образования. Аспекты результативности региональной политики»</dc:title>
  <dc:creator>Павлова Наталья Алексеевна</dc:creator>
  <cp:lastModifiedBy>Солодкова Екатерина Александровна</cp:lastModifiedBy>
  <cp:revision>83</cp:revision>
  <cp:lastPrinted>2018-10-04T08:40:26Z</cp:lastPrinted>
  <dcterms:created xsi:type="dcterms:W3CDTF">2018-10-04T05:50:13Z</dcterms:created>
  <dcterms:modified xsi:type="dcterms:W3CDTF">2019-12-02T07:40:13Z</dcterms:modified>
</cp:coreProperties>
</file>