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3" r:id="rId3"/>
    <p:sldId id="272" r:id="rId4"/>
    <p:sldId id="275" r:id="rId5"/>
    <p:sldId id="287" r:id="rId6"/>
    <p:sldId id="294" r:id="rId7"/>
    <p:sldId id="277" r:id="rId8"/>
    <p:sldId id="296" r:id="rId9"/>
    <p:sldId id="292" r:id="rId10"/>
    <p:sldId id="286" r:id="rId11"/>
    <p:sldId id="289" r:id="rId12"/>
    <p:sldId id="288" r:id="rId13"/>
    <p:sldId id="290" r:id="rId14"/>
    <p:sldId id="291" r:id="rId15"/>
    <p:sldId id="278" r:id="rId16"/>
    <p:sldId id="279" r:id="rId17"/>
    <p:sldId id="281" r:id="rId18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рехова Тамара Анатольевна" initials="ОТА" lastIdx="0" clrIdx="0">
    <p:extLst>
      <p:ext uri="{19B8F6BF-5375-455C-9EA6-DF929625EA0E}">
        <p15:presenceInfo xmlns:p15="http://schemas.microsoft.com/office/powerpoint/2012/main" userId="S-1-5-21-504265006-2528936590-2796367752-1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7075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7075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8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6430"/>
            <a:ext cx="5438140" cy="39079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7075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7075"/>
            <a:ext cx="2945659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vimp/uspeshnye-praktiki-msoko/ekspertnaja-ploschadka/" TargetMode="External"/><Relationship Id="rId2" Type="http://schemas.openxmlformats.org/officeDocument/2006/relationships/hyperlink" Target="https://rcokio.ru/files/upload/vimp/reglament_integraciy.pdf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vimp/uspeshnye-praktiki-msoko/ekspertnaja-ploschadka/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novosti/seminar-konsultatsija-dlja-rukovoditelej-mezhmunitsipalnyh-proektnyh-g/" TargetMode="External"/><Relationship Id="rId2" Type="http://schemas.openxmlformats.org/officeDocument/2006/relationships/hyperlink" Target="https://rcokio.ru/novosti/ustanovochnyj-seminar-upravlenie-i-perspektivy-dejatelnosti-regionalny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cokio.ru/novosti/sostojalsja-seminar-po-formirovaniju-novogo-uchebnogo-goda-v-ais-obraz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.rcokio.ru/" TargetMode="External"/><Relationship Id="rId2" Type="http://schemas.openxmlformats.org/officeDocument/2006/relationships/hyperlink" Target="https://rcokio.ru/novosti/sessija-obrazovatelnoj-aglomeratsii-po-razvitiju-regionalnoj-sistemy-o/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files/upload/nmd/nmg_%E2%84%96_7.pdf" TargetMode="External"/><Relationship Id="rId2" Type="http://schemas.openxmlformats.org/officeDocument/2006/relationships/hyperlink" Target="https://rcokio.ru/files/upload/nmd/nmg6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rcokio.ru/izdatelstva/sborniki-konferentsii-gbu-dpo-rtsokio/problemy-i-perspektivy-razvitija-sistem-otsenki-kachestva-obrazovanija-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2072641"/>
            <a:ext cx="8518227" cy="30627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общеобразовательной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организации – региональной инновационной площадки</a:t>
            </a:r>
          </a:p>
          <a:p>
            <a:r>
              <a:rPr lang="ru-RU" sz="2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информационной политики 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организации»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11766" y="843716"/>
            <a:ext cx="985601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 уровне</a:t>
            </a:r>
          </a:p>
          <a:p>
            <a:pPr algn="ctr"/>
            <a:endParaRPr lang="ru-RU" sz="2000" b="1" i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августовской конференции работников Кыштымского городского округа на </a:t>
            </a:r>
            <a:r>
              <a:rPr lang="ru-RU" sz="22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совещании </a:t>
            </a:r>
            <a:r>
              <a:rPr lang="ru-RU" sz="22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руководителей и заместителей образовательных организаций, руководителей городских методических объединений МОУ «СОШ № 13» представлен </a:t>
            </a:r>
            <a:r>
              <a:rPr lang="ru-RU" sz="22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доклад «Информационная политика в МОУ «СОШ № 13» как интегративная составляющая единого образовательного пространства Кыштымского городского округа</a:t>
            </a:r>
            <a:r>
              <a:rPr lang="ru-RU" sz="22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2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2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Организованы консультации по запросам образовательных организаций Кыштымского городского округа о функционировании официальных сайтов и ГИС «Образование в Челябинской области», об информатизации в образовательных организациях</a:t>
            </a:r>
            <a:endParaRPr lang="ru-RU" sz="22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861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81434" y="842419"/>
            <a:ext cx="9962519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институциональном </a:t>
            </a:r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</a:p>
          <a:p>
            <a:pPr algn="ctr"/>
            <a:endParaRPr lang="ru-RU" b="1" i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Приказ </a:t>
            </a:r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МОУ «СОШ № 13» от 19 марта 2019 г. № 03-31 ОД «О реализации проекта региональной инновационной площадки “Формирование информационной политики образовательной организации</a:t>
            </a:r>
            <a:r>
              <a:rPr lang="ru-RU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”»: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рабочей группы (6 человек). Включенность в реализацию проекта 100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% педагогических и руководящих сотрудников МОУ «СОШ № 13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Привлечение консультантов:</a:t>
            </a:r>
          </a:p>
          <a:p>
            <a:pPr algn="just"/>
            <a:r>
              <a:rPr lang="ru-RU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Зубиров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А. Ф., начальник отдела информатизации Управления по делам образования администрации Кыштымского городского округа,</a:t>
            </a:r>
          </a:p>
          <a:p>
            <a:pPr algn="just"/>
            <a:r>
              <a:rPr lang="ru-RU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Изарова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Е. Г., к. п. н., декан факультета повышения квалификации и переподготовки кадров </a:t>
            </a:r>
            <a:r>
              <a:rPr lang="ru-RU" dirty="0" err="1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Озёрского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технологического института – филиала Национального исследовательского ядерного университета «МИФИ»;</a:t>
            </a:r>
          </a:p>
          <a:p>
            <a:pPr algn="just"/>
            <a:r>
              <a:rPr lang="ru-RU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Шеметова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А. Д., к. п. н., специалист по учебно-методической работе факультета повышения квалификации и переподготовки кадров </a:t>
            </a:r>
            <a:r>
              <a:rPr lang="ru-RU" dirty="0" err="1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Озёрского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технологического института – филиала Национального исследовательского ядерного университета «МИФИ»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работы по реализации инновационного проекта.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 обзорный доклад о региональном инновационном проекте, распределены обязанности по плану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работы</a:t>
            </a:r>
            <a:endParaRPr lang="ru-RU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336251" y="200144"/>
            <a:ext cx="9601200" cy="25894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5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5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5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5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9900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90057" y="343127"/>
            <a:ext cx="9997440" cy="584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институциональном </a:t>
            </a:r>
            <a:r>
              <a:rPr lang="ru-RU" sz="2000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</a:p>
          <a:p>
            <a:pPr algn="ctr"/>
            <a:endParaRPr lang="ru-RU" sz="19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Проведён анализ существующей системы документооборота в образовательной организации, изучено соответствие документооборота возможностям информационных систем, изучена информация, запрашиваемая органом управления образования. Составлена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справка о соответствии системы документооборота с возможностями ГИС «Образование в Челябинской области», перечень выявленных проблем существующей системы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документооборота. Данные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материалы является частью Регламента интеграции региональных информационных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</a:t>
            </a: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Выполнен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анализ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информационных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 в части состава и формата информации, содержащейся в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них.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Анализ дублирующих данных производился с помощью интерактивной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сводной таблицы.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Результат работы является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частью Регламента интеграции региональных информационных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</a:t>
            </a: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Изучена возможность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предоставления информации для официального сайта образовательной организации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из региональных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информационных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систем. Результаты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представлены в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приложении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2 Регламента интеграции региональных информационных систем «Описание общей схемы порядка интеграции (информационного взаимодействия) функционирующих в Челябинской области информационных систем в сфере образования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6259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182717" y="1538372"/>
            <a:ext cx="9843820" cy="4433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Проведён анализ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существующих локальных нормативных актов сфере действия информационной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политики.</a:t>
            </a: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Согласно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дорожной карте Концепции информационной политики в системе образования Челябинской области на I-II квартал 2020 г. запланировано формирование пакета региональных распорядительных документов, обеспечивающих реализацию субъектами компетенций в области информационной политики в системе образования Челябинской области. Таким образом, повторный анализ существующих нормативных локальных актов целесообразно провести после формирования пакета региональных распорядительных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документов. В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настоящее время существующие локальные нормативные акты МОУ «СОШ № 13» не требуют внесения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изменений</a:t>
            </a:r>
            <a:endParaRPr lang="ru-RU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Модернизирована материально-техническая база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Создан школьный информационно-компьютерный центр для реализации основных образовательных программ и совершенствования работы с одарёнными и перспективными обучающимися с целью повышения качества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587931" y="610327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институциональном уровне</a:t>
            </a:r>
          </a:p>
        </p:txBody>
      </p:sp>
    </p:spTree>
    <p:extLst>
      <p:ext uri="{BB962C8B-B14F-4D97-AF65-F5344CB8AC3E}">
        <p14:creationId xmlns:p14="http://schemas.microsoft.com/office/powerpoint/2010/main" val="3865638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20389" y="1588770"/>
            <a:ext cx="10032274" cy="4578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Организовано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классных часов и родительских собраний, на которых для обучающихся и их родителей (законных представителей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), в соответствии с Моделью компетенций,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проводится разъяснительная работа по использованию официального сайта МОУ «СОШ № 13» и модуля «Сетевой город. Образование» ГИС «Образование в Челябинской области»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получения необходимой информации об образовательном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процессе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ru-RU" sz="20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Педагогические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 руководящие работники МОУ «СОШ № 13»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(46 человек)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прошли повышение квалификации в ГБУ ДПО РЦОКИО по дополнительной профессиональной программе в объёме 16 академических часов (Договор от 22.10.2019 № 369-19-ПЛКПК на оказание образовательных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услуг по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повышению квалификации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</a:pPr>
            <a:endParaRPr lang="ru-RU" sz="20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35317" y="635526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институциональном уровне</a:t>
            </a:r>
          </a:p>
        </p:txBody>
      </p:sp>
    </p:spTree>
    <p:extLst>
      <p:ext uri="{BB962C8B-B14F-4D97-AF65-F5344CB8AC3E}">
        <p14:creationId xmlns:p14="http://schemas.microsoft.com/office/powerpoint/2010/main" val="30063758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535E5DE-5B4F-4F01-AC8B-8CCEDCE9C1F1}"/>
              </a:ext>
            </a:extLst>
          </p:cNvPr>
          <p:cNvSpPr/>
          <p:nvPr/>
        </p:nvSpPr>
        <p:spPr>
          <a:xfrm>
            <a:off x="2182717" y="328613"/>
            <a:ext cx="96012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</a:p>
          <a:p>
            <a:pPr algn="just"/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Значимость </a:t>
            </a:r>
            <a:r>
              <a:rPr lang="ru-RU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для образовательной организации – РИП (внутренняя</a:t>
            </a:r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Изучение состава информации в базах данных используемых образовательной организацией информационных системах, сопоставление документооборота образовательной организацией с возможностями информационных систем позволили МОУ «СОШ № 13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снизить трудозатраты сотрудников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 работе с информационными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системами за счёт регламентации информационного взаимодействия. Модернизация материально-технической базы позволила решить локальные проблемы информационно-коммуникационной инфраструктуры и создать оптимальные условия для внедрения реализации Концепции информационной политики </a:t>
            </a:r>
          </a:p>
          <a:p>
            <a:pPr algn="just"/>
            <a:endParaRPr lang="ru-RU" i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системы образования Челябинской области (внешняя</a:t>
            </a:r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опыта работы региональной инновационной площадки МОУ «СОШ № 13» в форме регламента интеграции региональных информационных систем,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функционирующих в сфере образования Челябинской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области,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однозначно определяет ответственность всех участников при обеспечении информационного взаимодействия,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перечень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информационных объектов и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способы </a:t>
            </a:r>
            <a:r>
              <a:rPr lang="ru-RU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взаимодействия. Что в свою очередь в перспективе решит проблему разрозненности функционирующих информационных систем, дублирования и противоречивости одних и тех же данных в разных информационных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системах</a:t>
            </a:r>
            <a:endParaRPr lang="ru-RU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4EF504E-4423-4A27-86BC-CB496004DF9E}"/>
              </a:ext>
            </a:extLst>
          </p:cNvPr>
          <p:cNvSpPr/>
          <p:nvPr/>
        </p:nvSpPr>
        <p:spPr>
          <a:xfrm>
            <a:off x="2065772" y="502785"/>
            <a:ext cx="998689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</a:rPr>
              <a:t>Перспективы реализации проекта совместно с ГБУ ДПО РЦОКИО на 2020 год</a:t>
            </a:r>
            <a:r>
              <a:rPr lang="ru-RU" sz="2000" b="1" dirty="0" smtClean="0">
                <a:ln w="0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dirty="0" smtClean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>
                <a:ln w="0"/>
                <a:ea typeface="Calibri" panose="020F0502020204030204" pitchFamily="34" charset="0"/>
              </a:rPr>
              <a:t>Скорректировать календарный план реализации </a:t>
            </a:r>
            <a:r>
              <a:rPr lang="ru-RU" dirty="0" smtClean="0">
                <a:ln w="0"/>
                <a:ea typeface="Calibri" panose="020F0502020204030204" pitchFamily="34" charset="0"/>
              </a:rPr>
              <a:t>инновационного проекта </a:t>
            </a:r>
            <a:r>
              <a:rPr lang="ru-RU" dirty="0">
                <a:ln w="0"/>
                <a:ea typeface="Calibri" panose="020F0502020204030204" pitchFamily="34" charset="0"/>
              </a:rPr>
              <a:t>МОУ «СОШ № 13» для координации работы в составе образовательной агломерации Челябинской области в соответствии с приказом Министерства образования и науки Челябинской </a:t>
            </a:r>
            <a:r>
              <a:rPr lang="ru-RU" dirty="0" smtClean="0">
                <a:ln w="0"/>
                <a:ea typeface="Calibri" panose="020F0502020204030204" pitchFamily="34" charset="0"/>
              </a:rPr>
              <a:t>области.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n w="0"/>
                <a:ea typeface="Calibri" panose="020F0502020204030204" pitchFamily="34" charset="0"/>
              </a:rPr>
              <a:t>Сформировать </a:t>
            </a:r>
            <a:r>
              <a:rPr lang="ru-RU" dirty="0">
                <a:ln w="0"/>
                <a:ea typeface="Calibri" panose="020F0502020204030204" pitchFamily="34" charset="0"/>
              </a:rPr>
              <a:t>предложения для </a:t>
            </a:r>
            <a:r>
              <a:rPr lang="ru-RU" dirty="0" smtClean="0">
                <a:ln w="0"/>
                <a:ea typeface="Calibri" panose="020F0502020204030204" pitchFamily="34" charset="0"/>
              </a:rPr>
              <a:t>ГБУ </a:t>
            </a:r>
            <a:r>
              <a:rPr lang="ru-RU" dirty="0">
                <a:ln w="0"/>
                <a:ea typeface="Calibri" panose="020F0502020204030204" pitchFamily="34" charset="0"/>
              </a:rPr>
              <a:t>ДПО РЦОКИО по внесению изменений в </a:t>
            </a:r>
            <a:r>
              <a:rPr lang="ru-RU" dirty="0" smtClean="0">
                <a:ln w="0"/>
                <a:ea typeface="Calibri" panose="020F0502020204030204" pitchFamily="34" charset="0"/>
              </a:rPr>
              <a:t>функционирование </a:t>
            </a:r>
            <a:r>
              <a:rPr lang="ru-RU" dirty="0">
                <a:ln w="0"/>
                <a:ea typeface="Calibri" panose="020F0502020204030204" pitchFamily="34" charset="0"/>
              </a:rPr>
              <a:t>региональных информационных систем в сфере образования с учётом подходов, </a:t>
            </a:r>
            <a:r>
              <a:rPr lang="ru-RU" dirty="0" smtClean="0">
                <a:ln w="0"/>
                <a:ea typeface="Calibri" panose="020F0502020204030204" pitchFamily="34" charset="0"/>
              </a:rPr>
              <a:t>определённых </a:t>
            </a:r>
            <a:r>
              <a:rPr lang="ru-RU" dirty="0">
                <a:ln w="0"/>
                <a:ea typeface="Calibri" panose="020F0502020204030204" pitchFamily="34" charset="0"/>
              </a:rPr>
              <a:t>Концепцией информационной политики</a:t>
            </a:r>
            <a:r>
              <a:rPr lang="ru-RU" dirty="0" smtClean="0">
                <a:ln w="0"/>
                <a:ea typeface="Calibri" panose="020F0502020204030204" pitchFamily="34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n w="0"/>
                <a:ea typeface="Calibri" panose="020F0502020204030204" pitchFamily="34" charset="0"/>
              </a:rPr>
              <a:t>Привести документооборот образовательной организации в соответствие с принципами информационной политики в системе образования Челябинской области.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n w="0"/>
                <a:ea typeface="Calibri" panose="020F0502020204030204" pitchFamily="34" charset="0"/>
              </a:rPr>
              <a:t>Разработать </a:t>
            </a:r>
            <a:r>
              <a:rPr lang="ru-RU" dirty="0">
                <a:ln w="0"/>
                <a:ea typeface="Calibri" panose="020F0502020204030204" pitchFamily="34" charset="0"/>
              </a:rPr>
              <a:t>модельные локальные нормативные акты, обеспечивающие реализацию субъектами компетенций в области информационной политики в системе образования Челябинской </a:t>
            </a:r>
            <a:r>
              <a:rPr lang="ru-RU" dirty="0" smtClean="0">
                <a:ln w="0"/>
                <a:ea typeface="Calibri" panose="020F0502020204030204" pitchFamily="34" charset="0"/>
              </a:rPr>
              <a:t>области. 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n w="0"/>
                <a:ea typeface="Calibri" panose="020F0502020204030204" pitchFamily="34" charset="0"/>
              </a:rPr>
              <a:t>Разработать </a:t>
            </a:r>
            <a:r>
              <a:rPr lang="ru-RU" dirty="0">
                <a:ln w="0"/>
                <a:ea typeface="Calibri" panose="020F0502020204030204" pitchFamily="34" charset="0"/>
              </a:rPr>
              <a:t>методические рекомендации в соответствии с Моделью компетенций в области формирования и реализации информационной политики в системе </a:t>
            </a:r>
            <a:r>
              <a:rPr lang="ru-RU" dirty="0" smtClean="0">
                <a:ln w="0"/>
                <a:ea typeface="Calibri" panose="020F0502020204030204" pitchFamily="34" charset="0"/>
              </a:rPr>
              <a:t>образования </a:t>
            </a:r>
            <a:r>
              <a:rPr lang="ru-RU" dirty="0">
                <a:ln w="0"/>
                <a:ea typeface="Calibri" panose="020F0502020204030204" pitchFamily="34" charset="0"/>
              </a:rPr>
              <a:t>Челябинской области для обучающихся и их родителей (законных представителей), </a:t>
            </a:r>
            <a:r>
              <a:rPr lang="ru-RU" dirty="0" smtClean="0">
                <a:ln w="0"/>
                <a:ea typeface="Calibri" panose="020F0502020204030204" pitchFamily="34" charset="0"/>
              </a:rPr>
              <a:t>организовать проведение </a:t>
            </a:r>
            <a:r>
              <a:rPr lang="ru-RU" dirty="0">
                <a:ln w="0"/>
                <a:ea typeface="Calibri" panose="020F0502020204030204" pitchFamily="34" charset="0"/>
              </a:rPr>
              <a:t>тематических классных часов и родительских </a:t>
            </a:r>
            <a:r>
              <a:rPr lang="ru-RU" dirty="0" smtClean="0">
                <a:ln w="0"/>
                <a:ea typeface="Calibri" panose="020F0502020204030204" pitchFamily="34" charset="0"/>
              </a:rPr>
              <a:t>собраний.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>
                <a:ln w="0"/>
                <a:ea typeface="Calibri" panose="020F0502020204030204" pitchFamily="34" charset="0"/>
              </a:rPr>
              <a:t>Продолжить </a:t>
            </a:r>
            <a:r>
              <a:rPr lang="ru-RU" dirty="0">
                <a:ln w="0"/>
                <a:ea typeface="Calibri" panose="020F0502020204030204" pitchFamily="34" charset="0"/>
              </a:rPr>
              <a:t>повышение квалификации руководящих и педагогических работников образовательной организации по совершенствованию информационной компетентности в условиях единой информационной политики в системе образования Челябинской </a:t>
            </a:r>
            <a:r>
              <a:rPr lang="ru-RU" dirty="0" smtClean="0">
                <a:ln w="0"/>
                <a:ea typeface="Calibri" panose="020F0502020204030204" pitchFamily="34" charset="0"/>
              </a:rPr>
              <a:t>области.</a:t>
            </a:r>
            <a:endParaRPr lang="ru-RU" dirty="0">
              <a:ln w="0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2269493"/>
            <a:ext cx="8518227" cy="286587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образовательной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389845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35DF3E7-FF47-435A-A46D-1807E8E11B17}"/>
              </a:ext>
            </a:extLst>
          </p:cNvPr>
          <p:cNvSpPr/>
          <p:nvPr/>
        </p:nvSpPr>
        <p:spPr>
          <a:xfrm>
            <a:off x="1918602" y="43542"/>
            <a:ext cx="1021515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prstClr val="black"/>
                </a:solidFill>
              </a:rPr>
              <a:t>Проект</a:t>
            </a:r>
            <a:r>
              <a:rPr lang="ru-RU" sz="2400" dirty="0">
                <a:solidFill>
                  <a:prstClr val="black"/>
                </a:solidFill>
              </a:rPr>
              <a:t> </a:t>
            </a:r>
            <a:endParaRPr lang="ru-RU" sz="2400" dirty="0" smtClean="0">
              <a:solidFill>
                <a:prstClr val="black"/>
              </a:solidFill>
            </a:endParaRPr>
          </a:p>
          <a:p>
            <a:pPr algn="ctr"/>
            <a:r>
              <a:rPr lang="ru-RU" sz="2400" b="1" dirty="0">
                <a:solidFill>
                  <a:prstClr val="black"/>
                </a:solidFill>
              </a:rPr>
              <a:t>«Формирование информационной политики </a:t>
            </a:r>
            <a:r>
              <a:rPr lang="ru-RU" sz="2400" b="1" dirty="0" smtClean="0">
                <a:solidFill>
                  <a:prstClr val="black"/>
                </a:solidFill>
              </a:rPr>
              <a:t/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в </a:t>
            </a:r>
            <a:r>
              <a:rPr lang="ru-RU" sz="2400" b="1" dirty="0">
                <a:solidFill>
                  <a:prstClr val="black"/>
                </a:solidFill>
              </a:rPr>
              <a:t>образовательной организации»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algn="ctr"/>
            <a:endParaRPr lang="ru-RU" sz="1600" dirty="0">
              <a:solidFill>
                <a:prstClr val="black"/>
              </a:solidFill>
            </a:endParaRPr>
          </a:p>
          <a:p>
            <a:pPr algn="ctr"/>
            <a:r>
              <a:rPr lang="ru-RU" sz="2400" b="1" i="1" dirty="0" smtClean="0">
                <a:solidFill>
                  <a:prstClr val="black"/>
                </a:solidFill>
              </a:rPr>
              <a:t>Муниципальное </a:t>
            </a:r>
            <a:r>
              <a:rPr lang="ru-RU" sz="2400" b="1" i="1" dirty="0">
                <a:solidFill>
                  <a:prstClr val="black"/>
                </a:solidFill>
              </a:rPr>
              <a:t>общеобразовательное учреждение </a:t>
            </a:r>
            <a:r>
              <a:rPr lang="ru-RU" sz="2400" b="1" i="1" dirty="0" smtClean="0">
                <a:solidFill>
                  <a:prstClr val="black"/>
                </a:solidFill>
              </a:rPr>
              <a:t>                                 «</a:t>
            </a:r>
            <a:r>
              <a:rPr lang="ru-RU" sz="2400" b="1" i="1" dirty="0">
                <a:solidFill>
                  <a:prstClr val="black"/>
                </a:solidFill>
              </a:rPr>
              <a:t>Средняя общеобразовательная школа № 13 имени Ю.А. Гагарина</a:t>
            </a:r>
            <a:r>
              <a:rPr lang="ru-RU" sz="2400" b="1" i="1" dirty="0" smtClean="0">
                <a:solidFill>
                  <a:prstClr val="black"/>
                </a:solidFill>
              </a:rPr>
              <a:t>»</a:t>
            </a:r>
            <a:endParaRPr lang="ru-RU" sz="2400" b="1" i="1" dirty="0">
              <a:solidFill>
                <a:prstClr val="black"/>
              </a:solidFill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2435787"/>
              </p:ext>
            </p:extLst>
          </p:nvPr>
        </p:nvGraphicFramePr>
        <p:xfrm>
          <a:off x="2037807" y="2808878"/>
          <a:ext cx="9921778" cy="338638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9083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1347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8815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175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Молокостова Любовь Алексеевна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(директор)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Фадеев Леонид Вячеславович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(зам. директора по информатизации)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Глазкова Елена Викторовна</a:t>
                      </a:r>
                      <a:r>
                        <a:rPr lang="ru-RU" sz="1600" b="0" u="non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(зам. директора по учебной работе)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Кузьмук Ирина Николаевна</a:t>
                      </a:r>
                      <a:r>
                        <a:rPr lang="ru-RU" sz="1600" b="0" u="none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(зам. директора по учебной работе)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Ольшаникова Елена Валерьевна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(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зам. директора по воспитательной работе)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Дубынина</a:t>
                      </a: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Татьяна Владимировна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(учитель математики)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ru-RU" sz="1600" b="0" u="sng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Консультанты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от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партнёров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в рамках работы по инновационному проекту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u="sng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Орехова Тамара Анатольевна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(начальник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отдела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организации функционирования информационных систем)</a:t>
                      </a: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184501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5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5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5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5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5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66FD585-F2DD-414C-A412-2FAA8C07FAE5}"/>
              </a:ext>
            </a:extLst>
          </p:cNvPr>
          <p:cNvSpPr/>
          <p:nvPr/>
        </p:nvSpPr>
        <p:spPr>
          <a:xfrm>
            <a:off x="2142653" y="823718"/>
            <a:ext cx="9936136" cy="55861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700" b="1" dirty="0">
                <a:ln w="0"/>
                <a:ea typeface="Calibri" panose="020F0502020204030204" pitchFamily="34" charset="0"/>
              </a:rPr>
              <a:t>Цель проекта: </a:t>
            </a:r>
            <a:r>
              <a:rPr lang="ru-RU" sz="1700" dirty="0">
                <a:ln w="0"/>
                <a:ea typeface="Calibri" panose="020F0502020204030204" pitchFamily="34" charset="0"/>
              </a:rPr>
              <a:t>разработка, апробация, внедрение и распространение информационной политики образовательной организации, обеспечивающей функционирование целостной информационно-коммуникационной инфраструктуры образовательной организации и конструктивное взаимодействие всех ее участников при принятии эффективных управленческих решений, направленных на обеспечение качества образования </a:t>
            </a:r>
            <a:r>
              <a:rPr lang="ru-RU" sz="1700" dirty="0" smtClean="0">
                <a:ln w="0"/>
                <a:ea typeface="Calibri" panose="020F0502020204030204" pitchFamily="34" charset="0"/>
              </a:rPr>
              <a:t>в </a:t>
            </a:r>
            <a:r>
              <a:rPr lang="ru-RU" sz="1700" dirty="0">
                <a:ln w="0"/>
                <a:ea typeface="Calibri" panose="020F0502020204030204" pitchFamily="34" charset="0"/>
              </a:rPr>
              <a:t>условиях региональной информационной политики в образовании Челябинской области.</a:t>
            </a:r>
            <a:endParaRPr lang="ru-RU" sz="1700" dirty="0" smtClean="0">
              <a:ln w="0"/>
              <a:ea typeface="Calibri" panose="020F0502020204030204" pitchFamily="34" charset="0"/>
            </a:endParaRPr>
          </a:p>
          <a:p>
            <a:endParaRPr lang="ru-RU" sz="17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r>
              <a:rPr lang="ru-RU" sz="1700" b="1" dirty="0" smtClean="0">
                <a:ln w="0"/>
                <a:ea typeface="Calibri" panose="020F0502020204030204" pitchFamily="34" charset="0"/>
              </a:rPr>
              <a:t>Задачи</a:t>
            </a:r>
            <a:r>
              <a:rPr lang="ru-RU" sz="1700" b="1" dirty="0">
                <a:ln w="0"/>
                <a:ea typeface="Calibri" panose="020F0502020204030204" pitchFamily="34" charset="0"/>
              </a:rPr>
              <a:t>:</a:t>
            </a:r>
            <a:r>
              <a:rPr lang="ru-RU" sz="1700" dirty="0">
                <a:ln w="0"/>
                <a:ea typeface="Calibri" panose="020F0502020204030204" pitchFamily="34" charset="0"/>
              </a:rPr>
              <a:t> </a:t>
            </a:r>
            <a:endParaRPr lang="ru-RU" sz="1700" dirty="0" smtClean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создать </a:t>
            </a:r>
            <a:r>
              <a:rPr lang="ru-RU" sz="1700" dirty="0">
                <a:ln w="0"/>
                <a:ea typeface="Calibri" panose="020F0502020204030204" pitchFamily="34" charset="0"/>
              </a:rPr>
              <a:t>необходимые </a:t>
            </a:r>
            <a:r>
              <a:rPr lang="ru-RU" sz="1700" dirty="0" smtClean="0">
                <a:ln w="0"/>
                <a:ea typeface="Calibri" panose="020F0502020204030204" pitchFamily="34" charset="0"/>
              </a:rPr>
              <a:t>материально-технические </a:t>
            </a:r>
            <a:r>
              <a:rPr lang="ru-RU" sz="1700" dirty="0">
                <a:ln w="0"/>
                <a:ea typeface="Calibri" panose="020F0502020204030204" pitchFamily="34" charset="0"/>
              </a:rPr>
              <a:t>и организационно-правовые условия для формирования и реализации информационной политики образовательной организации;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сформировать </a:t>
            </a:r>
            <a:r>
              <a:rPr lang="ru-RU" sz="1700" dirty="0">
                <a:ln w="0"/>
                <a:ea typeface="Calibri" panose="020F0502020204030204" pitchFamily="34" charset="0"/>
              </a:rPr>
              <a:t>единые подходы к накоплению, хранению, использованию информации и всех ресурсов информационно-коммуникационной инфраструктуры образовательной организации;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обеспечить </a:t>
            </a:r>
            <a:r>
              <a:rPr lang="ru-RU" sz="1700" dirty="0">
                <a:ln w="0"/>
                <a:ea typeface="Calibri" panose="020F0502020204030204" pitchFamily="34" charset="0"/>
              </a:rPr>
              <a:t>выполнение всеми категориями пользователей ресурсов информационно-коммуникационной инфраструктуры норм и правил информатизации управления образованием, информационно-управленческой культуры, норм информационной безопасности;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осуществить </a:t>
            </a:r>
            <a:r>
              <a:rPr lang="ru-RU" sz="1700" dirty="0">
                <a:ln w="0"/>
                <a:ea typeface="Calibri" panose="020F0502020204030204" pitchFamily="34" charset="0"/>
              </a:rPr>
              <a:t>анализ и оценку результативности информационной политики в обеспечении качества образования образовательной организацией;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принять </a:t>
            </a:r>
            <a:r>
              <a:rPr lang="ru-RU" sz="1700" dirty="0">
                <a:ln w="0"/>
                <a:ea typeface="Calibri" panose="020F0502020204030204" pitchFamily="34" charset="0"/>
              </a:rPr>
              <a:t>участие в формировании региональной информационной политики системы образования Челябинской области;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700" dirty="0" smtClean="0">
                <a:ln w="0"/>
                <a:ea typeface="Calibri" panose="020F0502020204030204" pitchFamily="34" charset="0"/>
              </a:rPr>
              <a:t>обобщить </a:t>
            </a:r>
            <a:r>
              <a:rPr lang="ru-RU" sz="1700" dirty="0">
                <a:ln w="0"/>
                <a:ea typeface="Calibri" panose="020F0502020204030204" pitchFamily="34" charset="0"/>
              </a:rPr>
              <a:t>и распространить опыт работы по формированию информационной политики и её внедрения в деятельность образовательной организации</a:t>
            </a:r>
            <a:r>
              <a:rPr lang="ru-RU" sz="1700" dirty="0" smtClean="0">
                <a:ln w="0"/>
                <a:ea typeface="Calibri" panose="020F0502020204030204" pitchFamily="34" charset="0"/>
              </a:rPr>
              <a:t>.</a:t>
            </a:r>
            <a:endParaRPr lang="ru-RU" sz="1700" dirty="0">
              <a:ln w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842A5A8-4B59-4DC2-9C11-AAA66B25BE20}"/>
              </a:ext>
            </a:extLst>
          </p:cNvPr>
          <p:cNvSpPr/>
          <p:nvPr/>
        </p:nvSpPr>
        <p:spPr>
          <a:xfrm>
            <a:off x="2081692" y="493242"/>
            <a:ext cx="9962261" cy="607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ln w="0"/>
                <a:ea typeface="Calibri" panose="020F0502020204030204" pitchFamily="34" charset="0"/>
              </a:rPr>
              <a:t>Ожидаемый результат</a:t>
            </a:r>
            <a:r>
              <a:rPr lang="ru-RU" sz="2600" b="1" dirty="0" smtClean="0">
                <a:ln w="0"/>
                <a:ea typeface="Calibri" panose="020F0502020204030204" pitchFamily="34" charset="0"/>
              </a:rPr>
              <a:t>:</a:t>
            </a:r>
          </a:p>
          <a:p>
            <a:pPr algn="ctr"/>
            <a:endParaRPr lang="ru-RU" sz="1900" b="1" dirty="0" smtClean="0">
              <a:ln w="0"/>
              <a:ea typeface="Calibri" panose="020F0502020204030204" pitchFamily="34" charset="0"/>
            </a:endParaRPr>
          </a:p>
          <a:p>
            <a:pPr algn="ctr"/>
            <a:r>
              <a:rPr lang="ru-RU" sz="1900" b="1" dirty="0" smtClean="0">
                <a:ln w="0"/>
                <a:ea typeface="Calibri" panose="020F0502020204030204" pitchFamily="34" charset="0"/>
              </a:rPr>
              <a:t>1 </a:t>
            </a:r>
            <a:r>
              <a:rPr lang="ru-RU" sz="1900" b="1" dirty="0">
                <a:ln w="0"/>
                <a:ea typeface="Calibri" panose="020F0502020204030204" pitchFamily="34" charset="0"/>
              </a:rPr>
              <a:t>ЭТАП – организационный этап (</a:t>
            </a:r>
            <a:r>
              <a:rPr lang="en-US" sz="1900" b="1" dirty="0">
                <a:ln w="0"/>
                <a:ea typeface="Calibri" panose="020F0502020204030204" pitchFamily="34" charset="0"/>
              </a:rPr>
              <a:t>I </a:t>
            </a:r>
            <a:r>
              <a:rPr lang="ru-RU" sz="1900" b="1" dirty="0">
                <a:ln w="0"/>
                <a:ea typeface="Calibri" panose="020F0502020204030204" pitchFamily="34" charset="0"/>
              </a:rPr>
              <a:t>квартал)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Создана </a:t>
            </a:r>
            <a:r>
              <a:rPr lang="ru-RU" sz="1900" dirty="0">
                <a:ln w="0"/>
                <a:ea typeface="Calibri" panose="020F0502020204030204" pitchFamily="34" charset="0"/>
              </a:rPr>
              <a:t>рабочая группа по реализации </a:t>
            </a:r>
            <a:r>
              <a:rPr lang="ru-RU" sz="1900" dirty="0" smtClean="0">
                <a:ln w="0"/>
                <a:ea typeface="Calibri" panose="020F0502020204030204" pitchFamily="34" charset="0"/>
              </a:rPr>
              <a:t>проекта.</a:t>
            </a:r>
            <a:endParaRPr lang="ru-RU" sz="1900" dirty="0">
              <a:ln w="0"/>
              <a:ea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Составлен </a:t>
            </a:r>
            <a:r>
              <a:rPr lang="ru-RU" sz="1900" dirty="0">
                <a:ln w="0"/>
                <a:ea typeface="Calibri" panose="020F0502020204030204" pitchFamily="34" charset="0"/>
              </a:rPr>
              <a:t>исчерпывающий перечень информационных систем для последующего анализа.</a:t>
            </a:r>
          </a:p>
          <a:p>
            <a:endParaRPr lang="ru-RU" sz="1900" dirty="0">
              <a:ln w="0"/>
              <a:ea typeface="Calibri" panose="020F0502020204030204" pitchFamily="34" charset="0"/>
            </a:endParaRPr>
          </a:p>
          <a:p>
            <a:pPr algn="ctr"/>
            <a:r>
              <a:rPr lang="ru-RU" sz="1900" b="1" dirty="0">
                <a:ln w="0"/>
                <a:ea typeface="Calibri" panose="020F0502020204030204" pitchFamily="34" charset="0"/>
              </a:rPr>
              <a:t>2 ЭТАП  – </a:t>
            </a:r>
            <a:r>
              <a:rPr lang="ru-RU" sz="1900" b="1" dirty="0" err="1">
                <a:ln w="0"/>
                <a:ea typeface="Calibri" panose="020F0502020204030204" pitchFamily="34" charset="0"/>
              </a:rPr>
              <a:t>деятельностный</a:t>
            </a:r>
            <a:r>
              <a:rPr lang="ru-RU" sz="1900" b="1" dirty="0">
                <a:ln w="0"/>
                <a:ea typeface="Calibri" panose="020F0502020204030204" pitchFamily="34" charset="0"/>
              </a:rPr>
              <a:t> этап (</a:t>
            </a:r>
            <a:r>
              <a:rPr lang="en-US" sz="1900" b="1" dirty="0">
                <a:ln w="0"/>
                <a:ea typeface="Calibri" panose="020F0502020204030204" pitchFamily="34" charset="0"/>
              </a:rPr>
              <a:t>II-III </a:t>
            </a:r>
            <a:r>
              <a:rPr lang="ru-RU" sz="1900" b="1" dirty="0">
                <a:ln w="0"/>
                <a:ea typeface="Calibri" panose="020F0502020204030204" pitchFamily="34" charset="0"/>
              </a:rPr>
              <a:t>кварталы)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Проведён </a:t>
            </a:r>
            <a:r>
              <a:rPr lang="ru-RU" sz="1900" dirty="0">
                <a:ln w="0"/>
                <a:ea typeface="Calibri" panose="020F0502020204030204" pitchFamily="34" charset="0"/>
              </a:rPr>
              <a:t>анализ собранной информации, выявлены дублирующиеся и противоречивые данные.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Сформированы </a:t>
            </a:r>
            <a:r>
              <a:rPr lang="ru-RU" sz="1900" dirty="0">
                <a:ln w="0"/>
                <a:ea typeface="Calibri" panose="020F0502020204030204" pitchFamily="34" charset="0"/>
              </a:rPr>
              <a:t>требования к информационно-коммуникационной инфраструктуре образовательной организации.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Созданы </a:t>
            </a:r>
            <a:r>
              <a:rPr lang="ru-RU" sz="1900" dirty="0">
                <a:ln w="0"/>
                <a:ea typeface="Calibri" panose="020F0502020204030204" pitchFamily="34" charset="0"/>
              </a:rPr>
              <a:t>условия для формирования и реализации информационной политики образовательной организации.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Разработан регламент </a:t>
            </a:r>
            <a:r>
              <a:rPr lang="ru-RU" sz="1900" dirty="0">
                <a:ln w="0"/>
                <a:ea typeface="Calibri" panose="020F0502020204030204" pitchFamily="34" charset="0"/>
              </a:rPr>
              <a:t>интеграции различных информационных систем.</a:t>
            </a:r>
          </a:p>
          <a:p>
            <a:endParaRPr lang="ru-RU" sz="1900" dirty="0">
              <a:ln w="0"/>
              <a:ea typeface="Calibri" panose="020F0502020204030204" pitchFamily="34" charset="0"/>
            </a:endParaRPr>
          </a:p>
          <a:p>
            <a:pPr algn="ctr"/>
            <a:r>
              <a:rPr lang="ru-RU" sz="1900" b="1" dirty="0">
                <a:ln w="0"/>
                <a:ea typeface="Calibri" panose="020F0502020204030204" pitchFamily="34" charset="0"/>
              </a:rPr>
              <a:t>3 ЭТАП – результативный этап (</a:t>
            </a:r>
            <a:r>
              <a:rPr lang="en-US" sz="1900" b="1" dirty="0">
                <a:ln w="0"/>
                <a:ea typeface="Calibri" panose="020F0502020204030204" pitchFamily="34" charset="0"/>
              </a:rPr>
              <a:t>III-IV </a:t>
            </a:r>
            <a:r>
              <a:rPr lang="ru-RU" sz="1900" b="1" dirty="0">
                <a:ln w="0"/>
                <a:ea typeface="Calibri" panose="020F0502020204030204" pitchFamily="34" charset="0"/>
              </a:rPr>
              <a:t>кварталы)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Подготовлены </a:t>
            </a:r>
            <a:r>
              <a:rPr lang="ru-RU" sz="1900" dirty="0">
                <a:ln w="0"/>
                <a:ea typeface="Calibri" panose="020F0502020204030204" pitchFamily="34" charset="0"/>
              </a:rPr>
              <a:t>и опубликованы материалы, проведены </a:t>
            </a:r>
            <a:r>
              <a:rPr lang="ru-RU" sz="1900" dirty="0" err="1">
                <a:ln w="0"/>
                <a:ea typeface="Calibri" panose="020F0502020204030204" pitchFamily="34" charset="0"/>
              </a:rPr>
              <a:t>вебинары</a:t>
            </a:r>
            <a:r>
              <a:rPr lang="ru-RU" sz="1900" dirty="0">
                <a:ln w="0"/>
                <a:ea typeface="Calibri" panose="020F0502020204030204" pitchFamily="34" charset="0"/>
              </a:rPr>
              <a:t> для разных целевых групп (руководящих и педагогических работников).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1900" dirty="0" smtClean="0">
                <a:ln w="0"/>
                <a:ea typeface="Calibri" panose="020F0502020204030204" pitchFamily="34" charset="0"/>
              </a:rPr>
              <a:t>Подведены </a:t>
            </a:r>
            <a:r>
              <a:rPr lang="ru-RU" sz="1900" dirty="0">
                <a:ln w="0"/>
                <a:ea typeface="Calibri" panose="020F0502020204030204" pitchFamily="34" charset="0"/>
              </a:rPr>
              <a:t>итоги работы опорной площадки</a:t>
            </a:r>
            <a:r>
              <a:rPr lang="ru-RU" sz="1900" dirty="0" smtClean="0">
                <a:ln w="0"/>
                <a:ea typeface="Calibri" panose="020F0502020204030204" pitchFamily="34" charset="0"/>
              </a:rPr>
              <a:t>.</a:t>
            </a:r>
            <a:endParaRPr lang="ru-RU" sz="1900" dirty="0">
              <a:ln w="0"/>
              <a:ea typeface="Calibri" panose="020F050202020403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82717" y="68835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500" b="1" dirty="0">
                <a:latin typeface="+mn-lt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500" b="1" dirty="0" smtClean="0">
                <a:latin typeface="+mn-lt"/>
                <a:ea typeface="Cambria Math" panose="02040503050406030204" pitchFamily="18" charset="0"/>
              </a:rPr>
              <a:t>в </a:t>
            </a:r>
            <a:r>
              <a:rPr lang="ru-RU" sz="1500" b="1" dirty="0">
                <a:latin typeface="+mn-lt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500" b="1" dirty="0" smtClean="0">
                <a:latin typeface="+mn-lt"/>
                <a:ea typeface="Cambria Math" panose="02040503050406030204" pitchFamily="18" charset="0"/>
              </a:rPr>
              <a:t>», </a:t>
            </a:r>
            <a:r>
              <a:rPr lang="ru-RU" sz="1500" dirty="0" smtClean="0">
                <a:latin typeface="+mn-lt"/>
                <a:ea typeface="Cambria Math" panose="02040503050406030204" pitchFamily="18" charset="0"/>
              </a:rPr>
              <a:t>МОУ «СОШ № 13», г. Кыштым</a:t>
            </a:r>
            <a:endParaRPr lang="ru-RU" sz="1500" dirty="0">
              <a:latin typeface="+mn-lt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5048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  <a:endParaRPr lang="ru-RU" sz="20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рамках проекта </a:t>
            </a:r>
            <a:r>
              <a:rPr lang="ru-RU" sz="2000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</a:p>
          <a:p>
            <a:pPr algn="ctr"/>
            <a:endParaRPr lang="ru-RU" sz="20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Направление 1. Разработка научно-прикладных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продуктов в рамках реализации информационной политики в системе образования Челябинской области</a:t>
            </a:r>
            <a:endParaRPr lang="ru-RU" sz="2000" b="1" dirty="0">
              <a:ln w="0"/>
              <a:solidFill>
                <a:schemeClr val="accent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 реестр информационных систем, функционирующих  в системе образования Челябинской области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/>
              <a:t>Проведен </a:t>
            </a:r>
            <a:r>
              <a:rPr lang="ru-RU" sz="2000" b="1" dirty="0"/>
              <a:t>анализ </a:t>
            </a:r>
            <a:r>
              <a:rPr lang="ru-RU" sz="2000" b="1" dirty="0" smtClean="0"/>
              <a:t>состава и формата данных в информационных системах  с определением дублирующих данных по объектам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/>
              <a:t>Разработан Регламент </a:t>
            </a:r>
            <a:r>
              <a:rPr lang="ru-RU" sz="2000" b="1" dirty="0"/>
              <a:t>интеграции региональных информационных систем </a:t>
            </a:r>
            <a:r>
              <a:rPr lang="ru-RU" sz="2000" dirty="0"/>
              <a:t>(</a:t>
            </a:r>
            <a:r>
              <a:rPr lang="ru-RU" sz="2000" u="sng" dirty="0">
                <a:hlinkClick r:id="rId2"/>
              </a:rPr>
              <a:t>https://rcokio.ru/files/upload/vimp/reglament_integraciy.pdf</a:t>
            </a:r>
            <a:r>
              <a:rPr lang="ru-RU" sz="2000" dirty="0" smtClean="0"/>
              <a:t>)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/>
              <a:t>Участие в разработке Модели </a:t>
            </a:r>
            <a:r>
              <a:rPr lang="ru-RU" sz="2000" b="1" dirty="0"/>
              <a:t>компетенций в области формирования и реализации информационной политики в системе образования Челябинской области </a:t>
            </a:r>
            <a:r>
              <a:rPr lang="ru-RU" sz="2000" dirty="0"/>
              <a:t>(</a:t>
            </a:r>
            <a:r>
              <a:rPr lang="ru-RU" sz="2000" u="sng" dirty="0">
                <a:hlinkClick r:id="rId3"/>
              </a:rPr>
              <a:t>https://rcokio.ru/vimp/uspeshnye-praktiki-msoko/ekspertnaja-ploschadka</a:t>
            </a:r>
            <a:r>
              <a:rPr lang="ru-RU" sz="2000" u="sng" dirty="0" smtClean="0">
                <a:hlinkClick r:id="rId3"/>
              </a:rPr>
              <a:t>/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772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56046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  <a:endParaRPr lang="ru-RU" sz="20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рамках проекта </a:t>
            </a:r>
            <a:r>
              <a:rPr lang="ru-RU" sz="2000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</a:p>
          <a:p>
            <a:pPr algn="ctr"/>
            <a:endParaRPr lang="ru-RU" sz="20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Направление 2. Экспертная деятельность</a:t>
            </a:r>
            <a:endParaRPr lang="ru-RU" sz="2000" b="1" dirty="0">
              <a:ln w="0"/>
              <a:solidFill>
                <a:schemeClr val="accent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Региональный конкурс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официальных сайтов системы образования Челябинской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области (3 этап).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Э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кспертиза 5 официальных сайтов: дошкольные  образовательные организации (3) и организации дополнительного образования (2)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Профессионально-общественное обсуждение и экспертиза материалов по результатам деятельности межмуниципальных проектных групп и региональных инновационных площадок в рамках образовательной агломерации по развитию систем оценки качества образования (23 участника МОУ «СОШ № 13», 6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продуктов</a:t>
            </a:r>
            <a:r>
              <a:rPr lang="ru-RU" sz="2000" b="1" dirty="0" smtClean="0"/>
              <a:t>)</a:t>
            </a:r>
            <a:r>
              <a:rPr lang="en-US" sz="2000" dirty="0">
                <a:hlinkClick r:id="rId2"/>
              </a:rPr>
              <a:t> https://rcokio.ru/vimp/uspeshnye-praktiki-msoko/ekspertnaja-ploschadka/</a:t>
            </a:r>
            <a:endParaRPr lang="ru-RU" sz="2000" b="1" dirty="0">
              <a:ln w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Профессионально-общественная экспертиза </a:t>
            </a:r>
            <a:r>
              <a:rPr lang="ru-RU" sz="2000" b="1" dirty="0" smtClean="0"/>
              <a:t>модельной методики </a:t>
            </a:r>
            <a:r>
              <a:rPr lang="ru-RU" sz="2000" b="1" dirty="0"/>
              <a:t>оценки эффективности деятельности </a:t>
            </a:r>
            <a:r>
              <a:rPr lang="ru-RU" sz="2000" b="1" dirty="0" smtClean="0"/>
              <a:t>руководителя </a:t>
            </a:r>
            <a:r>
              <a:rPr lang="ru-RU" sz="2000" b="1" dirty="0"/>
              <a:t>образовательной организации </a:t>
            </a:r>
            <a:r>
              <a:rPr lang="ru-RU" sz="2000" b="1" dirty="0" smtClean="0"/>
              <a:t>(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направления, критерии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показатели </a:t>
            </a:r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оценки эффективности </a:t>
            </a:r>
            <a:r>
              <a:rPr lang="ru-RU" sz="20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деятельности)</a:t>
            </a:r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828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0AC06FD-2135-4200-8447-3C8CCFCDBB71}"/>
              </a:ext>
            </a:extLst>
          </p:cNvPr>
          <p:cNvSpPr/>
          <p:nvPr/>
        </p:nvSpPr>
        <p:spPr>
          <a:xfrm>
            <a:off x="2020389" y="663689"/>
            <a:ext cx="9953897" cy="6156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</a:p>
          <a:p>
            <a:pPr algn="ctr"/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Направление </a:t>
            </a:r>
            <a:r>
              <a:rPr lang="ru-RU" sz="2000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2000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Участие в </a:t>
            </a:r>
            <a:r>
              <a:rPr lang="ru-RU" sz="2000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региональных мероприятиях</a:t>
            </a:r>
            <a:endParaRPr lang="ru-RU" sz="2000" b="1" dirty="0">
              <a:ln w="0"/>
              <a:solidFill>
                <a:schemeClr val="accent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n w="0"/>
                <a:ea typeface="Calibri" panose="020F0502020204030204" pitchFamily="34" charset="0"/>
              </a:rPr>
              <a:t>23 января 2019 г. - Установочный </a:t>
            </a:r>
            <a:r>
              <a:rPr lang="ru-RU" b="1" dirty="0">
                <a:ln w="0"/>
                <a:ea typeface="Calibri" panose="020F0502020204030204" pitchFamily="34" charset="0"/>
              </a:rPr>
              <a:t>семинар «Управление и перспективы деятельности региональных инновационных площадок в рамках региональной политики в сфере оценки качества образования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». В </a:t>
            </a:r>
            <a:r>
              <a:rPr lang="ru-RU" b="1" dirty="0">
                <a:ln w="0"/>
                <a:ea typeface="Calibri" panose="020F0502020204030204" pitchFamily="34" charset="0"/>
              </a:rPr>
              <a:t>ходе практической работы были сформированы технические задания по актуальным аспектам реализации региональной политики в сфере 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образования</a:t>
            </a:r>
          </a:p>
          <a:p>
            <a:pPr algn="just"/>
            <a:r>
              <a:rPr lang="en-US" dirty="0" smtClean="0">
                <a:ln w="0"/>
                <a:ea typeface="Calibri" panose="020F0502020204030204" pitchFamily="34" charset="0"/>
                <a:hlinkClick r:id="rId2"/>
              </a:rPr>
              <a:t>https://rcokio.ru/novosti/ustanovochnyj-seminar-upravlenie-i-perspektivy-dejatelnosti-regionalny/</a:t>
            </a:r>
            <a:endParaRPr lang="ru-RU" dirty="0" smtClean="0">
              <a:ln w="0"/>
              <a:ea typeface="Calibri" panose="020F0502020204030204" pitchFamily="34" charset="0"/>
            </a:endParaRPr>
          </a:p>
          <a:p>
            <a:pPr algn="just"/>
            <a:endParaRPr lang="ru-RU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b="1" dirty="0">
                <a:ln w="0"/>
                <a:ea typeface="Calibri" panose="020F0502020204030204" pitchFamily="34" charset="0"/>
              </a:rPr>
              <a:t>19 апреля 2019 г. - Семинар-консультация для руководителей межмуниципальных проектных групп и представителей региональный инновационных площадок в рамках образовательной 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агломерации</a:t>
            </a:r>
            <a:endParaRPr lang="ru-RU" b="1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ln w="0"/>
                <a:ea typeface="Calibri" panose="020F0502020204030204" pitchFamily="34" charset="0"/>
                <a:hlinkClick r:id="rId3"/>
              </a:rPr>
              <a:t>https</a:t>
            </a:r>
            <a:r>
              <a:rPr lang="en-US" dirty="0">
                <a:ln w="0"/>
                <a:ea typeface="Calibri" panose="020F0502020204030204" pitchFamily="34" charset="0"/>
                <a:hlinkClick r:id="rId3"/>
              </a:rPr>
              <a:t>://rcokio.ru/novosti/seminar-konsultatsija-dlja-rukovoditelej-mezhmunitsipalnyh-proektnyh-g</a:t>
            </a:r>
            <a:r>
              <a:rPr lang="en-US" dirty="0" smtClean="0">
                <a:ln w="0"/>
                <a:ea typeface="Calibri" panose="020F0502020204030204" pitchFamily="34" charset="0"/>
                <a:hlinkClick r:id="rId3"/>
              </a:rPr>
              <a:t>/</a:t>
            </a:r>
            <a:endParaRPr lang="ru-RU" dirty="0" smtClean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b="1" dirty="0">
                <a:ln w="0"/>
                <a:ea typeface="Calibri" panose="020F0502020204030204" pitchFamily="34" charset="0"/>
              </a:rPr>
              <a:t>16 апреля 2019 г. - Семинар (</a:t>
            </a:r>
            <a:r>
              <a:rPr lang="ru-RU" b="1" dirty="0" err="1">
                <a:ln w="0"/>
                <a:ea typeface="Calibri" panose="020F0502020204030204" pitchFamily="34" charset="0"/>
              </a:rPr>
              <a:t>вебинар</a:t>
            </a:r>
            <a:r>
              <a:rPr lang="ru-RU" b="1" dirty="0">
                <a:ln w="0"/>
                <a:ea typeface="Calibri" panose="020F0502020204030204" pitchFamily="34" charset="0"/>
              </a:rPr>
              <a:t>) по формированию нового учебного года в 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ГИС </a:t>
            </a:r>
            <a:r>
              <a:rPr lang="ru-RU" b="1" dirty="0">
                <a:ln w="0"/>
                <a:ea typeface="Calibri" panose="020F0502020204030204" pitchFamily="34" charset="0"/>
              </a:rPr>
              <a:t>«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Образование» </a:t>
            </a:r>
            <a:r>
              <a:rPr lang="ru-RU" b="1" dirty="0">
                <a:ln w="0"/>
                <a:ea typeface="Calibri" panose="020F0502020204030204" pitchFamily="34" charset="0"/>
              </a:rPr>
              <a:t>для общеобразовательных организаций Челябинской области. МОУ «СОШ № 13» 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представлен </a:t>
            </a:r>
            <a:r>
              <a:rPr lang="ru-RU" b="1" dirty="0">
                <a:ln w="0"/>
                <a:ea typeface="Calibri" panose="020F0502020204030204" pitchFamily="34" charset="0"/>
              </a:rPr>
              <a:t>опыт работы с электронным журналом в условиях внедрения информационной политики в системе образования Челябинской </a:t>
            </a:r>
            <a:r>
              <a:rPr lang="ru-RU" b="1" dirty="0" smtClean="0">
                <a:ln w="0"/>
                <a:ea typeface="Calibri" panose="020F0502020204030204" pitchFamily="34" charset="0"/>
              </a:rPr>
              <a:t>области (405 участников)</a:t>
            </a:r>
            <a:endParaRPr lang="ru-RU" b="1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en-US" dirty="0" smtClean="0">
                <a:ln w="0"/>
                <a:ea typeface="Calibri" panose="020F0502020204030204" pitchFamily="34" charset="0"/>
                <a:hlinkClick r:id="rId4"/>
              </a:rPr>
              <a:t>https</a:t>
            </a:r>
            <a:r>
              <a:rPr lang="en-US" dirty="0">
                <a:ln w="0"/>
                <a:ea typeface="Calibri" panose="020F0502020204030204" pitchFamily="34" charset="0"/>
                <a:hlinkClick r:id="rId4"/>
              </a:rPr>
              <a:t>://rcokio.ru/novosti/sostojalsja-seminar-po-formirovaniju-novogo-uchebnogo-goda-v-ais-obraz/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endParaRPr lang="ru-RU" dirty="0">
              <a:ln w="0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0AC06FD-2135-4200-8447-3C8CCFCDBB71}"/>
              </a:ext>
            </a:extLst>
          </p:cNvPr>
          <p:cNvSpPr/>
          <p:nvPr/>
        </p:nvSpPr>
        <p:spPr>
          <a:xfrm>
            <a:off x="2072642" y="243112"/>
            <a:ext cx="10006148" cy="6614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</a:t>
            </a:r>
            <a:r>
              <a:rPr lang="ru-RU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  <a:endParaRPr lang="ru-RU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b="1" dirty="0" smtClean="0">
              <a:ln w="0"/>
              <a:solidFill>
                <a:schemeClr val="accent2">
                  <a:lumMod val="75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Направление 3. </a:t>
            </a:r>
            <a:r>
              <a:rPr lang="ru-RU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Участие в </a:t>
            </a:r>
            <a:r>
              <a:rPr lang="ru-RU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региональных мероприятиях</a:t>
            </a:r>
            <a:endParaRPr lang="ru-RU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1600" b="1" dirty="0">
                <a:ln w="0"/>
                <a:ea typeface="Calibri" panose="020F0502020204030204" pitchFamily="34" charset="0"/>
              </a:rPr>
              <a:t>16 мая 2019 г. - </a:t>
            </a:r>
            <a:r>
              <a:rPr lang="ru-RU" sz="1600" b="1" dirty="0"/>
              <a:t>Сессия образовательной агломерации по развитию региональной системы оценки качества образования Челябинской </a:t>
            </a:r>
            <a:r>
              <a:rPr lang="ru-RU" sz="1600" b="1" dirty="0" smtClean="0"/>
              <a:t>области. Представлены промежуточные результаты </a:t>
            </a:r>
            <a:r>
              <a:rPr lang="ru-RU" sz="1600" b="1" dirty="0"/>
              <a:t>реализации инновационного </a:t>
            </a:r>
            <a:r>
              <a:rPr lang="ru-RU" sz="1600" b="1" dirty="0" smtClean="0"/>
              <a:t>проекта</a:t>
            </a:r>
          </a:p>
          <a:p>
            <a:pPr algn="just"/>
            <a:r>
              <a:rPr lang="en-US" sz="1600" dirty="0" smtClean="0">
                <a:ln w="0"/>
                <a:ea typeface="Calibri" panose="020F0502020204030204" pitchFamily="34" charset="0"/>
                <a:hlinkClick r:id="rId2"/>
              </a:rPr>
              <a:t>https</a:t>
            </a:r>
            <a:r>
              <a:rPr lang="en-US" sz="1600" dirty="0">
                <a:ln w="0"/>
                <a:ea typeface="Calibri" panose="020F0502020204030204" pitchFamily="34" charset="0"/>
                <a:hlinkClick r:id="rId2"/>
              </a:rPr>
              <a:t>://rcokio.ru/novosti/sessija-obrazovatelnoj-aglomeratsii-po-razvitiju-regionalnoj-sistemy-o</a:t>
            </a:r>
            <a:r>
              <a:rPr lang="en-US" sz="1600" dirty="0" smtClean="0">
                <a:ln w="0"/>
                <a:ea typeface="Calibri" panose="020F0502020204030204" pitchFamily="34" charset="0"/>
                <a:hlinkClick r:id="rId2"/>
              </a:rPr>
              <a:t>/</a:t>
            </a:r>
            <a:endParaRPr lang="ru-RU" sz="1600" dirty="0" smtClean="0">
              <a:ln w="0"/>
              <a:ea typeface="Calibri" panose="020F0502020204030204" pitchFamily="34" charset="0"/>
            </a:endParaRPr>
          </a:p>
          <a:p>
            <a:pPr algn="just"/>
            <a:endParaRPr lang="ru-RU" sz="1600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1600" b="1" dirty="0" smtClean="0">
                <a:ln w="0"/>
                <a:ea typeface="Calibri" panose="020F0502020204030204" pitchFamily="34" charset="0"/>
              </a:rPr>
              <a:t>24 сентября 2019 г.</a:t>
            </a:r>
            <a:r>
              <a:rPr lang="ru-RU" sz="1600" dirty="0" smtClean="0">
                <a:ln w="0"/>
                <a:ea typeface="Calibri" panose="020F0502020204030204" pitchFamily="34" charset="0"/>
              </a:rPr>
              <a:t> - 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Презентационный проект ГБУ ДПО РЦОКИО </a:t>
            </a:r>
            <a:r>
              <a:rPr lang="ru-RU" sz="1600" b="1" dirty="0"/>
              <a:t>«День образовательной агломерации по развитию систем оценки качества образования» в </a:t>
            </a:r>
            <a:r>
              <a:rPr lang="ru-RU" sz="1600" b="1" dirty="0" err="1"/>
              <a:t>Верхнеуфалейском</a:t>
            </a:r>
            <a:r>
              <a:rPr lang="ru-RU" sz="1600" b="1" dirty="0"/>
              <a:t> городском округе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. </a:t>
            </a:r>
            <a:r>
              <a:rPr lang="ru-RU" sz="1600" b="1" dirty="0" smtClean="0"/>
              <a:t>МОУ «СОШ № 13» представлен на профессиональное-общественное обсуждение и экспертизу проект Регламента интеграции информационных систем в части порядка информационного взаимодействия</a:t>
            </a:r>
            <a:r>
              <a:rPr lang="ru-RU" sz="1600" dirty="0" smtClean="0"/>
              <a:t> </a:t>
            </a:r>
          </a:p>
          <a:p>
            <a:pPr algn="just"/>
            <a:r>
              <a:rPr lang="en-US" sz="1600" dirty="0" smtClean="0">
                <a:ln w="0"/>
                <a:ea typeface="Calibri" panose="020F0502020204030204" pitchFamily="34" charset="0"/>
                <a:hlinkClick r:id="rId2"/>
              </a:rPr>
              <a:t>https</a:t>
            </a:r>
            <a:r>
              <a:rPr lang="en-US" sz="1600" dirty="0">
                <a:ln w="0"/>
                <a:ea typeface="Calibri" panose="020F0502020204030204" pitchFamily="34" charset="0"/>
                <a:hlinkClick r:id="rId2"/>
              </a:rPr>
              <a:t>://rcokio.ru/novosti/sessija-obrazovatelnoj-aglomeratsii-po-razvitiju-regionalnoj-sistemy-o</a:t>
            </a:r>
            <a:r>
              <a:rPr lang="en-US" sz="1600" dirty="0" smtClean="0">
                <a:ln w="0"/>
                <a:ea typeface="Calibri" panose="020F0502020204030204" pitchFamily="34" charset="0"/>
                <a:hlinkClick r:id="rId2"/>
              </a:rPr>
              <a:t>/</a:t>
            </a:r>
            <a:endParaRPr lang="ru-RU" sz="1600" dirty="0" smtClean="0">
              <a:ln w="0"/>
              <a:ea typeface="Calibri" panose="020F0502020204030204" pitchFamily="34" charset="0"/>
            </a:endParaRPr>
          </a:p>
          <a:p>
            <a:pPr algn="just"/>
            <a:endParaRPr lang="ru-RU" sz="1600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1600" b="1" dirty="0" smtClean="0">
                <a:ln w="0"/>
                <a:ea typeface="Calibri" panose="020F0502020204030204" pitchFamily="34" charset="0"/>
              </a:rPr>
              <a:t>24 </a:t>
            </a:r>
            <a:r>
              <a:rPr lang="ru-RU" sz="1600" b="1" dirty="0">
                <a:ln w="0"/>
                <a:ea typeface="Calibri" panose="020F0502020204030204" pitchFamily="34" charset="0"/>
              </a:rPr>
              <a:t>октября 2019 г. - Участие в проведении курсов повышения квалификации 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для </a:t>
            </a:r>
            <a:r>
              <a:rPr lang="ru-RU" sz="1600" b="1" dirty="0">
                <a:ln w="0"/>
                <a:ea typeface="Calibri" panose="020F0502020204030204" pitchFamily="34" charset="0"/>
              </a:rPr>
              <a:t>педагогических и руководящих работников Челябинской области по программе «Информационные системы в управлении образовательной организацией. Модуль «Сетевой Город. Образование» на базе ГБУ ДПО РЦОКИО 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(30 слушателей)</a:t>
            </a:r>
          </a:p>
          <a:p>
            <a:pPr algn="just"/>
            <a:endParaRPr lang="ru-RU" sz="1600" b="1" dirty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sz="1600" b="1" dirty="0" smtClean="0">
                <a:ln w="0"/>
                <a:ea typeface="Calibri" panose="020F0502020204030204" pitchFamily="34" charset="0"/>
              </a:rPr>
              <a:t>21 </a:t>
            </a:r>
            <a:r>
              <a:rPr lang="ru-RU" sz="1600" b="1" dirty="0">
                <a:ln w="0"/>
                <a:ea typeface="Calibri" panose="020F0502020204030204" pitchFamily="34" charset="0"/>
              </a:rPr>
              <a:t>ноября 2019 г. - IV 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Межрегиональная научно-практическая конференция </a:t>
            </a:r>
            <a:r>
              <a:rPr lang="ru-RU" sz="1600" b="1" dirty="0">
                <a:ln w="0"/>
                <a:ea typeface="Calibri" panose="020F0502020204030204" pitchFamily="34" charset="0"/>
              </a:rPr>
              <a:t>«Проблемы и перспективы развития систем оценки качества образования». МОУ «СОШ № 13» </a:t>
            </a:r>
            <a:r>
              <a:rPr lang="ru-RU" sz="1600" b="1" dirty="0" smtClean="0">
                <a:ln w="0"/>
                <a:ea typeface="Calibri" panose="020F0502020204030204" pitchFamily="34" charset="0"/>
              </a:rPr>
              <a:t>направлена </a:t>
            </a:r>
            <a:r>
              <a:rPr lang="ru-RU" sz="1600" b="1" dirty="0">
                <a:ln w="0"/>
                <a:ea typeface="Calibri" panose="020F0502020204030204" pitchFamily="34" charset="0"/>
              </a:rPr>
              <a:t>статья в сборник конференции «Регламент интеграции региональных информационных систем как эффективный механизм обеспечения информационного взаимодействия функционирующих в Челябинской области информационных систем в сфере образования» </a:t>
            </a:r>
            <a:r>
              <a:rPr lang="en-US" sz="1600" dirty="0">
                <a:hlinkClick r:id="rId3"/>
              </a:rPr>
              <a:t>https://conf.rcokio.ru</a:t>
            </a:r>
            <a:r>
              <a:rPr lang="en-US" sz="1600" dirty="0" smtClean="0">
                <a:hlinkClick r:id="rId3"/>
              </a:rPr>
              <a:t>/</a:t>
            </a:r>
            <a:endParaRPr lang="ru-RU" sz="1600" dirty="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00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1950718" y="365069"/>
            <a:ext cx="8283913" cy="5879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</a:p>
          <a:p>
            <a:pPr algn="ctr"/>
            <a:r>
              <a:rPr lang="ru-RU" sz="20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0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</a:t>
            </a:r>
            <a:r>
              <a:rPr lang="ru-RU" sz="2000" b="1" i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</a:p>
          <a:p>
            <a:pPr algn="ctr"/>
            <a:endParaRPr lang="ru-RU" sz="20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Направление </a:t>
            </a:r>
            <a:r>
              <a:rPr lang="ru-RU" sz="2000" b="1" dirty="0" smtClean="0">
                <a:ln w="0"/>
                <a:solidFill>
                  <a:schemeClr val="accent2">
                    <a:lumMod val="75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4. Публикационная активность</a:t>
            </a:r>
            <a:endParaRPr lang="ru-RU" sz="2000" dirty="0">
              <a:ln w="0"/>
              <a:ea typeface="Calibri" panose="020F050202020403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Интеграция информационных систем в контексте информационной политики в системе образования Челябинской области [Текст] / Л.А. </a:t>
            </a:r>
            <a:r>
              <a:rPr lang="ru-RU" sz="1600" b="1" dirty="0" err="1"/>
              <a:t>Молокостова</a:t>
            </a:r>
            <a:r>
              <a:rPr lang="ru-RU" sz="1600" b="1" dirty="0"/>
              <a:t>, Л.В. Фадеев, А.Ф. </a:t>
            </a:r>
            <a:r>
              <a:rPr lang="ru-RU" sz="1600" b="1" dirty="0" err="1"/>
              <a:t>Зубаиров</a:t>
            </a:r>
            <a:r>
              <a:rPr lang="ru-RU" sz="1600" b="1" dirty="0"/>
              <a:t>, Т. А. Орехова //Научно-методическое обеспечение оценки качества образования. -2019. -№ 1(6). -С. 78-82. </a:t>
            </a:r>
            <a:r>
              <a:rPr lang="ru-RU" sz="1600" dirty="0"/>
              <a:t>(</a:t>
            </a:r>
            <a:r>
              <a:rPr lang="ru-RU" sz="1600" u="sng" dirty="0">
                <a:hlinkClick r:id="rId2"/>
              </a:rPr>
              <a:t>https://rcokio.ru/files/upload/nmd/nmg6.pdf</a:t>
            </a:r>
            <a:r>
              <a:rPr lang="ru-RU" sz="1600" dirty="0"/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/>
              <a:t>О регламентации интеграции региональных информационных систем в части исключения дублирования информации [Текст] / Л.В. Фадеев, Л.А. </a:t>
            </a:r>
            <a:r>
              <a:rPr lang="ru-RU" sz="1600" b="1" dirty="0" err="1"/>
              <a:t>Молокостова</a:t>
            </a:r>
            <a:r>
              <a:rPr lang="ru-RU" sz="1600" b="1" dirty="0"/>
              <a:t> // Научно-методическое обеспечение оценки качества образования. -2019. -№ </a:t>
            </a:r>
            <a:r>
              <a:rPr lang="ru-RU" sz="1600" dirty="0"/>
              <a:t>2(7). -С. 27-29. (</a:t>
            </a:r>
            <a:r>
              <a:rPr lang="ru-RU" sz="1600" u="sng" dirty="0">
                <a:hlinkClick r:id="rId3"/>
              </a:rPr>
              <a:t>https://rcokio.ru/files/upload/nmd/nmg_%E2%84%96_7.pdf</a:t>
            </a:r>
            <a:r>
              <a:rPr lang="ru-RU" sz="1600" dirty="0"/>
              <a:t>)</a:t>
            </a:r>
            <a:endParaRPr lang="ru-RU" sz="1600" b="1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6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Регламент </a:t>
            </a:r>
            <a:r>
              <a:rPr lang="ru-RU" sz="16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интеграции региональных информационных систем как эффективный механизм обеспечения информационного взаимодействия функционирующих в Челябинской области информационных систем в сфере образования [Текст] / Л.В. Фадеев // 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образования. IV межрегиональная научно-практическая конференция (21 ноября 2019 года, г. Челябинск): сборник материалов конференции / под ред. А.А. </a:t>
            </a:r>
            <a:r>
              <a:rPr lang="ru-RU" sz="1600" b="1" dirty="0" err="1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Барабаса</a:t>
            </a:r>
            <a:r>
              <a:rPr lang="ru-RU" sz="16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– Челябинск: РЦОКИО, 2019. – 370 с. -С. </a:t>
            </a:r>
            <a:r>
              <a:rPr lang="ru-RU" sz="16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169-177</a:t>
            </a:r>
            <a:r>
              <a:rPr lang="ru-RU" sz="1600" dirty="0" smtClean="0"/>
              <a:t>(</a:t>
            </a:r>
            <a:r>
              <a:rPr lang="ru-RU" sz="1600" u="sng" dirty="0" smtClean="0">
                <a:hlinkClick r:id="rId4"/>
              </a:rPr>
              <a:t>https</a:t>
            </a:r>
            <a:r>
              <a:rPr lang="ru-RU" sz="1600" u="sng" dirty="0">
                <a:hlinkClick r:id="rId4"/>
              </a:rPr>
              <a:t>://rcokio.ru/izdatelstva/sborniki-konferentsii-gbu-dpo-rtsokio/problemy-i-perspektivy-razvitija-sistem-otsenki-kachestva-obrazovanija-3/</a:t>
            </a:r>
            <a:r>
              <a:rPr lang="ru-RU" sz="1600" dirty="0"/>
              <a:t>)</a:t>
            </a:r>
            <a:endParaRPr lang="ru-RU" sz="1600" b="1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«Формирование информационной политики 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в </a:t>
            </a:r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образовательной организации</a:t>
            </a:r>
            <a:r>
              <a:rPr lang="ru-RU" sz="14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», </a:t>
            </a:r>
            <a:r>
              <a:rPr lang="ru-RU" sz="14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МОУ «СОШ № 13», г. Кыштым</a:t>
            </a:r>
            <a:endParaRPr lang="ru-RU" sz="14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/>
          <a:srcRect l="33857" t="15111" r="34143" b="5905"/>
          <a:stretch/>
        </p:blipFill>
        <p:spPr>
          <a:xfrm>
            <a:off x="10382341" y="820351"/>
            <a:ext cx="1549286" cy="2151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/>
          <a:srcRect l="33571" t="16127" r="34786" b="5143"/>
          <a:stretch/>
        </p:blipFill>
        <p:spPr>
          <a:xfrm>
            <a:off x="10376023" y="3807154"/>
            <a:ext cx="1555604" cy="21771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12091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2356</Words>
  <Application>Microsoft Office PowerPoint</Application>
  <PresentationFormat>Широкоэкранный</PresentationFormat>
  <Paragraphs>176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Орехова Тамара Анатольевна</cp:lastModifiedBy>
  <cp:revision>127</cp:revision>
  <cp:lastPrinted>2019-12-02T03:49:21Z</cp:lastPrinted>
  <dcterms:created xsi:type="dcterms:W3CDTF">2018-10-04T05:50:13Z</dcterms:created>
  <dcterms:modified xsi:type="dcterms:W3CDTF">2019-12-02T04:48:03Z</dcterms:modified>
</cp:coreProperties>
</file>