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3" r:id="rId3"/>
    <p:sldId id="272" r:id="rId4"/>
    <p:sldId id="275" r:id="rId5"/>
    <p:sldId id="276" r:id="rId6"/>
    <p:sldId id="281" r:id="rId7"/>
    <p:sldId id="277" r:id="rId8"/>
    <p:sldId id="278" r:id="rId9"/>
    <p:sldId id="279" r:id="rId10"/>
    <p:sldId id="280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71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6E1BB-C387-459E-B30C-414B10D7F85D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23F9A-38BA-4CD7-87A8-06E858C39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12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6C864-BCC9-447F-826B-A7F0AFA58C13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EC323-E26B-4048-9F30-04AA7E7634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71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5168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398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933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8584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0718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930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8548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2393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664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5455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5801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196A1-37DC-4CED-BE73-0810763961F8}" type="datetimeFigureOut">
              <a:rPr lang="ru-RU" smtClean="0"/>
              <a:pPr/>
              <a:t>вт 03 12 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33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118511"/>
            <a:ext cx="3585122" cy="4144503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165624" y="1477924"/>
            <a:ext cx="8518227" cy="392341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информационной политики образовательной организации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423772436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657311"/>
            <a:ext cx="8518227" cy="394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направлению</a:t>
            </a:r>
          </a:p>
          <a:p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информационной политики образовательной организации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97656566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767066" y="6286343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</a:t>
            </a:r>
            <a:r>
              <a:rPr lang="ru-RU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2019 году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935DF3E7-FF47-435A-A46D-1807E8E11B17}"/>
              </a:ext>
            </a:extLst>
          </p:cNvPr>
          <p:cNvSpPr/>
          <p:nvPr/>
        </p:nvSpPr>
        <p:spPr>
          <a:xfrm>
            <a:off x="1992452" y="0"/>
            <a:ext cx="1006745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+mj-lt"/>
              </a:rPr>
              <a:t>Проект</a:t>
            </a:r>
            <a:r>
              <a:rPr lang="ru-RU" sz="2800" dirty="0">
                <a:solidFill>
                  <a:prstClr val="black"/>
                </a:solidFill>
                <a:latin typeface="+mj-lt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+mj-lt"/>
              </a:rPr>
              <a:t>мониторинга </a:t>
            </a:r>
          </a:p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+mj-lt"/>
              </a:rPr>
              <a:t>результативности функционирования </a:t>
            </a:r>
          </a:p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+mj-lt"/>
              </a:rPr>
              <a:t>информационно-коммуникационной инфраструктуры </a:t>
            </a:r>
          </a:p>
          <a:p>
            <a:pPr algn="ctr"/>
            <a:r>
              <a:rPr lang="ru-RU" sz="2800" b="1" dirty="0" smtClean="0">
                <a:solidFill>
                  <a:prstClr val="black"/>
                </a:solidFill>
                <a:latin typeface="+mj-lt"/>
              </a:rPr>
              <a:t>системы образования Челябинской области</a:t>
            </a:r>
            <a:endParaRPr lang="ru-RU" sz="2800" b="1" dirty="0">
              <a:solidFill>
                <a:prstClr val="black"/>
              </a:solidFill>
              <a:latin typeface="+mj-lt"/>
            </a:endParaRPr>
          </a:p>
          <a:p>
            <a:endParaRPr lang="ru-RU" sz="2800" dirty="0">
              <a:solidFill>
                <a:prstClr val="black"/>
              </a:solidFill>
              <a:latin typeface="+mj-lt"/>
            </a:endParaRPr>
          </a:p>
          <a:p>
            <a:r>
              <a:rPr lang="ru-RU" sz="2800" b="1" dirty="0">
                <a:solidFill>
                  <a:prstClr val="black"/>
                </a:solidFill>
                <a:latin typeface="+mj-lt"/>
              </a:rPr>
              <a:t>Образовательная </a:t>
            </a:r>
            <a:r>
              <a:rPr lang="ru-RU" sz="2800" b="1" dirty="0" smtClean="0">
                <a:solidFill>
                  <a:prstClr val="black"/>
                </a:solidFill>
                <a:latin typeface="+mj-lt"/>
              </a:rPr>
              <a:t>организация: </a:t>
            </a:r>
          </a:p>
          <a:p>
            <a:pPr algn="just"/>
            <a:r>
              <a:rPr lang="ru-RU" sz="2800" dirty="0" smtClean="0">
                <a:solidFill>
                  <a:prstClr val="black"/>
                </a:solidFill>
                <a:latin typeface="+mj-lt"/>
              </a:rPr>
              <a:t>Муниципальное автономное общеобразовательное учреждение «Лицей № 6»</a:t>
            </a:r>
            <a:endParaRPr lang="ru-RU" sz="2800" dirty="0">
              <a:solidFill>
                <a:prstClr val="black"/>
              </a:solidFill>
              <a:latin typeface="+mj-lt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="" xmlns:a16="http://schemas.microsoft.com/office/drawing/2014/main" id="{3BBBA205-9542-4E76-B7BA-44DA2577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778289"/>
              </p:ext>
            </p:extLst>
          </p:nvPr>
        </p:nvGraphicFramePr>
        <p:xfrm>
          <a:off x="2135486" y="3539430"/>
          <a:ext cx="9545993" cy="35129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188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2714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86281"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      </a:t>
                      </a:r>
                      <a:r>
                        <a:rPr lang="ru-RU" sz="20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Участники проекта  от РИП</a:t>
                      </a:r>
                      <a:endParaRPr lang="ru-RU" sz="20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2000" b="1" kern="120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Координатор от ГБУ ДПО РЦОКИО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043996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Полякова Елизавета</a:t>
                      </a:r>
                      <a:r>
                        <a:rPr lang="ru-RU" sz="1800" b="1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Дмитриевна</a:t>
                      </a:r>
                      <a:r>
                        <a:rPr lang="ru-RU" sz="18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, </a:t>
                      </a:r>
                      <a:r>
                        <a:rPr lang="ru-RU" sz="1800" b="0" cap="none" spc="0" baseline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директор МАОУ «Лицей</a:t>
                      </a:r>
                      <a:r>
                        <a:rPr lang="ru-RU" sz="1800" b="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ru-RU" sz="1800" b="0" cap="none" spc="0" baseline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№ 6»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cap="none" spc="0" baseline="0" dirty="0" err="1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Перегудова</a:t>
                      </a:r>
                      <a:r>
                        <a:rPr lang="ru-RU" sz="1800" b="1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Елена Германовна</a:t>
                      </a:r>
                      <a:r>
                        <a:rPr lang="ru-RU" sz="1800" b="0" cap="none" spc="0" baseline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, </a:t>
                      </a:r>
                      <a:r>
                        <a:rPr lang="ru-RU" sz="1800" b="0" cap="none" spc="0" baseline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заместитель директора по УР МАОУ «Лицей № 6»</a:t>
                      </a:r>
                      <a:r>
                        <a:rPr lang="ru-RU" sz="1800" b="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Другова Светлана Андреевна</a:t>
                      </a:r>
                      <a:r>
                        <a:rPr lang="ru-RU" sz="1800" b="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, </a:t>
                      </a:r>
                      <a:r>
                        <a:rPr lang="ru-RU" sz="1800" b="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методист по информатизации МАОУ</a:t>
                      </a:r>
                      <a:r>
                        <a:rPr lang="ru-RU" sz="1800" b="0" cap="none" spc="0" baseline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«Лицей № 6»</a:t>
                      </a:r>
                    </a:p>
                    <a:p>
                      <a:pPr algn="just"/>
                      <a:endParaRPr lang="ru-RU" sz="1600" b="0" cap="none" spc="0" baseline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algn="just"/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b="1" kern="120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Ильина Диана</a:t>
                      </a:r>
                      <a:r>
                        <a:rPr lang="ru-RU" sz="1800" b="1" kern="1200" cap="none" spc="0" dirty="0" smtClean="0">
                          <a:ln w="0"/>
                          <a:solidFill>
                            <a:srgbClr val="FF0000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1" kern="120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Сергеевна, </a:t>
                      </a:r>
                      <a:r>
                        <a:rPr lang="ru-RU" sz="1800" b="0" kern="120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начальник 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отдела </a:t>
                      </a:r>
                      <a:r>
                        <a:rPr lang="ru-RU" sz="1800" b="0" kern="120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обеспечения оценки качества образовательных программ ГБУ </a:t>
                      </a:r>
                      <a:r>
                        <a:rPr lang="ru-RU" sz="1800" b="0" kern="1200" cap="none" spc="0" dirty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ДПО </a:t>
                      </a:r>
                      <a:r>
                        <a:rPr lang="ru-RU" sz="1800" b="0" kern="120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РЦОКИО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cap="none" spc="0" dirty="0" smtClean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cap="none" spc="0" dirty="0" smtClean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Солодкова Екатерина Александровна, </a:t>
                      </a:r>
                      <a:r>
                        <a:rPr lang="ru-RU" sz="1800" b="0" kern="120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начальник отдела организации научной деятельности ГБУ ДПО РЦОКИО</a:t>
                      </a:r>
                    </a:p>
                    <a:p>
                      <a:endParaRPr lang="ru-RU" sz="1800" b="0" kern="1200" cap="none" spc="0" dirty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429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56031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66FD585-F2DD-414C-A412-2FAA8C07FAE5}"/>
              </a:ext>
            </a:extLst>
          </p:cNvPr>
          <p:cNvSpPr/>
          <p:nvPr/>
        </p:nvSpPr>
        <p:spPr>
          <a:xfrm>
            <a:off x="2041932" y="542464"/>
            <a:ext cx="988277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Цель проекта:</a:t>
            </a:r>
          </a:p>
          <a:p>
            <a:pPr algn="just"/>
            <a:r>
              <a:rPr lang="ru-RU" b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</a:rPr>
              <a:t>Разработка мониторинга результативности функционирования </a:t>
            </a:r>
            <a:r>
              <a:rPr lang="ru-RU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</a:rPr>
              <a:t>ИК-инфраструктуры </a:t>
            </a:r>
            <a:r>
              <a:rPr lang="ru-RU" b="1" dirty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</a:rPr>
              <a:t>системы образования Челябинской </a:t>
            </a:r>
            <a:r>
              <a:rPr lang="ru-RU" b="1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Calibri" panose="020F0502020204030204" pitchFamily="34" charset="0"/>
              </a:rPr>
              <a:t>области</a:t>
            </a:r>
            <a:endParaRPr lang="ru-RU" b="1" dirty="0">
              <a:ln w="0"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Задачи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 </a:t>
            </a: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Распределение показателей регионального мониторинга «Информационное общество» по объектам ИК-инфраструктуры (информационные ресурсы, информационные системы (включая сайты), информационно-управленческая культура, система обеспечения информационной безопасности в сфере образования).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Анализ показателей на предмет актуальности их включения в мониторинг состояния функционирования информационно-коммуникационной инфраструктуры системы образования Челябинской области.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Сформировать структуру форм мониторинга состояния функционирования ИК-инфраструктуры (по уровням образования: дошкольное, общее, дополнительное).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Сопоставить показатели, включённые в проект структуры мониторинга системы образования Челябинской области, с данными информационных систем и определить какие показатели из каких информационных систем будут определяться, а какие требуют запросов.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82717" y="0"/>
            <a:ext cx="9601200" cy="73364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«Мониторинг результативности функционирования ИК-инфраструктуры системы образования Челябинской области»  </a:t>
            </a:r>
          </a:p>
          <a:p>
            <a:pPr algn="ctr"/>
            <a:r>
              <a:rPr lang="ru-RU" sz="18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МАОУ «Лицей № 6»</a:t>
            </a:r>
            <a:endParaRPr lang="ru-RU" sz="18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6085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842A5A8-4B59-4DC2-9C11-AAA66B25BE20}"/>
              </a:ext>
            </a:extLst>
          </p:cNvPr>
          <p:cNvSpPr/>
          <p:nvPr/>
        </p:nvSpPr>
        <p:spPr>
          <a:xfrm>
            <a:off x="2142653" y="1212115"/>
            <a:ext cx="96412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Ожидаемый результат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Разработка и  апробация мониторинга результативности функционирования ИК инфраструктуры системы образования Челябинской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области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82717" y="0"/>
            <a:ext cx="9601200" cy="98682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«Мониторинг результативности функционирования ИК инфраструктуры системы образования Челябинской области»  </a:t>
            </a:r>
          </a:p>
          <a:p>
            <a:pPr algn="ctr"/>
            <a:r>
              <a:rPr lang="ru-RU" sz="1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МАОУ «Лицей № 6»</a:t>
            </a:r>
          </a:p>
        </p:txBody>
      </p:sp>
    </p:spTree>
    <p:extLst>
      <p:ext uri="{BB962C8B-B14F-4D97-AF65-F5344CB8AC3E}">
        <p14:creationId xmlns:p14="http://schemas.microsoft.com/office/powerpoint/2010/main" val="155298751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3" y="6376446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4733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институциональном: </a:t>
            </a:r>
            <a:endParaRPr lang="ru-RU" sz="2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Методический день: «Проблемы и перспективы разработки нормативных локальных актов по реализации информационной политики в ОО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»</a:t>
            </a:r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Формирование ИК-культуры учащихся и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родителей</a:t>
            </a:r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Семинар «Оценочные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процедуры в ОО: механизмы принятия управленческих решений»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муниципальном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уровне: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Выступление педагогов на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Августовской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конференции 2019г.: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«Роли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педагога в условиях перехода на профессиональный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стандарт»,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«Школа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– территория диалога всех участников образовательных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отношений»</a:t>
            </a:r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82717" y="0"/>
            <a:ext cx="9601200" cy="73364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«Мониторинг результативности функционирования ИК инфраструктуры системы образования Челябинской области»  </a:t>
            </a:r>
          </a:p>
          <a:p>
            <a:pPr algn="ctr"/>
            <a:r>
              <a:rPr lang="ru-RU" sz="1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МАОУ «Лицей № 6»</a:t>
            </a: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73364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«Мониторинг результативности функционирования ИК инфраструктуры системы образования Челябинской области»  </a:t>
            </a:r>
          </a:p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МАОУ «Лицей № 6»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1923938" y="652655"/>
            <a:ext cx="10118757" cy="5904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2019 г. на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региональном уровне: </a:t>
            </a:r>
          </a:p>
          <a:p>
            <a:pPr marL="342900" indent="-342900" algn="just">
              <a:spcAft>
                <a:spcPts val="800"/>
              </a:spcAft>
              <a:buFont typeface="Wingdings" pitchFamily="2" charset="2"/>
              <a:buChar char="ü"/>
            </a:pP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Областной семинар «Актуальные аспекты межмуниципального взаимодействия по реализации региональной политики в сфере оценки качества образования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» (22 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января, г. Челябинск)</a:t>
            </a:r>
          </a:p>
          <a:p>
            <a:pPr marL="342900" indent="-342900" algn="just">
              <a:spcAft>
                <a:spcPts val="800"/>
              </a:spcAft>
              <a:buFont typeface="Wingdings" pitchFamily="2" charset="2"/>
              <a:buChar char="ü"/>
            </a:pP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Семинар-консультация </a:t>
            </a: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для руководителей межмуниципальных проектных групп и представителей региональный инновационных площадок в рамках образовательной </a:t>
            </a: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агломерации (19 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апреля, г. Челябинск)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marL="342900" indent="-342900" algn="just">
              <a:spcAft>
                <a:spcPts val="800"/>
              </a:spcAft>
              <a:buFont typeface="Wingdings" pitchFamily="2" charset="2"/>
              <a:buChar char="ü"/>
            </a:pP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Выступление 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на сессии образовательной агломерации (16 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мая, г. Челябинск)</a:t>
            </a:r>
            <a:endParaRPr lang="ru-RU" dirty="0" smtClean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marL="342900" indent="-342900" algn="just">
              <a:spcAft>
                <a:spcPts val="800"/>
              </a:spcAft>
              <a:buFont typeface="Wingdings" pitchFamily="2" charset="2"/>
              <a:buChar char="ü"/>
            </a:pP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Выступление и работа в фокус-группе № 3 на Дне образовательной агломерации </a:t>
            </a:r>
            <a:endParaRPr lang="ru-RU" dirty="0" smtClean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algn="just">
              <a:spcAft>
                <a:spcPts val="800"/>
              </a:spcAft>
            </a:pP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      (24 сентября, г. Верхний Уфалей) </a:t>
            </a:r>
          </a:p>
          <a:p>
            <a:pPr marL="342900" indent="-342900" algn="just">
              <a:spcAft>
                <a:spcPts val="800"/>
              </a:spcAft>
              <a:buFont typeface="Wingdings" pitchFamily="2" charset="2"/>
              <a:buChar char="ü"/>
            </a:pP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Участие </a:t>
            </a: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 IV межрегиональной научно-практической конференция 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«</a:t>
            </a: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Проблемы и перспективы развития систем оценки качества образования. Интегрирующая роль информационной политики в  обеспечении результативности региональной системы оценки качества образования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»</a:t>
            </a:r>
            <a:r>
              <a:rPr lang="ru-RU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(21 </a:t>
            </a:r>
            <a:r>
              <a:rPr lang="ru-RU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ноября, г. Челябинск)</a:t>
            </a:r>
          </a:p>
          <a:p>
            <a:pPr algn="just">
              <a:spcAft>
                <a:spcPts val="800"/>
              </a:spcAft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федеральном </a:t>
            </a: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уровне: </a:t>
            </a:r>
            <a:endParaRPr lang="ru-RU" sz="20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Представление </a:t>
            </a: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опыта в рамках проекта «Взаимообучение </a:t>
            </a: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городов» (Москва, 22марта</a:t>
            </a:r>
            <a:r>
              <a:rPr lang="ru-RU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). 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1436402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0AC06FD-2135-4200-8447-3C8CCFCDBB71}"/>
              </a:ext>
            </a:extLst>
          </p:cNvPr>
          <p:cNvSpPr/>
          <p:nvPr/>
        </p:nvSpPr>
        <p:spPr>
          <a:xfrm>
            <a:off x="1982709" y="652482"/>
            <a:ext cx="971186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Результаты участия в совместных мероприятиях, организованных ГБУ ДПО РЦОКИО:</a:t>
            </a: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54117" y="1386129"/>
            <a:ext cx="10159420" cy="5756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Выступление на сессии образовательной агломерации (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16.05.2019г.)</a:t>
            </a:r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Выступление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на Дне образовательной агломерации по развитию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СОКО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 </a:t>
            </a:r>
            <a:r>
              <a:rPr lang="ru-RU" sz="2000" dirty="0" err="1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Верхнеуфалейском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 ГО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(24.09.2019г.)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Участие в профессионально-общественной экспертизе:</a:t>
            </a:r>
          </a:p>
          <a:p>
            <a:pPr indent="271463" algn="just"/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сайтов образовательных организаций в рамках 3 этапа регионального конкурса сайтов (сентябрь 2019г.),</a:t>
            </a:r>
          </a:p>
          <a:p>
            <a:pPr indent="271463" algn="just"/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разработанных методических продуктов в рамках реализации информационной политики системы образования Челябинской области (сентябрь 2019г.),</a:t>
            </a:r>
          </a:p>
          <a:p>
            <a:pPr indent="271463" algn="just"/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критериев оценки эффективности деятельности руководителей ОО (октябрь 2019г.)</a:t>
            </a: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ru-RU" sz="20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Публикаци</a:t>
            </a:r>
            <a:r>
              <a:rPr lang="ru-RU" sz="20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я с</a:t>
            </a:r>
            <a:r>
              <a:rPr lang="ru-RU" sz="20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татьи в Сборнике </a:t>
            </a:r>
            <a:r>
              <a:rPr lang="ru-RU" sz="20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«О </a:t>
            </a:r>
            <a:r>
              <a:rPr lang="ru-RU" sz="2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результатах работы межмуниципальной проектной группы по разработке регионального мониторинга состояния функционирования </a:t>
            </a:r>
            <a:r>
              <a:rPr lang="ru-RU" sz="20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ИК-инфраструктуры </a:t>
            </a:r>
            <a:r>
              <a:rPr lang="ru-RU" sz="2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системы образования</a:t>
            </a:r>
            <a:r>
              <a:rPr lang="ru-RU" sz="20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», заочное участие</a:t>
            </a:r>
            <a:r>
              <a:rPr lang="ru-RU" sz="20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IV </a:t>
            </a:r>
            <a:r>
              <a:rPr lang="ru-RU" sz="2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межрегиональной конференции «Проблемы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образования»</a:t>
            </a:r>
            <a:r>
              <a:rPr lang="ru-RU" sz="20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21.11.2019г</a:t>
            </a:r>
            <a:r>
              <a:rPr lang="ru-RU" sz="2000" dirty="0" smtClean="0">
                <a:solidFill>
                  <a:prstClr val="black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.)</a:t>
            </a:r>
            <a:endParaRPr lang="ru-RU" sz="2000" dirty="0">
              <a:solidFill>
                <a:prstClr val="black"/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algn="just"/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82717" y="0"/>
            <a:ext cx="9601200" cy="73364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«Мониторинг результативности функционирования ИК инфраструктуры системы образования Челябинской области»  </a:t>
            </a:r>
          </a:p>
          <a:p>
            <a:pPr algn="ctr"/>
            <a:r>
              <a:rPr lang="ru-RU" sz="1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МАОУ «Лицей № 6»</a:t>
            </a:r>
          </a:p>
        </p:txBody>
      </p:sp>
    </p:spTree>
    <p:extLst>
      <p:ext uri="{BB962C8B-B14F-4D97-AF65-F5344CB8AC3E}">
        <p14:creationId xmlns:p14="http://schemas.microsoft.com/office/powerpoint/2010/main" val="261358098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076391" y="1001602"/>
            <a:ext cx="9601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проекта</a:t>
            </a:r>
          </a:p>
          <a:p>
            <a:pPr algn="just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значимость для образовательной организации – РИП: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Скорректирована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внутренняя система оценки качества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образования</a:t>
            </a:r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Приобретен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опыт работы в различных информационных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системах</a:t>
            </a:r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Совершенствуется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ИК-культура всех участников образовательных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отношений</a:t>
            </a:r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Совершенствуется материально-техническая и информационная база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algn="just"/>
            <a:endParaRPr lang="ru-RU" sz="2400" b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системы образования Челябинской области: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Создан проект мониторинга результативности функционирования ИК-инфраструктуры для дошкольного, общего и дополнительного образования на институциональном, муниципальном и региональном уровнях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Мониторинг определяет направления деятельности ОО, муниципальных и региональных органов управления в сфере информационной политики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Данный мониторинг является концептуальной основой разработки ВСОКО, МСОКО, РСОКО. В настоящее время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продолжается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работа над описанием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методики мониторинга</a:t>
            </a:r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82717" y="0"/>
            <a:ext cx="9601200" cy="73364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«Мониторинг результативности функционирования ИК инфраструктуры системы образования Челябинской области»  </a:t>
            </a:r>
          </a:p>
          <a:p>
            <a:pPr algn="ctr"/>
            <a:r>
              <a:rPr lang="ru-RU" sz="1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МАОУ «Лицей № 6»</a:t>
            </a:r>
          </a:p>
        </p:txBody>
      </p:sp>
    </p:spTree>
    <p:extLst>
      <p:ext uri="{BB962C8B-B14F-4D97-AF65-F5344CB8AC3E}">
        <p14:creationId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4EF504E-4423-4A27-86BC-CB496004DF9E}"/>
              </a:ext>
            </a:extLst>
          </p:cNvPr>
          <p:cNvSpPr/>
          <p:nvPr/>
        </p:nvSpPr>
        <p:spPr>
          <a:xfrm>
            <a:off x="2124244" y="1265164"/>
            <a:ext cx="971814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Перспективы реализации проекта совместно с ГБУ ДПО РЦОКИО на 2020 год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pPr algn="just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Описание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методики мониторинга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результативности функционирования ИК инфраструктуры системы образования Челябинской </a:t>
            </a: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области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 smtClean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Разработка информационной системы для функционирования мониторинга</a:t>
            </a:r>
            <a:endParaRPr lang="ru-RU" sz="2000" dirty="0">
              <a:latin typeface="Cambria Math" panose="02040503050406030204" pitchFamily="18" charset="0"/>
              <a:ea typeface="Cambria Math" panose="02040503050406030204" pitchFamily="18" charset="0"/>
              <a:cs typeface="+mj-cs"/>
            </a:endParaRP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Апробация мониторинга и анализ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Корректировка мониторинга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  <a:cs typeface="+mj-cs"/>
              </a:rPr>
              <a:t>Совершенствование ВСОКО, МСОКО, РСОКО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82717" y="0"/>
            <a:ext cx="9601200" cy="73364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«Мониторинг результативности функционирования ИК инфраструктуры системы образования Челябинской области»  </a:t>
            </a:r>
          </a:p>
          <a:p>
            <a:pPr algn="ctr"/>
            <a:r>
              <a:rPr lang="ru-RU" sz="18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МАОУ «Лицей № 6»</a:t>
            </a:r>
          </a:p>
        </p:txBody>
      </p:sp>
    </p:spTree>
    <p:extLst>
      <p:ext uri="{BB962C8B-B14F-4D97-AF65-F5344CB8AC3E}">
        <p14:creationId xmlns:p14="http://schemas.microsoft.com/office/powerpoint/2010/main" val="36910020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998</Words>
  <Application>Microsoft Office PowerPoint</Application>
  <PresentationFormat>Широкоэкранный</PresentationFormat>
  <Paragraphs>110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межрегиональная научно-практическая конференция «Проблемы и перспективы развития систем оценки качества образования. Аспекты результативности региональной политики»</dc:title>
  <dc:creator>Павлова Наталья Алексеевна</dc:creator>
  <cp:lastModifiedBy>Ильина Диана Сергеевна</cp:lastModifiedBy>
  <cp:revision>71</cp:revision>
  <cp:lastPrinted>2018-10-04T08:40:26Z</cp:lastPrinted>
  <dcterms:created xsi:type="dcterms:W3CDTF">2018-10-04T05:50:13Z</dcterms:created>
  <dcterms:modified xsi:type="dcterms:W3CDTF">2019-12-03T05:07:09Z</dcterms:modified>
</cp:coreProperties>
</file>