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8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9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7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45" r:id="rId8"/>
    <p:sldMasterId id="2147483758" r:id="rId9"/>
    <p:sldMasterId id="2147483771" r:id="rId10"/>
  </p:sldMasterIdLst>
  <p:notesMasterIdLst>
    <p:notesMasterId r:id="rId89"/>
  </p:notesMasterIdLst>
  <p:handoutMasterIdLst>
    <p:handoutMasterId r:id="rId90"/>
  </p:handoutMasterIdLst>
  <p:sldIdLst>
    <p:sldId id="301" r:id="rId11"/>
    <p:sldId id="421" r:id="rId12"/>
    <p:sldId id="415" r:id="rId13"/>
    <p:sldId id="416" r:id="rId14"/>
    <p:sldId id="417" r:id="rId15"/>
    <p:sldId id="418" r:id="rId16"/>
    <p:sldId id="419" r:id="rId17"/>
    <p:sldId id="420" r:id="rId18"/>
    <p:sldId id="422" r:id="rId19"/>
    <p:sldId id="423" r:id="rId20"/>
    <p:sldId id="424" r:id="rId21"/>
    <p:sldId id="327" r:id="rId22"/>
    <p:sldId id="326" r:id="rId23"/>
    <p:sldId id="385" r:id="rId24"/>
    <p:sldId id="434" r:id="rId25"/>
    <p:sldId id="410" r:id="rId26"/>
    <p:sldId id="428" r:id="rId27"/>
    <p:sldId id="433" r:id="rId28"/>
    <p:sldId id="427" r:id="rId29"/>
    <p:sldId id="397" r:id="rId30"/>
    <p:sldId id="308" r:id="rId31"/>
    <p:sldId id="330" r:id="rId32"/>
    <p:sldId id="309" r:id="rId33"/>
    <p:sldId id="310" r:id="rId34"/>
    <p:sldId id="311" r:id="rId35"/>
    <p:sldId id="313" r:id="rId36"/>
    <p:sldId id="314" r:id="rId37"/>
    <p:sldId id="315" r:id="rId38"/>
    <p:sldId id="316" r:id="rId39"/>
    <p:sldId id="398" r:id="rId40"/>
    <p:sldId id="317" r:id="rId41"/>
    <p:sldId id="318" r:id="rId42"/>
    <p:sldId id="366" r:id="rId43"/>
    <p:sldId id="322" r:id="rId44"/>
    <p:sldId id="331" r:id="rId45"/>
    <p:sldId id="323" r:id="rId46"/>
    <p:sldId id="344" r:id="rId47"/>
    <p:sldId id="350" r:id="rId48"/>
    <p:sldId id="347" r:id="rId49"/>
    <p:sldId id="348" r:id="rId50"/>
    <p:sldId id="349" r:id="rId51"/>
    <p:sldId id="360" r:id="rId52"/>
    <p:sldId id="362" r:id="rId53"/>
    <p:sldId id="429" r:id="rId54"/>
    <p:sldId id="430" r:id="rId55"/>
    <p:sldId id="351" r:id="rId56"/>
    <p:sldId id="352" r:id="rId57"/>
    <p:sldId id="367" r:id="rId58"/>
    <p:sldId id="333" r:id="rId59"/>
    <p:sldId id="368" r:id="rId60"/>
    <p:sldId id="336" r:id="rId61"/>
    <p:sldId id="337" r:id="rId62"/>
    <p:sldId id="340" r:id="rId63"/>
    <p:sldId id="341" r:id="rId64"/>
    <p:sldId id="342" r:id="rId65"/>
    <p:sldId id="409" r:id="rId66"/>
    <p:sldId id="369" r:id="rId67"/>
    <p:sldId id="399" r:id="rId68"/>
    <p:sldId id="389" r:id="rId69"/>
    <p:sldId id="404" r:id="rId70"/>
    <p:sldId id="400" r:id="rId71"/>
    <p:sldId id="401" r:id="rId72"/>
    <p:sldId id="402" r:id="rId73"/>
    <p:sldId id="403" r:id="rId74"/>
    <p:sldId id="391" r:id="rId75"/>
    <p:sldId id="405" r:id="rId76"/>
    <p:sldId id="374" r:id="rId77"/>
    <p:sldId id="375" r:id="rId78"/>
    <p:sldId id="387" r:id="rId79"/>
    <p:sldId id="411" r:id="rId80"/>
    <p:sldId id="406" r:id="rId81"/>
    <p:sldId id="407" r:id="rId82"/>
    <p:sldId id="378" r:id="rId83"/>
    <p:sldId id="412" r:id="rId84"/>
    <p:sldId id="414" r:id="rId85"/>
    <p:sldId id="381" r:id="rId86"/>
    <p:sldId id="383" r:id="rId87"/>
    <p:sldId id="432" r:id="rId88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2C451B"/>
    <a:srgbClr val="FFFF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83" autoAdjust="0"/>
  </p:normalViewPr>
  <p:slideViewPr>
    <p:cSldViewPr snapToGrid="0">
      <p:cViewPr varScale="1">
        <p:scale>
          <a:sx n="116" d="100"/>
          <a:sy n="116" d="100"/>
        </p:scale>
        <p:origin x="35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6.xml"/><Relationship Id="rId21" Type="http://schemas.openxmlformats.org/officeDocument/2006/relationships/slide" Target="slides/slide11.xml"/><Relationship Id="rId42" Type="http://schemas.openxmlformats.org/officeDocument/2006/relationships/slide" Target="slides/slide32.xml"/><Relationship Id="rId47" Type="http://schemas.openxmlformats.org/officeDocument/2006/relationships/slide" Target="slides/slide37.xml"/><Relationship Id="rId63" Type="http://schemas.openxmlformats.org/officeDocument/2006/relationships/slide" Target="slides/slide53.xml"/><Relationship Id="rId68" Type="http://schemas.openxmlformats.org/officeDocument/2006/relationships/slide" Target="slides/slide58.xml"/><Relationship Id="rId84" Type="http://schemas.openxmlformats.org/officeDocument/2006/relationships/slide" Target="slides/slide74.xml"/><Relationship Id="rId89" Type="http://schemas.openxmlformats.org/officeDocument/2006/relationships/notesMaster" Target="notesMasters/notesMaster1.xml"/><Relationship Id="rId16" Type="http://schemas.openxmlformats.org/officeDocument/2006/relationships/slide" Target="slides/slide6.xml"/><Relationship Id="rId11" Type="http://schemas.openxmlformats.org/officeDocument/2006/relationships/slide" Target="slides/slide1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53" Type="http://schemas.openxmlformats.org/officeDocument/2006/relationships/slide" Target="slides/slide43.xml"/><Relationship Id="rId58" Type="http://schemas.openxmlformats.org/officeDocument/2006/relationships/slide" Target="slides/slide48.xml"/><Relationship Id="rId74" Type="http://schemas.openxmlformats.org/officeDocument/2006/relationships/slide" Target="slides/slide64.xml"/><Relationship Id="rId79" Type="http://schemas.openxmlformats.org/officeDocument/2006/relationships/slide" Target="slides/slide69.xml"/><Relationship Id="rId5" Type="http://schemas.openxmlformats.org/officeDocument/2006/relationships/slideMaster" Target="slideMasters/slideMaster5.xml"/><Relationship Id="rId90" Type="http://schemas.openxmlformats.org/officeDocument/2006/relationships/handoutMaster" Target="handoutMasters/handoutMaster1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43" Type="http://schemas.openxmlformats.org/officeDocument/2006/relationships/slide" Target="slides/slide33.xml"/><Relationship Id="rId48" Type="http://schemas.openxmlformats.org/officeDocument/2006/relationships/slide" Target="slides/slide38.xml"/><Relationship Id="rId64" Type="http://schemas.openxmlformats.org/officeDocument/2006/relationships/slide" Target="slides/slide54.xml"/><Relationship Id="rId69" Type="http://schemas.openxmlformats.org/officeDocument/2006/relationships/slide" Target="slides/slide59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1.xml"/><Relationship Id="rId72" Type="http://schemas.openxmlformats.org/officeDocument/2006/relationships/slide" Target="slides/slide62.xml"/><Relationship Id="rId80" Type="http://schemas.openxmlformats.org/officeDocument/2006/relationships/slide" Target="slides/slide70.xml"/><Relationship Id="rId85" Type="http://schemas.openxmlformats.org/officeDocument/2006/relationships/slide" Target="slides/slide75.xml"/><Relationship Id="rId9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slide" Target="slides/slide36.xml"/><Relationship Id="rId59" Type="http://schemas.openxmlformats.org/officeDocument/2006/relationships/slide" Target="slides/slide49.xml"/><Relationship Id="rId67" Type="http://schemas.openxmlformats.org/officeDocument/2006/relationships/slide" Target="slides/slide57.xml"/><Relationship Id="rId20" Type="http://schemas.openxmlformats.org/officeDocument/2006/relationships/slide" Target="slides/slide10.xml"/><Relationship Id="rId41" Type="http://schemas.openxmlformats.org/officeDocument/2006/relationships/slide" Target="slides/slide31.xml"/><Relationship Id="rId54" Type="http://schemas.openxmlformats.org/officeDocument/2006/relationships/slide" Target="slides/slide44.xml"/><Relationship Id="rId62" Type="http://schemas.openxmlformats.org/officeDocument/2006/relationships/slide" Target="slides/slide52.xml"/><Relationship Id="rId70" Type="http://schemas.openxmlformats.org/officeDocument/2006/relationships/slide" Target="slides/slide60.xml"/><Relationship Id="rId75" Type="http://schemas.openxmlformats.org/officeDocument/2006/relationships/slide" Target="slides/slide65.xml"/><Relationship Id="rId83" Type="http://schemas.openxmlformats.org/officeDocument/2006/relationships/slide" Target="slides/slide73.xml"/><Relationship Id="rId88" Type="http://schemas.openxmlformats.org/officeDocument/2006/relationships/slide" Target="slides/slide78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49" Type="http://schemas.openxmlformats.org/officeDocument/2006/relationships/slide" Target="slides/slide39.xml"/><Relationship Id="rId57" Type="http://schemas.openxmlformats.org/officeDocument/2006/relationships/slide" Target="slides/slide47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21.xml"/><Relationship Id="rId44" Type="http://schemas.openxmlformats.org/officeDocument/2006/relationships/slide" Target="slides/slide34.xml"/><Relationship Id="rId52" Type="http://schemas.openxmlformats.org/officeDocument/2006/relationships/slide" Target="slides/slide42.xml"/><Relationship Id="rId60" Type="http://schemas.openxmlformats.org/officeDocument/2006/relationships/slide" Target="slides/slide50.xml"/><Relationship Id="rId65" Type="http://schemas.openxmlformats.org/officeDocument/2006/relationships/slide" Target="slides/slide55.xml"/><Relationship Id="rId73" Type="http://schemas.openxmlformats.org/officeDocument/2006/relationships/slide" Target="slides/slide63.xml"/><Relationship Id="rId78" Type="http://schemas.openxmlformats.org/officeDocument/2006/relationships/slide" Target="slides/slide68.xml"/><Relationship Id="rId81" Type="http://schemas.openxmlformats.org/officeDocument/2006/relationships/slide" Target="slides/slide71.xml"/><Relationship Id="rId86" Type="http://schemas.openxmlformats.org/officeDocument/2006/relationships/slide" Target="slides/slide76.xml"/><Relationship Id="rId9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39" Type="http://schemas.openxmlformats.org/officeDocument/2006/relationships/slide" Target="slides/slide29.xml"/><Relationship Id="rId34" Type="http://schemas.openxmlformats.org/officeDocument/2006/relationships/slide" Target="slides/slide24.xml"/><Relationship Id="rId50" Type="http://schemas.openxmlformats.org/officeDocument/2006/relationships/slide" Target="slides/slide40.xml"/><Relationship Id="rId55" Type="http://schemas.openxmlformats.org/officeDocument/2006/relationships/slide" Target="slides/slide45.xml"/><Relationship Id="rId76" Type="http://schemas.openxmlformats.org/officeDocument/2006/relationships/slide" Target="slides/slide66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1.xml"/><Relationship Id="rId9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19.xml"/><Relationship Id="rId24" Type="http://schemas.openxmlformats.org/officeDocument/2006/relationships/slide" Target="slides/slide14.xml"/><Relationship Id="rId40" Type="http://schemas.openxmlformats.org/officeDocument/2006/relationships/slide" Target="slides/slide30.xml"/><Relationship Id="rId45" Type="http://schemas.openxmlformats.org/officeDocument/2006/relationships/slide" Target="slides/slide35.xml"/><Relationship Id="rId66" Type="http://schemas.openxmlformats.org/officeDocument/2006/relationships/slide" Target="slides/slide56.xml"/><Relationship Id="rId87" Type="http://schemas.openxmlformats.org/officeDocument/2006/relationships/slide" Target="slides/slide77.xml"/><Relationship Id="rId61" Type="http://schemas.openxmlformats.org/officeDocument/2006/relationships/slide" Target="slides/slide51.xml"/><Relationship Id="rId82" Type="http://schemas.openxmlformats.org/officeDocument/2006/relationships/slide" Target="slides/slide72.xml"/><Relationship Id="rId19" Type="http://schemas.openxmlformats.org/officeDocument/2006/relationships/slide" Target="slides/slide9.xml"/><Relationship Id="rId14" Type="http://schemas.openxmlformats.org/officeDocument/2006/relationships/slide" Target="slides/slide4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56" Type="http://schemas.openxmlformats.org/officeDocument/2006/relationships/slide" Target="slides/slide46.xml"/><Relationship Id="rId77" Type="http://schemas.openxmlformats.org/officeDocument/2006/relationships/slide" Target="slides/slide6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cap="none" spc="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Динамика количества</a:t>
            </a:r>
            <a:r>
              <a:rPr lang="ru-RU" sz="2400" b="1" baseline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муниципалитетов Челябинской области, участвующих в работе </a:t>
            </a:r>
            <a:r>
              <a:rPr lang="ru-RU" sz="2400" b="1" baseline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образовательной </a:t>
            </a:r>
            <a:r>
              <a:rPr lang="ru-RU" sz="2400" b="1" baseline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агломерации </a:t>
            </a:r>
          </a:p>
          <a:p>
            <a:pPr>
              <a:defRPr/>
            </a:pPr>
            <a:r>
              <a:rPr lang="ru-RU" sz="2400" b="1" baseline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sz="2400" b="1" baseline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за период с 2016 по </a:t>
            </a:r>
            <a:r>
              <a:rPr lang="ru-RU" sz="2400" b="1" baseline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2019 </a:t>
            </a:r>
            <a:r>
              <a:rPr lang="ru-RU" sz="2400" b="1" baseline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годы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c:rich>
      </c:tx>
      <c:layout>
        <c:manualLayout>
          <c:xMode val="edge"/>
          <c:yMode val="edge"/>
          <c:x val="0.12016395611375687"/>
          <c:y val="3.3265481791241419E-2"/>
        </c:manualLayout>
      </c:layout>
      <c:overlay val="0"/>
      <c:spPr>
        <a:solidFill>
          <a:schemeClr val="accent6">
            <a:lumMod val="20000"/>
            <a:lumOff val="80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cap="none" spc="50" normalizeH="0" baseline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ea"/>
              <a:cs typeface="+mj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2.8566651729306766E-2"/>
          <c:y val="0.28427384170803843"/>
          <c:w val="0.97076790324301221"/>
          <c:h val="0.62117524720738571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Лист1!$C$1</c:f>
              <c:strCache>
                <c:ptCount val="1"/>
                <c:pt idx="0">
                  <c:v>количество муниципалитетов ,включённых в состав образовательной агломерации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54FCB574-99C4-460B-A8D7-3C5343EB90EE}" type="VALUE">
                      <a:rPr lang="en-US" smtClean="0"/>
                      <a:pPr/>
                      <a:t>[ЗНАЧЕНИЕ]</a:t>
                    </a:fld>
                    <a:r>
                      <a:rPr lang="en-US" smtClean="0"/>
                      <a:t> (21%)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3C312B4E-26A2-428C-B76D-AC1D4D8481B7}" type="VALUE">
                      <a:rPr lang="en-US" smtClean="0"/>
                      <a:pPr/>
                      <a:t>[ЗНАЧЕНИЕ]</a:t>
                    </a:fld>
                    <a:r>
                      <a:rPr lang="en-US" dirty="0" smtClean="0"/>
                      <a:t> (35%)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smtClean="0"/>
                      <a:t> 21</a:t>
                    </a:r>
                    <a:r>
                      <a:rPr lang="en-US" baseline="0" smtClean="0"/>
                      <a:t> (49%)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fld id="{2158C6AA-7686-4E2F-B44A-0A72AEE84125}" type="VALUE">
                      <a:rPr lang="en-US" smtClean="0"/>
                      <a:pPr/>
                      <a:t>[ЗНАЧЕНИЕ]</a:t>
                    </a:fld>
                    <a:r>
                      <a:rPr lang="en-US" smtClean="0"/>
                      <a:t> (56%)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  <c:pt idx="3">
                  <c:v>2019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9</c:v>
                </c:pt>
                <c:pt idx="1">
                  <c:v>15</c:v>
                </c:pt>
                <c:pt idx="2">
                  <c:v>21</c:v>
                </c:pt>
                <c:pt idx="3">
                  <c:v>24</c:v>
                </c:pt>
              </c:numCache>
            </c:numRef>
          </c:val>
        </c:ser>
        <c:ser>
          <c:idx val="2"/>
          <c:order val="1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3">
                <a:alpha val="70000"/>
              </a:schemeClr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  <c:pt idx="3">
                  <c:v>2019 год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25"/>
        <c:axId val="-862497776"/>
        <c:axId val="-862495600"/>
      </c:barChart>
      <c:catAx>
        <c:axId val="-862497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cap="none" spc="20" normalizeH="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862495600"/>
        <c:crosses val="autoZero"/>
        <c:auto val="1"/>
        <c:lblAlgn val="ctr"/>
        <c:lblOffset val="100"/>
        <c:noMultiLvlLbl val="0"/>
      </c:catAx>
      <c:valAx>
        <c:axId val="-8624956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862497776"/>
        <c:crosses val="autoZero"/>
        <c:crossBetween val="between"/>
      </c:valAx>
      <c:spPr>
        <a:solidFill>
          <a:schemeClr val="accent2">
            <a:lumMod val="20000"/>
            <a:lumOff val="80000"/>
          </a:schemeClr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1600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2FEE6C1-8926-4E33-97FD-6BCAFFA4504B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CDBC326-E71C-41BF-BE5C-845C929A7BD7}">
      <dgm:prSet phldrT="[Текст]" custT="1"/>
      <dgm:spPr>
        <a:gradFill flip="none" rotWithShape="1"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  <a:tileRect/>
        </a:gradFill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ru-RU" sz="1800" b="1" i="1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Cambria Math" panose="02040503050406030204" pitchFamily="18" charset="0"/>
            </a:rPr>
            <a:t>Образовательная агломерация</a:t>
          </a:r>
          <a:r>
            <a:rPr lang="ru-RU" sz="1800" b="0" i="1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Cambria Math" panose="02040503050406030204" pitchFamily="18" charset="0"/>
            </a:rPr>
            <a:t>– </a:t>
          </a:r>
          <a:r>
            <a:rPr lang="ru-RU" sz="18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Cambria Math" panose="02040503050406030204" pitchFamily="18" charset="0"/>
            </a:rPr>
            <a:t> эффективное средство организации межмуниципального взаимодействия по развитию региональных систем оценки качества образования</a:t>
          </a:r>
          <a:endParaRPr lang="ru-RU" sz="1800" b="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+mn-lt"/>
            <a:ea typeface="Cambria Math" panose="02040503050406030204" pitchFamily="18" charset="0"/>
          </a:endParaRPr>
        </a:p>
      </dgm:t>
    </dgm:pt>
    <dgm:pt modelId="{666D916E-4660-494B-A7AD-A42794F2AD91}" type="parTrans" cxnId="{31B17835-4865-4BD5-A9DE-D071B3634EE4}">
      <dgm:prSet/>
      <dgm:spPr/>
      <dgm:t>
        <a:bodyPr/>
        <a:lstStyle/>
        <a:p>
          <a:endParaRPr lang="ru-RU" sz="1400" b="0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Cambria Math" panose="02040503050406030204" pitchFamily="18" charset="0"/>
            <a:ea typeface="Cambria Math" panose="02040503050406030204" pitchFamily="18" charset="0"/>
          </a:endParaRPr>
        </a:p>
      </dgm:t>
    </dgm:pt>
    <dgm:pt modelId="{B1EB58FB-967B-4AB2-9E4D-553B6073DBBB}" type="sibTrans" cxnId="{31B17835-4865-4BD5-A9DE-D071B3634EE4}">
      <dgm:prSet/>
      <dgm:spPr>
        <a:ln w="57150">
          <a:solidFill>
            <a:schemeClr val="accent6">
              <a:lumMod val="75000"/>
            </a:schemeClr>
          </a:solidFill>
        </a:ln>
      </dgm:spPr>
      <dgm:t>
        <a:bodyPr/>
        <a:lstStyle/>
        <a:p>
          <a:endParaRPr lang="ru-RU" sz="1400" b="0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Cambria Math" panose="02040503050406030204" pitchFamily="18" charset="0"/>
            <a:ea typeface="Cambria Math" panose="02040503050406030204" pitchFamily="18" charset="0"/>
          </a:endParaRPr>
        </a:p>
      </dgm:t>
    </dgm:pt>
    <dgm:pt modelId="{553BE4F8-3D9D-404A-9F2B-97B9E664E3E4}">
      <dgm:prSet phldrT="[Текст]" custT="1"/>
      <dgm:spPr>
        <a:gradFill flip="none" rotWithShape="1"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  <a:tileRect/>
        </a:gradFill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ru-RU" sz="1800" b="1" i="1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Cambria Math" panose="02040503050406030204" pitchFamily="18" charset="0"/>
            </a:rPr>
            <a:t>Организатор образовательной агломерации</a:t>
          </a:r>
          <a:r>
            <a:rPr lang="ru-RU" sz="1800" b="1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Cambria Math" panose="02040503050406030204" pitchFamily="18" charset="0"/>
            </a:rPr>
            <a:t> </a:t>
          </a:r>
          <a:r>
            <a:rPr lang="ru-RU" sz="18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Cambria Math" panose="02040503050406030204" pitchFamily="18" charset="0"/>
            </a:rPr>
            <a:t>по развитию региональных систем оценки качества образования – Министерство образования и науки Челябинской области</a:t>
          </a:r>
          <a:endParaRPr lang="ru-RU" sz="1800" b="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+mn-lt"/>
            <a:ea typeface="Cambria Math" panose="02040503050406030204" pitchFamily="18" charset="0"/>
          </a:endParaRPr>
        </a:p>
      </dgm:t>
    </dgm:pt>
    <dgm:pt modelId="{9573D267-0844-46AD-94FA-93C3B4E322A5}" type="parTrans" cxnId="{F4840A61-C95D-4273-80A9-1CE2971705D8}">
      <dgm:prSet/>
      <dgm:spPr/>
      <dgm:t>
        <a:bodyPr/>
        <a:lstStyle/>
        <a:p>
          <a:endParaRPr lang="ru-RU" sz="1400" b="0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Cambria Math" panose="02040503050406030204" pitchFamily="18" charset="0"/>
            <a:ea typeface="Cambria Math" panose="02040503050406030204" pitchFamily="18" charset="0"/>
          </a:endParaRPr>
        </a:p>
      </dgm:t>
    </dgm:pt>
    <dgm:pt modelId="{652A4268-AAE0-46E5-8156-9A0078101F5F}" type="sibTrans" cxnId="{F4840A61-C95D-4273-80A9-1CE2971705D8}">
      <dgm:prSet/>
      <dgm:spPr/>
      <dgm:t>
        <a:bodyPr/>
        <a:lstStyle/>
        <a:p>
          <a:endParaRPr lang="ru-RU" sz="1400" b="0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Cambria Math" panose="02040503050406030204" pitchFamily="18" charset="0"/>
            <a:ea typeface="Cambria Math" panose="02040503050406030204" pitchFamily="18" charset="0"/>
          </a:endParaRPr>
        </a:p>
      </dgm:t>
    </dgm:pt>
    <dgm:pt modelId="{1CFED4B6-892D-41C7-9B43-89B0BE9C2620}">
      <dgm:prSet phldrT="[Текст]" custT="1"/>
      <dgm:spPr>
        <a:gradFill flip="none" rotWithShape="1"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  <a:tileRect/>
        </a:gradFill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ru-RU" sz="1800" b="1" i="1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Cambria Math" panose="02040503050406030204" pitchFamily="18" charset="0"/>
            </a:rPr>
            <a:t>Региональный координатор проекта</a:t>
          </a:r>
          <a:r>
            <a:rPr lang="ru-RU" sz="1800" b="1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Cambria Math" panose="02040503050406030204" pitchFamily="18" charset="0"/>
            </a:rPr>
            <a:t> </a:t>
          </a:r>
          <a:r>
            <a:rPr lang="ru-RU" sz="18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Cambria Math" panose="02040503050406030204" pitchFamily="18" charset="0"/>
            </a:rPr>
            <a:t>– ГБУ ДПО «Региональный центр оценки качества и информатизации образования»</a:t>
          </a:r>
          <a:endParaRPr lang="ru-RU" sz="1800" b="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+mn-lt"/>
            <a:ea typeface="Cambria Math" panose="02040503050406030204" pitchFamily="18" charset="0"/>
          </a:endParaRPr>
        </a:p>
      </dgm:t>
    </dgm:pt>
    <dgm:pt modelId="{679D2B8F-9E07-42DB-8389-35559307733F}" type="parTrans" cxnId="{0F79745B-BDB5-487A-956C-92F50F3B4656}">
      <dgm:prSet/>
      <dgm:spPr/>
      <dgm:t>
        <a:bodyPr/>
        <a:lstStyle/>
        <a:p>
          <a:endParaRPr lang="ru-RU" sz="1400" b="0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Cambria Math" panose="02040503050406030204" pitchFamily="18" charset="0"/>
            <a:ea typeface="Cambria Math" panose="02040503050406030204" pitchFamily="18" charset="0"/>
          </a:endParaRPr>
        </a:p>
      </dgm:t>
    </dgm:pt>
    <dgm:pt modelId="{47D39C94-5EAA-4CD2-8C9C-822D22741C60}" type="sibTrans" cxnId="{0F79745B-BDB5-487A-956C-92F50F3B4656}">
      <dgm:prSet/>
      <dgm:spPr/>
      <dgm:t>
        <a:bodyPr/>
        <a:lstStyle/>
        <a:p>
          <a:endParaRPr lang="ru-RU" sz="1400" b="0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Cambria Math" panose="02040503050406030204" pitchFamily="18" charset="0"/>
            <a:ea typeface="Cambria Math" panose="02040503050406030204" pitchFamily="18" charset="0"/>
          </a:endParaRPr>
        </a:p>
      </dgm:t>
    </dgm:pt>
    <dgm:pt modelId="{8786552D-9843-4B45-B001-AE997B8790CE}" type="pres">
      <dgm:prSet presAssocID="{72FEE6C1-8926-4E33-97FD-6BCAFFA4504B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2191BB86-C7E1-4A88-8085-C6CCE5E007C1}" type="pres">
      <dgm:prSet presAssocID="{72FEE6C1-8926-4E33-97FD-6BCAFFA4504B}" presName="Name1" presStyleCnt="0"/>
      <dgm:spPr/>
    </dgm:pt>
    <dgm:pt modelId="{200BB948-9366-4A26-B6F0-EF47A6391C1B}" type="pres">
      <dgm:prSet presAssocID="{72FEE6C1-8926-4E33-97FD-6BCAFFA4504B}" presName="cycle" presStyleCnt="0"/>
      <dgm:spPr/>
    </dgm:pt>
    <dgm:pt modelId="{04E7BB10-8862-44CB-BEFA-852B03D3162D}" type="pres">
      <dgm:prSet presAssocID="{72FEE6C1-8926-4E33-97FD-6BCAFFA4504B}" presName="srcNode" presStyleLbl="node1" presStyleIdx="0" presStyleCnt="3"/>
      <dgm:spPr/>
    </dgm:pt>
    <dgm:pt modelId="{9829830C-F65B-4CED-9462-BE633FFF1706}" type="pres">
      <dgm:prSet presAssocID="{72FEE6C1-8926-4E33-97FD-6BCAFFA4504B}" presName="conn" presStyleLbl="parChTrans1D2" presStyleIdx="0" presStyleCnt="1"/>
      <dgm:spPr/>
      <dgm:t>
        <a:bodyPr/>
        <a:lstStyle/>
        <a:p>
          <a:endParaRPr lang="ru-RU"/>
        </a:p>
      </dgm:t>
    </dgm:pt>
    <dgm:pt modelId="{1E15441A-0FC3-400A-BED3-1F5CFA2E2054}" type="pres">
      <dgm:prSet presAssocID="{72FEE6C1-8926-4E33-97FD-6BCAFFA4504B}" presName="extraNode" presStyleLbl="node1" presStyleIdx="0" presStyleCnt="3"/>
      <dgm:spPr/>
    </dgm:pt>
    <dgm:pt modelId="{DCF12720-7A8D-4645-A203-BBFA8195F867}" type="pres">
      <dgm:prSet presAssocID="{72FEE6C1-8926-4E33-97FD-6BCAFFA4504B}" presName="dstNode" presStyleLbl="node1" presStyleIdx="0" presStyleCnt="3"/>
      <dgm:spPr/>
    </dgm:pt>
    <dgm:pt modelId="{ACB20CD6-8FE1-466F-8481-69562DC83337}" type="pres">
      <dgm:prSet presAssocID="{FCDBC326-E71C-41BF-BE5C-845C929A7BD7}" presName="text_1" presStyleLbl="node1" presStyleIdx="0" presStyleCnt="3" custScaleY="1178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407FB7-4289-43F9-9A39-E0650D1E89F0}" type="pres">
      <dgm:prSet presAssocID="{FCDBC326-E71C-41BF-BE5C-845C929A7BD7}" presName="accent_1" presStyleCnt="0"/>
      <dgm:spPr/>
    </dgm:pt>
    <dgm:pt modelId="{E9A16DAC-CA32-4D36-83E7-61EF22BCDDF5}" type="pres">
      <dgm:prSet presAssocID="{FCDBC326-E71C-41BF-BE5C-845C929A7BD7}" presName="accentRepeatNode" presStyleLbl="solidFgAcc1" presStyleIdx="0" presStyleCnt="3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>
        <a:ln/>
      </dgm:spPr>
    </dgm:pt>
    <dgm:pt modelId="{9DD4D3B1-4370-421E-A63B-89AEB49FF2D4}" type="pres">
      <dgm:prSet presAssocID="{553BE4F8-3D9D-404A-9F2B-97B9E664E3E4}" presName="text_2" presStyleLbl="node1" presStyleIdx="1" presStyleCnt="3" custScaleY="1219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D84A34-B356-45A7-B637-AD06EE75EC5E}" type="pres">
      <dgm:prSet presAssocID="{553BE4F8-3D9D-404A-9F2B-97B9E664E3E4}" presName="accent_2" presStyleCnt="0"/>
      <dgm:spPr/>
    </dgm:pt>
    <dgm:pt modelId="{6E724468-4D76-4DCF-BE78-9265FE8DAC26}" type="pres">
      <dgm:prSet presAssocID="{553BE4F8-3D9D-404A-9F2B-97B9E664E3E4}" presName="accentRepeatNode" presStyleLbl="solidFgAcc1" presStyleIdx="1" presStyleCnt="3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>
        <a:ln/>
      </dgm:spPr>
    </dgm:pt>
    <dgm:pt modelId="{D9FABE96-ADAC-4A7A-8489-EF421E51AA96}" type="pres">
      <dgm:prSet presAssocID="{1CFED4B6-892D-41C7-9B43-89B0BE9C2620}" presName="text_3" presStyleLbl="node1" presStyleIdx="2" presStyleCnt="3" custScaleY="1209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2CAD2C-A343-4538-9894-1CAF93D194E6}" type="pres">
      <dgm:prSet presAssocID="{1CFED4B6-892D-41C7-9B43-89B0BE9C2620}" presName="accent_3" presStyleCnt="0"/>
      <dgm:spPr/>
    </dgm:pt>
    <dgm:pt modelId="{133FC06E-3499-4FC9-9C10-ED64AFC8E6A6}" type="pres">
      <dgm:prSet presAssocID="{1CFED4B6-892D-41C7-9B43-89B0BE9C2620}" presName="accentRepeatNode" presStyleLbl="solidFgAcc1" presStyleIdx="2" presStyleCnt="3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>
        <a:ln/>
      </dgm:spPr>
    </dgm:pt>
  </dgm:ptLst>
  <dgm:cxnLst>
    <dgm:cxn modelId="{31B17835-4865-4BD5-A9DE-D071B3634EE4}" srcId="{72FEE6C1-8926-4E33-97FD-6BCAFFA4504B}" destId="{FCDBC326-E71C-41BF-BE5C-845C929A7BD7}" srcOrd="0" destOrd="0" parTransId="{666D916E-4660-494B-A7AD-A42794F2AD91}" sibTransId="{B1EB58FB-967B-4AB2-9E4D-553B6073DBBB}"/>
    <dgm:cxn modelId="{0F79745B-BDB5-487A-956C-92F50F3B4656}" srcId="{72FEE6C1-8926-4E33-97FD-6BCAFFA4504B}" destId="{1CFED4B6-892D-41C7-9B43-89B0BE9C2620}" srcOrd="2" destOrd="0" parTransId="{679D2B8F-9E07-42DB-8389-35559307733F}" sibTransId="{47D39C94-5EAA-4CD2-8C9C-822D22741C60}"/>
    <dgm:cxn modelId="{A165482F-0880-4E8D-9C7D-A0A3359BE51C}" type="presOf" srcId="{1CFED4B6-892D-41C7-9B43-89B0BE9C2620}" destId="{D9FABE96-ADAC-4A7A-8489-EF421E51AA96}" srcOrd="0" destOrd="0" presId="urn:microsoft.com/office/officeart/2008/layout/VerticalCurvedList"/>
    <dgm:cxn modelId="{3C47D0C4-9BB0-4253-A074-CF11C549F7E2}" type="presOf" srcId="{FCDBC326-E71C-41BF-BE5C-845C929A7BD7}" destId="{ACB20CD6-8FE1-466F-8481-69562DC83337}" srcOrd="0" destOrd="0" presId="urn:microsoft.com/office/officeart/2008/layout/VerticalCurvedList"/>
    <dgm:cxn modelId="{F4840A61-C95D-4273-80A9-1CE2971705D8}" srcId="{72FEE6C1-8926-4E33-97FD-6BCAFFA4504B}" destId="{553BE4F8-3D9D-404A-9F2B-97B9E664E3E4}" srcOrd="1" destOrd="0" parTransId="{9573D267-0844-46AD-94FA-93C3B4E322A5}" sibTransId="{652A4268-AAE0-46E5-8156-9A0078101F5F}"/>
    <dgm:cxn modelId="{3A49EC47-7EFD-4CBA-99F3-95FDB13E759A}" type="presOf" srcId="{72FEE6C1-8926-4E33-97FD-6BCAFFA4504B}" destId="{8786552D-9843-4B45-B001-AE997B8790CE}" srcOrd="0" destOrd="0" presId="urn:microsoft.com/office/officeart/2008/layout/VerticalCurvedList"/>
    <dgm:cxn modelId="{57253F13-9E6A-4CA7-B027-F7BA1EC64E34}" type="presOf" srcId="{B1EB58FB-967B-4AB2-9E4D-553B6073DBBB}" destId="{9829830C-F65B-4CED-9462-BE633FFF1706}" srcOrd="0" destOrd="0" presId="urn:microsoft.com/office/officeart/2008/layout/VerticalCurvedList"/>
    <dgm:cxn modelId="{6A0B9E51-EC16-461E-B2EA-65C81F20D08E}" type="presOf" srcId="{553BE4F8-3D9D-404A-9F2B-97B9E664E3E4}" destId="{9DD4D3B1-4370-421E-A63B-89AEB49FF2D4}" srcOrd="0" destOrd="0" presId="urn:microsoft.com/office/officeart/2008/layout/VerticalCurvedList"/>
    <dgm:cxn modelId="{FCFEA85F-A0AC-4AAA-884C-2B9F28CAC80A}" type="presParOf" srcId="{8786552D-9843-4B45-B001-AE997B8790CE}" destId="{2191BB86-C7E1-4A88-8085-C6CCE5E007C1}" srcOrd="0" destOrd="0" presId="urn:microsoft.com/office/officeart/2008/layout/VerticalCurvedList"/>
    <dgm:cxn modelId="{A51D8BF3-F1FD-4304-97E0-0348EA3EE41D}" type="presParOf" srcId="{2191BB86-C7E1-4A88-8085-C6CCE5E007C1}" destId="{200BB948-9366-4A26-B6F0-EF47A6391C1B}" srcOrd="0" destOrd="0" presId="urn:microsoft.com/office/officeart/2008/layout/VerticalCurvedList"/>
    <dgm:cxn modelId="{52B9AC86-7541-4C90-B50C-637C59E8C9BC}" type="presParOf" srcId="{200BB948-9366-4A26-B6F0-EF47A6391C1B}" destId="{04E7BB10-8862-44CB-BEFA-852B03D3162D}" srcOrd="0" destOrd="0" presId="urn:microsoft.com/office/officeart/2008/layout/VerticalCurvedList"/>
    <dgm:cxn modelId="{7A128EAB-102E-451A-A579-6F1294AD0973}" type="presParOf" srcId="{200BB948-9366-4A26-B6F0-EF47A6391C1B}" destId="{9829830C-F65B-4CED-9462-BE633FFF1706}" srcOrd="1" destOrd="0" presId="urn:microsoft.com/office/officeart/2008/layout/VerticalCurvedList"/>
    <dgm:cxn modelId="{F4B52C52-913F-4553-B96F-8D65ABDAF228}" type="presParOf" srcId="{200BB948-9366-4A26-B6F0-EF47A6391C1B}" destId="{1E15441A-0FC3-400A-BED3-1F5CFA2E2054}" srcOrd="2" destOrd="0" presId="urn:microsoft.com/office/officeart/2008/layout/VerticalCurvedList"/>
    <dgm:cxn modelId="{809D2342-6302-4166-B9C7-B5C1E8739E03}" type="presParOf" srcId="{200BB948-9366-4A26-B6F0-EF47A6391C1B}" destId="{DCF12720-7A8D-4645-A203-BBFA8195F867}" srcOrd="3" destOrd="0" presId="urn:microsoft.com/office/officeart/2008/layout/VerticalCurvedList"/>
    <dgm:cxn modelId="{0F6544D6-13F5-4873-91B5-C7ECD6D7CC2F}" type="presParOf" srcId="{2191BB86-C7E1-4A88-8085-C6CCE5E007C1}" destId="{ACB20CD6-8FE1-466F-8481-69562DC83337}" srcOrd="1" destOrd="0" presId="urn:microsoft.com/office/officeart/2008/layout/VerticalCurvedList"/>
    <dgm:cxn modelId="{7A44F06E-4A6C-45AD-B045-FE19B66878FC}" type="presParOf" srcId="{2191BB86-C7E1-4A88-8085-C6CCE5E007C1}" destId="{9E407FB7-4289-43F9-9A39-E0650D1E89F0}" srcOrd="2" destOrd="0" presId="urn:microsoft.com/office/officeart/2008/layout/VerticalCurvedList"/>
    <dgm:cxn modelId="{14A64B8D-4BC0-4108-B3FC-4079A2BD67D7}" type="presParOf" srcId="{9E407FB7-4289-43F9-9A39-E0650D1E89F0}" destId="{E9A16DAC-CA32-4D36-83E7-61EF22BCDDF5}" srcOrd="0" destOrd="0" presId="urn:microsoft.com/office/officeart/2008/layout/VerticalCurvedList"/>
    <dgm:cxn modelId="{7B5C1D0B-C808-4827-8E9C-484AAEA9E280}" type="presParOf" srcId="{2191BB86-C7E1-4A88-8085-C6CCE5E007C1}" destId="{9DD4D3B1-4370-421E-A63B-89AEB49FF2D4}" srcOrd="3" destOrd="0" presId="urn:microsoft.com/office/officeart/2008/layout/VerticalCurvedList"/>
    <dgm:cxn modelId="{54D6020B-14C8-4B97-B9EF-FAE451D6F5D3}" type="presParOf" srcId="{2191BB86-C7E1-4A88-8085-C6CCE5E007C1}" destId="{89D84A34-B356-45A7-B637-AD06EE75EC5E}" srcOrd="4" destOrd="0" presId="urn:microsoft.com/office/officeart/2008/layout/VerticalCurvedList"/>
    <dgm:cxn modelId="{E7FDCD07-488D-4E2C-9273-1CEC18A7F437}" type="presParOf" srcId="{89D84A34-B356-45A7-B637-AD06EE75EC5E}" destId="{6E724468-4D76-4DCF-BE78-9265FE8DAC26}" srcOrd="0" destOrd="0" presId="urn:microsoft.com/office/officeart/2008/layout/VerticalCurvedList"/>
    <dgm:cxn modelId="{05AEF72D-236F-44C5-9B2D-1535C93F80FF}" type="presParOf" srcId="{2191BB86-C7E1-4A88-8085-C6CCE5E007C1}" destId="{D9FABE96-ADAC-4A7A-8489-EF421E51AA96}" srcOrd="5" destOrd="0" presId="urn:microsoft.com/office/officeart/2008/layout/VerticalCurvedList"/>
    <dgm:cxn modelId="{D1F86664-3AC8-418A-A568-749CE765F231}" type="presParOf" srcId="{2191BB86-C7E1-4A88-8085-C6CCE5E007C1}" destId="{F92CAD2C-A343-4538-9894-1CAF93D194E6}" srcOrd="6" destOrd="0" presId="urn:microsoft.com/office/officeart/2008/layout/VerticalCurvedList"/>
    <dgm:cxn modelId="{CB8E92FE-0B36-4F25-824C-4F1280DCD558}" type="presParOf" srcId="{F92CAD2C-A343-4538-9894-1CAF93D194E6}" destId="{133FC06E-3499-4FC9-9C10-ED64AFC8E6A6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1E8E4F6-F393-4383-A09A-E76BB27A21D0}" type="doc">
      <dgm:prSet loTypeId="urn:microsoft.com/office/officeart/2005/8/layout/radial5" loCatId="cycle" qsTypeId="urn:microsoft.com/office/officeart/2009/2/quickstyle/3d8" qsCatId="3D" csTypeId="urn:microsoft.com/office/officeart/2005/8/colors/accent6_3" csCatId="accent6" phldr="1"/>
      <dgm:spPr/>
      <dgm:t>
        <a:bodyPr/>
        <a:lstStyle/>
        <a:p>
          <a:endParaRPr lang="ru-RU"/>
        </a:p>
      </dgm:t>
    </dgm:pt>
    <dgm:pt modelId="{8CA8C6A5-2AFD-4572-86FB-FD3A0D67D799}" type="pres">
      <dgm:prSet presAssocID="{D1E8E4F6-F393-4383-A09A-E76BB27A21D0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62B5732B-59DD-4536-AE57-9A0EB202E1A1}" type="presOf" srcId="{D1E8E4F6-F393-4383-A09A-E76BB27A21D0}" destId="{8CA8C6A5-2AFD-4572-86FB-FD3A0D67D799}" srcOrd="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793B8BE-DF3D-48C3-BB56-DD6343528EC6}" type="doc">
      <dgm:prSet loTypeId="urn:microsoft.com/office/officeart/2005/8/layout/hList6" loCatId="list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F642D052-5E46-4634-A67F-2C5A43232289}">
      <dgm:prSet phldrT="[Текст]" custT="1"/>
      <dgm:spPr>
        <a:ln w="57150">
          <a:solidFill>
            <a:srgbClr val="C00000"/>
          </a:solidFill>
        </a:ln>
      </dgm:spPr>
      <dgm:t>
        <a:bodyPr/>
        <a:lstStyle/>
        <a:p>
          <a:r>
            <a:rPr lang="ru-RU" sz="2000" b="1" u="sng" kern="1200" dirty="0" smtClean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  <a:cs typeface="+mn-cs"/>
            </a:rPr>
            <a:t>Оценочные процедуры</a:t>
          </a:r>
          <a:endParaRPr lang="ru-RU" sz="2000" u="sng" kern="1200" dirty="0" smtClean="0">
            <a:solidFill>
              <a:schemeClr val="tx1"/>
            </a:solidFill>
            <a:latin typeface="Cambria Math" panose="02040503050406030204" pitchFamily="18" charset="0"/>
            <a:ea typeface="Cambria Math" panose="02040503050406030204" pitchFamily="18" charset="0"/>
            <a:cs typeface="+mn-cs"/>
          </a:endParaRPr>
        </a:p>
        <a:p>
          <a:r>
            <a:rPr lang="ru-RU" sz="2000" kern="1200" dirty="0" smtClean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  <a:cs typeface="+mn-cs"/>
            </a:rPr>
            <a:t>4 класс –      комплексная работа</a:t>
          </a:r>
        </a:p>
        <a:p>
          <a:r>
            <a:rPr lang="ru-RU" sz="2000" kern="1200" dirty="0" smtClean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  <a:cs typeface="+mn-cs"/>
            </a:rPr>
            <a:t>7 класс – индивидуальный проект</a:t>
          </a:r>
        </a:p>
        <a:p>
          <a:r>
            <a:rPr lang="ru-RU" sz="2000" kern="1200" dirty="0" smtClean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  <a:cs typeface="+mn-cs"/>
            </a:rPr>
            <a:t>10 класс –    контрольная работа </a:t>
          </a:r>
          <a:r>
            <a:rPr lang="ru-RU" sz="2000" kern="1200" dirty="0" smtClean="0">
              <a:solidFill>
                <a:srgbClr val="C00000"/>
              </a:solidFill>
              <a:latin typeface="Cambria Math" panose="02040503050406030204" pitchFamily="18" charset="0"/>
              <a:ea typeface="Cambria Math" panose="02040503050406030204" pitchFamily="18" charset="0"/>
              <a:cs typeface="+mn-cs"/>
            </a:rPr>
            <a:t>(ФГОС СОО)</a:t>
          </a:r>
        </a:p>
        <a:p>
          <a:r>
            <a:rPr lang="ru-RU" sz="2000" kern="1200" dirty="0" smtClean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  <a:cs typeface="+mn-cs"/>
            </a:rPr>
            <a:t>Олимпиады –           </a:t>
          </a:r>
          <a:r>
            <a:rPr lang="ru-RU" sz="2000" kern="1200" dirty="0" err="1" smtClean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  <a:cs typeface="+mn-cs"/>
            </a:rPr>
            <a:t>ВсОШ</a:t>
          </a:r>
          <a:r>
            <a:rPr lang="ru-RU" sz="2000" kern="1200" dirty="0" smtClean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  <a:cs typeface="+mn-cs"/>
            </a:rPr>
            <a:t> и ОШ</a:t>
          </a:r>
        </a:p>
      </dgm:t>
    </dgm:pt>
    <dgm:pt modelId="{8BDA39B0-2053-483E-8DD6-0065024C26CB}" type="parTrans" cxnId="{84650381-0A79-41CD-AFAF-D3F88626647D}">
      <dgm:prSet/>
      <dgm:spPr/>
      <dgm:t>
        <a:bodyPr/>
        <a:lstStyle/>
        <a:p>
          <a:endParaRPr lang="ru-RU"/>
        </a:p>
      </dgm:t>
    </dgm:pt>
    <dgm:pt modelId="{FB3801BC-50C9-4188-AEC0-1DBFB88FE5F6}" type="sibTrans" cxnId="{84650381-0A79-41CD-AFAF-D3F88626647D}">
      <dgm:prSet/>
      <dgm:spPr/>
      <dgm:t>
        <a:bodyPr/>
        <a:lstStyle/>
        <a:p>
          <a:endParaRPr lang="ru-RU"/>
        </a:p>
      </dgm:t>
    </dgm:pt>
    <dgm:pt modelId="{EF696C1A-C060-441B-8F3F-538D81B831AA}">
      <dgm:prSet phldrT="[Текст]" custT="1"/>
      <dgm:spPr>
        <a:ln w="57150">
          <a:solidFill>
            <a:srgbClr val="C00000"/>
          </a:solidFill>
        </a:ln>
      </dgm:spPr>
      <dgm:t>
        <a:bodyPr/>
        <a:lstStyle/>
        <a:p>
          <a:r>
            <a:rPr lang="ru-RU" sz="2000" b="1" u="sng" kern="1200" dirty="0" smtClean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  <a:cs typeface="+mn-cs"/>
            </a:rPr>
            <a:t>Мониторинги</a:t>
          </a:r>
          <a:endParaRPr lang="ru-RU" sz="2000" u="sng" kern="1200" dirty="0" smtClean="0">
            <a:solidFill>
              <a:schemeClr val="tx1"/>
            </a:solidFill>
            <a:latin typeface="Cambria Math" panose="02040503050406030204" pitchFamily="18" charset="0"/>
            <a:ea typeface="Cambria Math" panose="02040503050406030204" pitchFamily="18" charset="0"/>
            <a:cs typeface="+mn-cs"/>
          </a:endParaRPr>
        </a:p>
        <a:p>
          <a:r>
            <a:rPr lang="ru-RU" sz="2000" kern="1200" dirty="0" smtClean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  <a:cs typeface="+mn-cs"/>
            </a:rPr>
            <a:t>состояния библиотек</a:t>
          </a:r>
        </a:p>
        <a:p>
          <a:r>
            <a:rPr lang="ru-RU" sz="2000" kern="1200" dirty="0" smtClean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  <a:cs typeface="+mn-cs"/>
            </a:rPr>
            <a:t>ФГОС ОО </a:t>
          </a:r>
        </a:p>
        <a:p>
          <a:r>
            <a:rPr lang="ru-RU" sz="2000" kern="1200" dirty="0" smtClean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  <a:cs typeface="+mn-cs"/>
            </a:rPr>
            <a:t>ФГОС ОО </a:t>
          </a:r>
        </a:p>
        <a:p>
          <a:r>
            <a:rPr lang="ru-RU" sz="2000" kern="1200" dirty="0" smtClean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  <a:cs typeface="+mn-cs"/>
            </a:rPr>
            <a:t>ФГОС ОВЗ</a:t>
          </a:r>
        </a:p>
        <a:p>
          <a:r>
            <a:rPr lang="ru-RU" sz="2000" kern="1200" dirty="0" smtClean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  <a:cs typeface="+mn-cs"/>
            </a:rPr>
            <a:t>Системы образования </a:t>
          </a:r>
        </a:p>
      </dgm:t>
    </dgm:pt>
    <dgm:pt modelId="{E49350D3-0898-4122-8FDF-88D84C20A24B}" type="parTrans" cxnId="{4C19C25F-4B8E-4188-8EB1-DE23F5D1303F}">
      <dgm:prSet/>
      <dgm:spPr/>
      <dgm:t>
        <a:bodyPr/>
        <a:lstStyle/>
        <a:p>
          <a:endParaRPr lang="ru-RU"/>
        </a:p>
      </dgm:t>
    </dgm:pt>
    <dgm:pt modelId="{8A3F3142-D8A2-4128-8C32-3C13735CE47A}" type="sibTrans" cxnId="{4C19C25F-4B8E-4188-8EB1-DE23F5D1303F}">
      <dgm:prSet/>
      <dgm:spPr/>
      <dgm:t>
        <a:bodyPr/>
        <a:lstStyle/>
        <a:p>
          <a:endParaRPr lang="ru-RU"/>
        </a:p>
      </dgm:t>
    </dgm:pt>
    <dgm:pt modelId="{96932FCC-0D31-44A6-AF9E-6870B2F46CB7}">
      <dgm:prSet phldrT="[Текст]" custT="1"/>
      <dgm:spPr>
        <a:ln w="57150">
          <a:solidFill>
            <a:srgbClr val="C00000"/>
          </a:solidFill>
        </a:ln>
      </dgm:spPr>
      <dgm:t>
        <a:bodyPr/>
        <a:lstStyle/>
        <a:p>
          <a:r>
            <a:rPr lang="ru-RU" sz="2000" b="1" u="sng" kern="1200" dirty="0" smtClean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  <a:cs typeface="+mn-cs"/>
            </a:rPr>
            <a:t>Конкурсы</a:t>
          </a:r>
          <a:endParaRPr lang="ru-RU" sz="2000" u="sng" kern="1200" dirty="0" smtClean="0">
            <a:solidFill>
              <a:schemeClr val="tx1"/>
            </a:solidFill>
            <a:latin typeface="Cambria Math" panose="02040503050406030204" pitchFamily="18" charset="0"/>
            <a:ea typeface="Cambria Math" panose="02040503050406030204" pitchFamily="18" charset="0"/>
            <a:cs typeface="+mn-cs"/>
          </a:endParaRPr>
        </a:p>
        <a:p>
          <a:r>
            <a:rPr lang="ru-RU" sz="2000" kern="1200" dirty="0" smtClean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  <a:cs typeface="+mn-cs"/>
            </a:rPr>
            <a:t>систем оценки качества образования (СОКО)</a:t>
          </a:r>
        </a:p>
        <a:p>
          <a:r>
            <a:rPr lang="ru-RU" sz="2000" kern="1200" dirty="0" smtClean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  <a:cs typeface="+mn-cs"/>
            </a:rPr>
            <a:t>официальных сайтов</a:t>
          </a:r>
          <a:endParaRPr lang="ru-RU" sz="2000" kern="1200" dirty="0">
            <a:solidFill>
              <a:schemeClr val="tx1"/>
            </a:solidFill>
            <a:latin typeface="Cambria Math" panose="02040503050406030204" pitchFamily="18" charset="0"/>
            <a:ea typeface="Cambria Math" panose="02040503050406030204" pitchFamily="18" charset="0"/>
            <a:cs typeface="+mn-cs"/>
          </a:endParaRPr>
        </a:p>
      </dgm:t>
    </dgm:pt>
    <dgm:pt modelId="{E4B70360-B347-42B3-8DCA-08BBFAC49603}" type="parTrans" cxnId="{84C2F540-72EE-4BB8-8B3C-F216918E608F}">
      <dgm:prSet/>
      <dgm:spPr/>
      <dgm:t>
        <a:bodyPr/>
        <a:lstStyle/>
        <a:p>
          <a:endParaRPr lang="ru-RU"/>
        </a:p>
      </dgm:t>
    </dgm:pt>
    <dgm:pt modelId="{7E0A3595-65F8-403B-A8B3-B09DCE531AFB}" type="sibTrans" cxnId="{84C2F540-72EE-4BB8-8B3C-F216918E608F}">
      <dgm:prSet/>
      <dgm:spPr/>
      <dgm:t>
        <a:bodyPr/>
        <a:lstStyle/>
        <a:p>
          <a:endParaRPr lang="ru-RU"/>
        </a:p>
      </dgm:t>
    </dgm:pt>
    <dgm:pt modelId="{87CEE097-DC50-44EB-8E3A-9896A5432F36}" type="pres">
      <dgm:prSet presAssocID="{2793B8BE-DF3D-48C3-BB56-DD6343528EC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8A35E02-4A0D-4FAF-86EE-8B05EBFAFC04}" type="pres">
      <dgm:prSet presAssocID="{F642D052-5E46-4634-A67F-2C5A43232289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D8620D-97FC-47DD-8B6A-051AAF700B24}" type="pres">
      <dgm:prSet presAssocID="{FB3801BC-50C9-4188-AEC0-1DBFB88FE5F6}" presName="sibTrans" presStyleCnt="0"/>
      <dgm:spPr/>
    </dgm:pt>
    <dgm:pt modelId="{05B3719A-1DA9-4F6A-842F-A4E448EFC889}" type="pres">
      <dgm:prSet presAssocID="{EF696C1A-C060-441B-8F3F-538D81B831AA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85AED5-D9BB-441C-9C03-3D1BB8114A44}" type="pres">
      <dgm:prSet presAssocID="{8A3F3142-D8A2-4128-8C32-3C13735CE47A}" presName="sibTrans" presStyleCnt="0"/>
      <dgm:spPr/>
    </dgm:pt>
    <dgm:pt modelId="{F3A05227-5012-4C92-BBF0-906ABEB07A33}" type="pres">
      <dgm:prSet presAssocID="{96932FCC-0D31-44A6-AF9E-6870B2F46CB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4650381-0A79-41CD-AFAF-D3F88626647D}" srcId="{2793B8BE-DF3D-48C3-BB56-DD6343528EC6}" destId="{F642D052-5E46-4634-A67F-2C5A43232289}" srcOrd="0" destOrd="0" parTransId="{8BDA39B0-2053-483E-8DD6-0065024C26CB}" sibTransId="{FB3801BC-50C9-4188-AEC0-1DBFB88FE5F6}"/>
    <dgm:cxn modelId="{84C2F540-72EE-4BB8-8B3C-F216918E608F}" srcId="{2793B8BE-DF3D-48C3-BB56-DD6343528EC6}" destId="{96932FCC-0D31-44A6-AF9E-6870B2F46CB7}" srcOrd="2" destOrd="0" parTransId="{E4B70360-B347-42B3-8DCA-08BBFAC49603}" sibTransId="{7E0A3595-65F8-403B-A8B3-B09DCE531AFB}"/>
    <dgm:cxn modelId="{AF932F1F-0E0C-417D-AD91-C750F1761291}" type="presOf" srcId="{96932FCC-0D31-44A6-AF9E-6870B2F46CB7}" destId="{F3A05227-5012-4C92-BBF0-906ABEB07A33}" srcOrd="0" destOrd="0" presId="urn:microsoft.com/office/officeart/2005/8/layout/hList6"/>
    <dgm:cxn modelId="{172F4710-C8DD-497C-94BC-C4588490BAC2}" type="presOf" srcId="{EF696C1A-C060-441B-8F3F-538D81B831AA}" destId="{05B3719A-1DA9-4F6A-842F-A4E448EFC889}" srcOrd="0" destOrd="0" presId="urn:microsoft.com/office/officeart/2005/8/layout/hList6"/>
    <dgm:cxn modelId="{E2F5A164-A252-4C3B-8440-02963B4D7D83}" type="presOf" srcId="{2793B8BE-DF3D-48C3-BB56-DD6343528EC6}" destId="{87CEE097-DC50-44EB-8E3A-9896A5432F36}" srcOrd="0" destOrd="0" presId="urn:microsoft.com/office/officeart/2005/8/layout/hList6"/>
    <dgm:cxn modelId="{4C19C25F-4B8E-4188-8EB1-DE23F5D1303F}" srcId="{2793B8BE-DF3D-48C3-BB56-DD6343528EC6}" destId="{EF696C1A-C060-441B-8F3F-538D81B831AA}" srcOrd="1" destOrd="0" parTransId="{E49350D3-0898-4122-8FDF-88D84C20A24B}" sibTransId="{8A3F3142-D8A2-4128-8C32-3C13735CE47A}"/>
    <dgm:cxn modelId="{F2897728-5D52-4BD0-83FC-6A4642E1DD10}" type="presOf" srcId="{F642D052-5E46-4634-A67F-2C5A43232289}" destId="{88A35E02-4A0D-4FAF-86EE-8B05EBFAFC04}" srcOrd="0" destOrd="0" presId="urn:microsoft.com/office/officeart/2005/8/layout/hList6"/>
    <dgm:cxn modelId="{10DAF8D1-933D-4B09-B38F-865DF7AD2B24}" type="presParOf" srcId="{87CEE097-DC50-44EB-8E3A-9896A5432F36}" destId="{88A35E02-4A0D-4FAF-86EE-8B05EBFAFC04}" srcOrd="0" destOrd="0" presId="urn:microsoft.com/office/officeart/2005/8/layout/hList6"/>
    <dgm:cxn modelId="{017306A9-8DBF-427E-9923-1521FD6B1771}" type="presParOf" srcId="{87CEE097-DC50-44EB-8E3A-9896A5432F36}" destId="{94D8620D-97FC-47DD-8B6A-051AAF700B24}" srcOrd="1" destOrd="0" presId="urn:microsoft.com/office/officeart/2005/8/layout/hList6"/>
    <dgm:cxn modelId="{A9FE1B3D-4FB2-41D2-8D13-13C9D7E61110}" type="presParOf" srcId="{87CEE097-DC50-44EB-8E3A-9896A5432F36}" destId="{05B3719A-1DA9-4F6A-842F-A4E448EFC889}" srcOrd="2" destOrd="0" presId="urn:microsoft.com/office/officeart/2005/8/layout/hList6"/>
    <dgm:cxn modelId="{E51AAC13-2E9A-48CA-8CBC-14BABCA2D784}" type="presParOf" srcId="{87CEE097-DC50-44EB-8E3A-9896A5432F36}" destId="{0585AED5-D9BB-441C-9C03-3D1BB8114A44}" srcOrd="3" destOrd="0" presId="urn:microsoft.com/office/officeart/2005/8/layout/hList6"/>
    <dgm:cxn modelId="{D7E9C3E8-78BD-45FA-8EDD-D1D6853F85D5}" type="presParOf" srcId="{87CEE097-DC50-44EB-8E3A-9896A5432F36}" destId="{F3A05227-5012-4C92-BBF0-906ABEB07A33}" srcOrd="4" destOrd="0" presId="urn:microsoft.com/office/officeart/2005/8/layout/hList6"/>
  </dgm:cxnLst>
  <dgm:bg>
    <a:solidFill>
      <a:schemeClr val="accent2">
        <a:lumMod val="20000"/>
        <a:lumOff val="80000"/>
      </a:schemeClr>
    </a:solidFill>
  </dgm:bg>
  <dgm:whole>
    <a:ln w="57150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B88A931-0862-4B6F-A20B-CC369E5BCF91}" type="doc">
      <dgm:prSet loTypeId="urn:microsoft.com/office/officeart/2005/8/layout/hList6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16501041-EBED-451C-9165-FEF256AE4D7D}">
      <dgm:prSet phldrT="[Текст]" custT="1"/>
      <dgm:spPr>
        <a:solidFill>
          <a:schemeClr val="accent2">
            <a:lumMod val="20000"/>
            <a:lumOff val="80000"/>
          </a:schemeClr>
        </a:solidFill>
        <a:ln w="57150">
          <a:solidFill>
            <a:schemeClr val="bg1">
              <a:lumMod val="50000"/>
            </a:schemeClr>
          </a:solidFill>
        </a:ln>
      </dgm:spPr>
      <dgm:t>
        <a:bodyPr/>
        <a:lstStyle/>
        <a:p>
          <a:r>
            <a:rPr lang="ru-RU" sz="2000" b="1" u="sng" kern="1200" dirty="0" smtClean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  <a:cs typeface="+mn-cs"/>
            </a:rPr>
            <a:t>ИС обеспечения процедуры АПР</a:t>
          </a:r>
        </a:p>
        <a:p>
          <a:r>
            <a:rPr lang="ru-RU" sz="2000" b="0" kern="1200" dirty="0" smtClean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  <a:cs typeface="+mn-cs"/>
            </a:rPr>
            <a:t>заявление педагога</a:t>
          </a:r>
        </a:p>
        <a:p>
          <a:r>
            <a:rPr lang="ru-RU" sz="2000" b="0" kern="1200" dirty="0" smtClean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  <a:cs typeface="+mn-cs"/>
            </a:rPr>
            <a:t>экспертиза специалиста</a:t>
          </a:r>
        </a:p>
        <a:p>
          <a:r>
            <a:rPr lang="ru-RU" sz="2000" b="0" kern="1200" dirty="0" smtClean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  <a:cs typeface="+mn-cs"/>
            </a:rPr>
            <a:t>заключение по форме</a:t>
          </a:r>
        </a:p>
        <a:p>
          <a:r>
            <a:rPr lang="ru-RU" sz="2000" b="0" kern="1200" dirty="0" smtClean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  <a:cs typeface="+mn-cs"/>
            </a:rPr>
            <a:t>отчёты в Министерство</a:t>
          </a:r>
          <a:endParaRPr lang="ru-RU" sz="2000" b="0" kern="1200" dirty="0">
            <a:solidFill>
              <a:schemeClr val="tx1"/>
            </a:solidFill>
            <a:latin typeface="Cambria Math" panose="02040503050406030204" pitchFamily="18" charset="0"/>
            <a:ea typeface="Cambria Math" panose="02040503050406030204" pitchFamily="18" charset="0"/>
            <a:cs typeface="+mn-cs"/>
          </a:endParaRPr>
        </a:p>
      </dgm:t>
    </dgm:pt>
    <dgm:pt modelId="{C0A9AA78-9BC7-4517-B7C2-A90FE0A6A6B6}" type="parTrans" cxnId="{C191C1F2-D44A-4E5F-8F83-69ED2EBF6EEF}">
      <dgm:prSet/>
      <dgm:spPr/>
      <dgm:t>
        <a:bodyPr/>
        <a:lstStyle/>
        <a:p>
          <a:endParaRPr lang="ru-RU"/>
        </a:p>
      </dgm:t>
    </dgm:pt>
    <dgm:pt modelId="{5AC83484-0F12-4D04-A4BA-1C00DA75A610}" type="sibTrans" cxnId="{C191C1F2-D44A-4E5F-8F83-69ED2EBF6EEF}">
      <dgm:prSet/>
      <dgm:spPr/>
      <dgm:t>
        <a:bodyPr/>
        <a:lstStyle/>
        <a:p>
          <a:endParaRPr lang="ru-RU"/>
        </a:p>
      </dgm:t>
    </dgm:pt>
    <dgm:pt modelId="{1AF7B4D0-9621-4CAB-810D-68F0BFD9A6EC}">
      <dgm:prSet phldrT="[Текст]" custT="1"/>
      <dgm:spPr>
        <a:solidFill>
          <a:schemeClr val="accent2">
            <a:lumMod val="20000"/>
            <a:lumOff val="80000"/>
          </a:schemeClr>
        </a:solidFill>
        <a:ln w="57150">
          <a:solidFill>
            <a:schemeClr val="bg1">
              <a:lumMod val="50000"/>
            </a:schemeClr>
          </a:solidFill>
        </a:ln>
      </dgm:spPr>
      <dgm:t>
        <a:bodyPr/>
        <a:lstStyle/>
        <a:p>
          <a:r>
            <a:rPr lang="ru-RU" sz="2000" b="1" u="sng" kern="1200" dirty="0" smtClean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  <a:cs typeface="+mn-cs"/>
            </a:rPr>
            <a:t>Информационные материалы</a:t>
          </a:r>
        </a:p>
        <a:p>
          <a:r>
            <a:rPr lang="ru-RU" sz="2000" b="0" kern="1200" dirty="0" smtClean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  <a:cs typeface="+mn-cs"/>
            </a:rPr>
            <a:t>сборники инструкций</a:t>
          </a:r>
        </a:p>
        <a:p>
          <a:r>
            <a:rPr lang="ru-RU" sz="2000" b="0" kern="1200" dirty="0" smtClean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  <a:cs typeface="+mn-cs"/>
            </a:rPr>
            <a:t>письма</a:t>
          </a:r>
        </a:p>
        <a:p>
          <a:endParaRPr lang="ru-RU" sz="2000" b="0" kern="1200" dirty="0">
            <a:solidFill>
              <a:schemeClr val="tx1"/>
            </a:solidFill>
            <a:latin typeface="Cambria Math" panose="02040503050406030204" pitchFamily="18" charset="0"/>
            <a:ea typeface="Cambria Math" panose="02040503050406030204" pitchFamily="18" charset="0"/>
            <a:cs typeface="+mn-cs"/>
          </a:endParaRPr>
        </a:p>
      </dgm:t>
    </dgm:pt>
    <dgm:pt modelId="{B7698DE8-9FF3-4D96-9EA2-98E96A4BA479}" type="parTrans" cxnId="{63BBA92A-EC1F-4A85-85A4-5E49813AC780}">
      <dgm:prSet/>
      <dgm:spPr/>
      <dgm:t>
        <a:bodyPr/>
        <a:lstStyle/>
        <a:p>
          <a:endParaRPr lang="ru-RU"/>
        </a:p>
      </dgm:t>
    </dgm:pt>
    <dgm:pt modelId="{F6393DF5-423D-4ACB-9A28-13F68B01D8CB}" type="sibTrans" cxnId="{63BBA92A-EC1F-4A85-85A4-5E49813AC780}">
      <dgm:prSet/>
      <dgm:spPr/>
      <dgm:t>
        <a:bodyPr/>
        <a:lstStyle/>
        <a:p>
          <a:endParaRPr lang="ru-RU"/>
        </a:p>
      </dgm:t>
    </dgm:pt>
    <dgm:pt modelId="{EF376197-87FA-400D-BB4D-C5029C737010}">
      <dgm:prSet phldrT="[Текст]" custT="1"/>
      <dgm:spPr>
        <a:solidFill>
          <a:schemeClr val="accent2">
            <a:lumMod val="20000"/>
            <a:lumOff val="80000"/>
          </a:schemeClr>
        </a:solidFill>
        <a:ln w="57150">
          <a:solidFill>
            <a:schemeClr val="bg1">
              <a:lumMod val="50000"/>
            </a:schemeClr>
          </a:solidFill>
        </a:ln>
      </dgm:spPr>
      <dgm:t>
        <a:bodyPr/>
        <a:lstStyle/>
        <a:p>
          <a:r>
            <a:rPr lang="ru-RU" sz="2000" b="1" u="sng" kern="1200" dirty="0" smtClean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  <a:cs typeface="+mn-cs"/>
            </a:rPr>
            <a:t>Мероприятия</a:t>
          </a:r>
        </a:p>
        <a:p>
          <a:r>
            <a:rPr lang="ru-RU" sz="2000" b="0" kern="1200" dirty="0" smtClean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  <a:cs typeface="+mn-cs"/>
            </a:rPr>
            <a:t>совещания с ответственными</a:t>
          </a:r>
        </a:p>
        <a:p>
          <a:r>
            <a:rPr lang="ru-RU" sz="2000" b="0" kern="1200" dirty="0" smtClean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  <a:cs typeface="+mn-cs"/>
            </a:rPr>
            <a:t>консультации по вопросам</a:t>
          </a:r>
        </a:p>
        <a:p>
          <a:r>
            <a:rPr lang="ru-RU" sz="2000" b="0" kern="1200" dirty="0" smtClean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  <a:cs typeface="+mn-cs"/>
            </a:rPr>
            <a:t>обучение экспертов</a:t>
          </a:r>
        </a:p>
        <a:p>
          <a:r>
            <a:rPr lang="ru-RU" sz="2000" b="0" kern="1200" dirty="0" smtClean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  <a:cs typeface="+mn-cs"/>
            </a:rPr>
            <a:t> </a:t>
          </a:r>
          <a:endParaRPr lang="ru-RU" sz="2000" b="0" kern="1200" dirty="0">
            <a:solidFill>
              <a:schemeClr val="tx1"/>
            </a:solidFill>
            <a:latin typeface="Cambria Math" panose="02040503050406030204" pitchFamily="18" charset="0"/>
            <a:ea typeface="Cambria Math" panose="02040503050406030204" pitchFamily="18" charset="0"/>
            <a:cs typeface="+mn-cs"/>
          </a:endParaRPr>
        </a:p>
      </dgm:t>
    </dgm:pt>
    <dgm:pt modelId="{558BDCD4-D925-4F43-B743-F3132F8E1DA2}" type="parTrans" cxnId="{8C8B3002-9A2B-4B75-9A2F-F8B915A7B090}">
      <dgm:prSet/>
      <dgm:spPr/>
      <dgm:t>
        <a:bodyPr/>
        <a:lstStyle/>
        <a:p>
          <a:endParaRPr lang="ru-RU"/>
        </a:p>
      </dgm:t>
    </dgm:pt>
    <dgm:pt modelId="{01A4D90D-0A7E-4696-8EDB-B5252D05F7CD}" type="sibTrans" cxnId="{8C8B3002-9A2B-4B75-9A2F-F8B915A7B090}">
      <dgm:prSet/>
      <dgm:spPr/>
      <dgm:t>
        <a:bodyPr/>
        <a:lstStyle/>
        <a:p>
          <a:endParaRPr lang="ru-RU"/>
        </a:p>
      </dgm:t>
    </dgm:pt>
    <dgm:pt modelId="{A5148D94-6965-4CA5-AEB9-CCAB606CDD38}" type="pres">
      <dgm:prSet presAssocID="{0B88A931-0862-4B6F-A20B-CC369E5BCF9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43C4691-93FC-4700-AFB5-971647D3EEE9}" type="pres">
      <dgm:prSet presAssocID="{16501041-EBED-451C-9165-FEF256AE4D7D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61CF95-60FF-4F51-8128-CB4AFC3B4E85}" type="pres">
      <dgm:prSet presAssocID="{5AC83484-0F12-4D04-A4BA-1C00DA75A610}" presName="sibTrans" presStyleCnt="0"/>
      <dgm:spPr/>
    </dgm:pt>
    <dgm:pt modelId="{97AFB39E-B13B-4695-8183-B0BD5403B536}" type="pres">
      <dgm:prSet presAssocID="{1AF7B4D0-9621-4CAB-810D-68F0BFD9A6EC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775BDC-3999-43FD-810C-D58FA6D352CD}" type="pres">
      <dgm:prSet presAssocID="{F6393DF5-423D-4ACB-9A28-13F68B01D8CB}" presName="sibTrans" presStyleCnt="0"/>
      <dgm:spPr/>
    </dgm:pt>
    <dgm:pt modelId="{9C44FCED-0D33-434D-9801-406DA16CC01A}" type="pres">
      <dgm:prSet presAssocID="{EF376197-87FA-400D-BB4D-C5029C737010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3BBA92A-EC1F-4A85-85A4-5E49813AC780}" srcId="{0B88A931-0862-4B6F-A20B-CC369E5BCF91}" destId="{1AF7B4D0-9621-4CAB-810D-68F0BFD9A6EC}" srcOrd="1" destOrd="0" parTransId="{B7698DE8-9FF3-4D96-9EA2-98E96A4BA479}" sibTransId="{F6393DF5-423D-4ACB-9A28-13F68B01D8CB}"/>
    <dgm:cxn modelId="{8C8B3002-9A2B-4B75-9A2F-F8B915A7B090}" srcId="{0B88A931-0862-4B6F-A20B-CC369E5BCF91}" destId="{EF376197-87FA-400D-BB4D-C5029C737010}" srcOrd="2" destOrd="0" parTransId="{558BDCD4-D925-4F43-B743-F3132F8E1DA2}" sibTransId="{01A4D90D-0A7E-4696-8EDB-B5252D05F7CD}"/>
    <dgm:cxn modelId="{82C2751A-D41F-4933-B2BF-36ED2B455E00}" type="presOf" srcId="{16501041-EBED-451C-9165-FEF256AE4D7D}" destId="{843C4691-93FC-4700-AFB5-971647D3EEE9}" srcOrd="0" destOrd="0" presId="urn:microsoft.com/office/officeart/2005/8/layout/hList6"/>
    <dgm:cxn modelId="{FD40F547-02C8-4E87-BBFC-3F4306134503}" type="presOf" srcId="{EF376197-87FA-400D-BB4D-C5029C737010}" destId="{9C44FCED-0D33-434D-9801-406DA16CC01A}" srcOrd="0" destOrd="0" presId="urn:microsoft.com/office/officeart/2005/8/layout/hList6"/>
    <dgm:cxn modelId="{6A038AB4-6C27-4EDD-A9E8-9B5FECBE21B9}" type="presOf" srcId="{1AF7B4D0-9621-4CAB-810D-68F0BFD9A6EC}" destId="{97AFB39E-B13B-4695-8183-B0BD5403B536}" srcOrd="0" destOrd="0" presId="urn:microsoft.com/office/officeart/2005/8/layout/hList6"/>
    <dgm:cxn modelId="{167FBC06-3086-4745-AF88-D1CDE8D65BB3}" type="presOf" srcId="{0B88A931-0862-4B6F-A20B-CC369E5BCF91}" destId="{A5148D94-6965-4CA5-AEB9-CCAB606CDD38}" srcOrd="0" destOrd="0" presId="urn:microsoft.com/office/officeart/2005/8/layout/hList6"/>
    <dgm:cxn modelId="{C191C1F2-D44A-4E5F-8F83-69ED2EBF6EEF}" srcId="{0B88A931-0862-4B6F-A20B-CC369E5BCF91}" destId="{16501041-EBED-451C-9165-FEF256AE4D7D}" srcOrd="0" destOrd="0" parTransId="{C0A9AA78-9BC7-4517-B7C2-A90FE0A6A6B6}" sibTransId="{5AC83484-0F12-4D04-A4BA-1C00DA75A610}"/>
    <dgm:cxn modelId="{7ADEA8C8-39D4-40DA-B504-38C674E0702E}" type="presParOf" srcId="{A5148D94-6965-4CA5-AEB9-CCAB606CDD38}" destId="{843C4691-93FC-4700-AFB5-971647D3EEE9}" srcOrd="0" destOrd="0" presId="urn:microsoft.com/office/officeart/2005/8/layout/hList6"/>
    <dgm:cxn modelId="{AC96B81F-C217-4091-AC48-30E8FA69DC29}" type="presParOf" srcId="{A5148D94-6965-4CA5-AEB9-CCAB606CDD38}" destId="{E161CF95-60FF-4F51-8128-CB4AFC3B4E85}" srcOrd="1" destOrd="0" presId="urn:microsoft.com/office/officeart/2005/8/layout/hList6"/>
    <dgm:cxn modelId="{90D3A7EE-0852-4314-9A72-ED45889CB3DA}" type="presParOf" srcId="{A5148D94-6965-4CA5-AEB9-CCAB606CDD38}" destId="{97AFB39E-B13B-4695-8183-B0BD5403B536}" srcOrd="2" destOrd="0" presId="urn:microsoft.com/office/officeart/2005/8/layout/hList6"/>
    <dgm:cxn modelId="{D71C99EF-9D33-492B-B7E8-114A45CDE3EE}" type="presParOf" srcId="{A5148D94-6965-4CA5-AEB9-CCAB606CDD38}" destId="{5C775BDC-3999-43FD-810C-D58FA6D352CD}" srcOrd="3" destOrd="0" presId="urn:microsoft.com/office/officeart/2005/8/layout/hList6"/>
    <dgm:cxn modelId="{3089ABC7-D810-4EBF-B902-7C4CA5474FEA}" type="presParOf" srcId="{A5148D94-6965-4CA5-AEB9-CCAB606CDD38}" destId="{9C44FCED-0D33-434D-9801-406DA16CC01A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A33B17F-78E5-41E6-B34C-83D2C3D08589}" type="doc">
      <dgm:prSet loTypeId="urn:microsoft.com/office/officeart/2005/8/layout/chevron1" loCatId="process" qsTypeId="urn:microsoft.com/office/officeart/2005/8/quickstyle/simple1" qsCatId="simple" csTypeId="urn:microsoft.com/office/officeart/2005/8/colors/colorful5" csCatId="colorful" phldr="1"/>
      <dgm:spPr/>
    </dgm:pt>
    <dgm:pt modelId="{611B7DB9-ED0D-42A9-B0C2-0D8E1F9EA3A8}">
      <dgm:prSet phldrT="[Текст]"/>
      <dgm:spPr/>
      <dgm:t>
        <a:bodyPr/>
        <a:lstStyle/>
        <a:p>
          <a:r>
            <a:rPr lang="ru-RU" dirty="0" smtClean="0"/>
            <a:t>АИС</a:t>
          </a:r>
          <a:endParaRPr lang="ru-RU" dirty="0"/>
        </a:p>
      </dgm:t>
    </dgm:pt>
    <dgm:pt modelId="{93A88798-11B6-4F9F-9436-1B3676A9999F}" type="parTrans" cxnId="{B703F75A-1497-4EA3-90BA-B0F29417B505}">
      <dgm:prSet/>
      <dgm:spPr/>
      <dgm:t>
        <a:bodyPr/>
        <a:lstStyle/>
        <a:p>
          <a:endParaRPr lang="ru-RU"/>
        </a:p>
      </dgm:t>
    </dgm:pt>
    <dgm:pt modelId="{EC5E2DCB-4F65-4A71-817F-E3C3F09E5995}" type="sibTrans" cxnId="{B703F75A-1497-4EA3-90BA-B0F29417B505}">
      <dgm:prSet/>
      <dgm:spPr/>
      <dgm:t>
        <a:bodyPr/>
        <a:lstStyle/>
        <a:p>
          <a:endParaRPr lang="ru-RU"/>
        </a:p>
      </dgm:t>
    </dgm:pt>
    <dgm:pt modelId="{E562AA43-7134-44BC-8A16-5FCE1491CFAB}">
      <dgm:prSet phldrT="[Текст]"/>
      <dgm:spPr/>
      <dgm:t>
        <a:bodyPr/>
        <a:lstStyle/>
        <a:p>
          <a:r>
            <a:rPr lang="ru-RU" dirty="0" smtClean="0"/>
            <a:t>ГИС</a:t>
          </a:r>
          <a:endParaRPr lang="ru-RU" dirty="0"/>
        </a:p>
      </dgm:t>
    </dgm:pt>
    <dgm:pt modelId="{92626E0A-D263-450B-96B4-92953BE8827E}" type="parTrans" cxnId="{2AF4FBD2-D4FE-45D0-B32E-36C5EDBD44E7}">
      <dgm:prSet/>
      <dgm:spPr/>
      <dgm:t>
        <a:bodyPr/>
        <a:lstStyle/>
        <a:p>
          <a:endParaRPr lang="ru-RU"/>
        </a:p>
      </dgm:t>
    </dgm:pt>
    <dgm:pt modelId="{92E98B5D-553F-41B6-8622-4AEFA8A7C199}" type="sibTrans" cxnId="{2AF4FBD2-D4FE-45D0-B32E-36C5EDBD44E7}">
      <dgm:prSet/>
      <dgm:spPr/>
      <dgm:t>
        <a:bodyPr/>
        <a:lstStyle/>
        <a:p>
          <a:endParaRPr lang="ru-RU"/>
        </a:p>
      </dgm:t>
    </dgm:pt>
    <dgm:pt modelId="{A7CF02F3-E324-4DA0-AFAC-05A2BBA977FF}" type="pres">
      <dgm:prSet presAssocID="{7A33B17F-78E5-41E6-B34C-83D2C3D08589}" presName="Name0" presStyleCnt="0">
        <dgm:presLayoutVars>
          <dgm:dir/>
          <dgm:animLvl val="lvl"/>
          <dgm:resizeHandles val="exact"/>
        </dgm:presLayoutVars>
      </dgm:prSet>
      <dgm:spPr/>
    </dgm:pt>
    <dgm:pt modelId="{DDFCE914-C69E-499D-BDD1-A51745E953B0}" type="pres">
      <dgm:prSet presAssocID="{611B7DB9-ED0D-42A9-B0C2-0D8E1F9EA3A8}" presName="parTxOnly" presStyleLbl="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C7AA24-E730-4DB1-A8B0-AA749B84C02E}" type="pres">
      <dgm:prSet presAssocID="{EC5E2DCB-4F65-4A71-817F-E3C3F09E5995}" presName="parTxOnlySpace" presStyleCnt="0"/>
      <dgm:spPr/>
    </dgm:pt>
    <dgm:pt modelId="{369D8A04-91DF-42A0-81D7-4FD6D8018C70}" type="pres">
      <dgm:prSet presAssocID="{E562AA43-7134-44BC-8A16-5FCE1491CFAB}" presName="parTxOnly" presStyleLbl="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03F75A-1497-4EA3-90BA-B0F29417B505}" srcId="{7A33B17F-78E5-41E6-B34C-83D2C3D08589}" destId="{611B7DB9-ED0D-42A9-B0C2-0D8E1F9EA3A8}" srcOrd="0" destOrd="0" parTransId="{93A88798-11B6-4F9F-9436-1B3676A9999F}" sibTransId="{EC5E2DCB-4F65-4A71-817F-E3C3F09E5995}"/>
    <dgm:cxn modelId="{2AF4FBD2-D4FE-45D0-B32E-36C5EDBD44E7}" srcId="{7A33B17F-78E5-41E6-B34C-83D2C3D08589}" destId="{E562AA43-7134-44BC-8A16-5FCE1491CFAB}" srcOrd="1" destOrd="0" parTransId="{92626E0A-D263-450B-96B4-92953BE8827E}" sibTransId="{92E98B5D-553F-41B6-8622-4AEFA8A7C199}"/>
    <dgm:cxn modelId="{7033D801-718E-495C-BE65-22026AD306A8}" type="presOf" srcId="{611B7DB9-ED0D-42A9-B0C2-0D8E1F9EA3A8}" destId="{DDFCE914-C69E-499D-BDD1-A51745E953B0}" srcOrd="0" destOrd="0" presId="urn:microsoft.com/office/officeart/2005/8/layout/chevron1"/>
    <dgm:cxn modelId="{0EA12991-8CB0-4579-BCF2-FCD56A763B81}" type="presOf" srcId="{7A33B17F-78E5-41E6-B34C-83D2C3D08589}" destId="{A7CF02F3-E324-4DA0-AFAC-05A2BBA977FF}" srcOrd="0" destOrd="0" presId="urn:microsoft.com/office/officeart/2005/8/layout/chevron1"/>
    <dgm:cxn modelId="{98F5ECB5-B5AC-488B-AC05-87654E12578C}" type="presOf" srcId="{E562AA43-7134-44BC-8A16-5FCE1491CFAB}" destId="{369D8A04-91DF-42A0-81D7-4FD6D8018C70}" srcOrd="0" destOrd="0" presId="urn:microsoft.com/office/officeart/2005/8/layout/chevron1"/>
    <dgm:cxn modelId="{904DCF57-052A-4E2D-98F9-9CD769A02644}" type="presParOf" srcId="{A7CF02F3-E324-4DA0-AFAC-05A2BBA977FF}" destId="{DDFCE914-C69E-499D-BDD1-A51745E953B0}" srcOrd="0" destOrd="0" presId="urn:microsoft.com/office/officeart/2005/8/layout/chevron1"/>
    <dgm:cxn modelId="{73F8AF6D-CC4A-4E25-A795-19DE3A15855A}" type="presParOf" srcId="{A7CF02F3-E324-4DA0-AFAC-05A2BBA977FF}" destId="{ADC7AA24-E730-4DB1-A8B0-AA749B84C02E}" srcOrd="1" destOrd="0" presId="urn:microsoft.com/office/officeart/2005/8/layout/chevron1"/>
    <dgm:cxn modelId="{EDFFAFA7-B06D-48D9-9251-2BA6308C0EB0}" type="presParOf" srcId="{A7CF02F3-E324-4DA0-AFAC-05A2BBA977FF}" destId="{369D8A04-91DF-42A0-81D7-4FD6D8018C70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0ACAC2D-295D-4AF5-9EDB-9A348B6B8F95}" type="doc">
      <dgm:prSet loTypeId="urn:microsoft.com/office/officeart/2008/layout/VerticalCurvedList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3B7002BF-03F6-43A4-BD36-D00E3FDD0355}">
      <dgm:prSet phldrT="[Текст]"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i="1" dirty="0" smtClean="0">
              <a:solidFill>
                <a:schemeClr val="tx1"/>
              </a:solidFill>
            </a:rPr>
            <a:t>Как эффективно реализовывать федеральные и региональные концепции в сфере оценки качества образования</a:t>
          </a:r>
          <a:endParaRPr lang="ru-RU" sz="2000" dirty="0" smtClean="0">
            <a:solidFill>
              <a:schemeClr val="tx1"/>
            </a:solidFill>
          </a:endParaRPr>
        </a:p>
      </dgm:t>
    </dgm:pt>
    <dgm:pt modelId="{EF33870C-BDA7-4C05-8C35-A72BE7A17E30}" type="parTrans" cxnId="{6331A2B4-8AD7-40CF-B5CF-E59865D1D921}">
      <dgm:prSet/>
      <dgm:spPr/>
      <dgm:t>
        <a:bodyPr/>
        <a:lstStyle/>
        <a:p>
          <a:endParaRPr lang="ru-RU"/>
        </a:p>
      </dgm:t>
    </dgm:pt>
    <dgm:pt modelId="{8DBCFB6E-6BFD-4383-A560-670180B92F92}" type="sibTrans" cxnId="{6331A2B4-8AD7-40CF-B5CF-E59865D1D921}">
      <dgm:prSet/>
      <dgm:spPr/>
      <dgm:t>
        <a:bodyPr/>
        <a:lstStyle/>
        <a:p>
          <a:endParaRPr lang="ru-RU"/>
        </a:p>
      </dgm:t>
    </dgm:pt>
    <dgm:pt modelId="{6C71C79F-E31B-4B69-B830-2B7788A45663}">
      <dgm:prSet phldrT="[Текст]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ru-RU" b="1" i="1" dirty="0" smtClean="0">
              <a:solidFill>
                <a:schemeClr val="tx1"/>
              </a:solidFill>
            </a:rPr>
            <a:t>Как эффективно использовать информационные системы</a:t>
          </a:r>
          <a:endParaRPr lang="ru-RU" dirty="0">
            <a:solidFill>
              <a:schemeClr val="tx1"/>
            </a:solidFill>
          </a:endParaRPr>
        </a:p>
      </dgm:t>
    </dgm:pt>
    <dgm:pt modelId="{3D9D7CEC-598D-41B3-B2D1-FA84A7797393}" type="parTrans" cxnId="{577C2207-CC36-4159-8E3A-06C115220BDD}">
      <dgm:prSet/>
      <dgm:spPr/>
      <dgm:t>
        <a:bodyPr/>
        <a:lstStyle/>
        <a:p>
          <a:endParaRPr lang="ru-RU"/>
        </a:p>
      </dgm:t>
    </dgm:pt>
    <dgm:pt modelId="{18D4CA66-4927-4ED9-B174-2C953F60BD6B}" type="sibTrans" cxnId="{577C2207-CC36-4159-8E3A-06C115220BDD}">
      <dgm:prSet/>
      <dgm:spPr/>
      <dgm:t>
        <a:bodyPr/>
        <a:lstStyle/>
        <a:p>
          <a:endParaRPr lang="ru-RU"/>
        </a:p>
      </dgm:t>
    </dgm:pt>
    <dgm:pt modelId="{D983183F-2D2B-46EB-B566-2D48FFE9F8CC}">
      <dgm:prSet phldrT="[Текст]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ru-RU" b="1" i="1" dirty="0" smtClean="0">
              <a:solidFill>
                <a:schemeClr val="tx1"/>
              </a:solidFill>
            </a:rPr>
            <a:t>Профессиональное развитие педагога через повышение квалификации</a:t>
          </a:r>
          <a:endParaRPr lang="ru-RU" dirty="0">
            <a:solidFill>
              <a:schemeClr val="tx1"/>
            </a:solidFill>
          </a:endParaRPr>
        </a:p>
      </dgm:t>
    </dgm:pt>
    <dgm:pt modelId="{D04FC645-C4F7-48A4-9035-FE460C732588}" type="parTrans" cxnId="{5A88999D-EADA-4911-B3AA-6A27EF15D76F}">
      <dgm:prSet/>
      <dgm:spPr/>
      <dgm:t>
        <a:bodyPr/>
        <a:lstStyle/>
        <a:p>
          <a:endParaRPr lang="ru-RU"/>
        </a:p>
      </dgm:t>
    </dgm:pt>
    <dgm:pt modelId="{B7B7C14B-0A15-4A19-8542-D95F1CA820E7}" type="sibTrans" cxnId="{5A88999D-EADA-4911-B3AA-6A27EF15D76F}">
      <dgm:prSet/>
      <dgm:spPr/>
      <dgm:t>
        <a:bodyPr/>
        <a:lstStyle/>
        <a:p>
          <a:endParaRPr lang="ru-RU"/>
        </a:p>
      </dgm:t>
    </dgm:pt>
    <dgm:pt modelId="{63EB29B7-013B-4BC8-ABCC-D738CF2FE814}">
      <dgm:prSet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ru-RU" b="1" i="1" dirty="0" smtClean="0">
              <a:solidFill>
                <a:schemeClr val="tx1"/>
              </a:solidFill>
            </a:rPr>
            <a:t>Как эффективно осуществлять оценку качества образования</a:t>
          </a:r>
          <a:endParaRPr lang="ru-RU" dirty="0">
            <a:solidFill>
              <a:schemeClr val="tx1"/>
            </a:solidFill>
          </a:endParaRPr>
        </a:p>
      </dgm:t>
    </dgm:pt>
    <dgm:pt modelId="{2065EE81-146B-4FC2-A81C-53867C199136}" type="parTrans" cxnId="{5679493B-2A15-429A-BFA1-BA693208F22E}">
      <dgm:prSet/>
      <dgm:spPr/>
      <dgm:t>
        <a:bodyPr/>
        <a:lstStyle/>
        <a:p>
          <a:endParaRPr lang="ru-RU"/>
        </a:p>
      </dgm:t>
    </dgm:pt>
    <dgm:pt modelId="{18251740-5965-428F-B0DF-BFAE63EA7BDC}" type="sibTrans" cxnId="{5679493B-2A15-429A-BFA1-BA693208F22E}">
      <dgm:prSet/>
      <dgm:spPr/>
      <dgm:t>
        <a:bodyPr/>
        <a:lstStyle/>
        <a:p>
          <a:endParaRPr lang="ru-RU"/>
        </a:p>
      </dgm:t>
    </dgm:pt>
    <dgm:pt modelId="{6EC1A768-412E-4A85-BA57-AB10AE64009B}">
      <dgm:prSet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ru-RU" b="1" i="1" dirty="0" smtClean="0">
              <a:solidFill>
                <a:schemeClr val="tx1"/>
              </a:solidFill>
            </a:rPr>
            <a:t>Профессиональное развитие педагога через включенность в научно-методическую работу</a:t>
          </a:r>
          <a:endParaRPr lang="ru-RU" dirty="0">
            <a:solidFill>
              <a:schemeClr val="tx1"/>
            </a:solidFill>
          </a:endParaRPr>
        </a:p>
      </dgm:t>
    </dgm:pt>
    <dgm:pt modelId="{5368F27C-2DDC-40F0-B6E2-C61653142DF5}" type="parTrans" cxnId="{8131F28F-DB79-462E-81E4-9191BD05AB9C}">
      <dgm:prSet/>
      <dgm:spPr/>
      <dgm:t>
        <a:bodyPr/>
        <a:lstStyle/>
        <a:p>
          <a:endParaRPr lang="ru-RU"/>
        </a:p>
      </dgm:t>
    </dgm:pt>
    <dgm:pt modelId="{057228E4-9BAB-4BE1-A6C3-7832326C3422}" type="sibTrans" cxnId="{8131F28F-DB79-462E-81E4-9191BD05AB9C}">
      <dgm:prSet/>
      <dgm:spPr/>
      <dgm:t>
        <a:bodyPr/>
        <a:lstStyle/>
        <a:p>
          <a:endParaRPr lang="ru-RU"/>
        </a:p>
      </dgm:t>
    </dgm:pt>
    <dgm:pt modelId="{A8EA162B-E0C5-425E-B0BA-F7742D61FDE2}" type="pres">
      <dgm:prSet presAssocID="{80ACAC2D-295D-4AF5-9EDB-9A348B6B8F95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335250B3-21AF-41D1-AE3D-C00F9FF3BD53}" type="pres">
      <dgm:prSet presAssocID="{80ACAC2D-295D-4AF5-9EDB-9A348B6B8F95}" presName="Name1" presStyleCnt="0"/>
      <dgm:spPr/>
    </dgm:pt>
    <dgm:pt modelId="{092C68DC-71BA-4BE9-815C-7E04AFF174F8}" type="pres">
      <dgm:prSet presAssocID="{80ACAC2D-295D-4AF5-9EDB-9A348B6B8F95}" presName="cycle" presStyleCnt="0"/>
      <dgm:spPr/>
    </dgm:pt>
    <dgm:pt modelId="{FEDD8850-5002-48DF-8B56-43CCE837FA53}" type="pres">
      <dgm:prSet presAssocID="{80ACAC2D-295D-4AF5-9EDB-9A348B6B8F95}" presName="srcNode" presStyleLbl="node1" presStyleIdx="0" presStyleCnt="5"/>
      <dgm:spPr/>
    </dgm:pt>
    <dgm:pt modelId="{5CDB48B4-58DE-43AC-BB86-F35B573D7F97}" type="pres">
      <dgm:prSet presAssocID="{80ACAC2D-295D-4AF5-9EDB-9A348B6B8F95}" presName="conn" presStyleLbl="parChTrans1D2" presStyleIdx="0" presStyleCnt="1"/>
      <dgm:spPr/>
      <dgm:t>
        <a:bodyPr/>
        <a:lstStyle/>
        <a:p>
          <a:endParaRPr lang="ru-RU"/>
        </a:p>
      </dgm:t>
    </dgm:pt>
    <dgm:pt modelId="{4A08FCE2-FB83-4FA9-A33F-1630E0C22AB4}" type="pres">
      <dgm:prSet presAssocID="{80ACAC2D-295D-4AF5-9EDB-9A348B6B8F95}" presName="extraNode" presStyleLbl="node1" presStyleIdx="0" presStyleCnt="5"/>
      <dgm:spPr/>
    </dgm:pt>
    <dgm:pt modelId="{E1D00945-63DF-4D69-BAC6-354B29C13E21}" type="pres">
      <dgm:prSet presAssocID="{80ACAC2D-295D-4AF5-9EDB-9A348B6B8F95}" presName="dstNode" presStyleLbl="node1" presStyleIdx="0" presStyleCnt="5"/>
      <dgm:spPr/>
    </dgm:pt>
    <dgm:pt modelId="{53EBA77A-3581-404E-B2ED-63262F4F4D22}" type="pres">
      <dgm:prSet presAssocID="{3B7002BF-03F6-43A4-BD36-D00E3FDD0355}" presName="text_1" presStyleLbl="node1" presStyleIdx="0" presStyleCnt="5" custLinFactNeighborX="83" custLinFactNeighborY="-11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C392DE-FDD8-46D6-B0C5-E199BE61DBDD}" type="pres">
      <dgm:prSet presAssocID="{3B7002BF-03F6-43A4-BD36-D00E3FDD0355}" presName="accent_1" presStyleCnt="0"/>
      <dgm:spPr/>
    </dgm:pt>
    <dgm:pt modelId="{7B33BAF2-2B91-4B27-9760-B41517330967}" type="pres">
      <dgm:prSet presAssocID="{3B7002BF-03F6-43A4-BD36-D00E3FDD0355}" presName="accentRepeatNode" presStyleLbl="solidFgAcc1" presStyleIdx="0" presStyleCnt="5"/>
      <dgm:spPr>
        <a:solidFill>
          <a:schemeClr val="accent6">
            <a:lumMod val="60000"/>
            <a:lumOff val="40000"/>
          </a:schemeClr>
        </a:solidFill>
      </dgm:spPr>
    </dgm:pt>
    <dgm:pt modelId="{C9B51F9C-665D-4608-807B-862683F04A48}" type="pres">
      <dgm:prSet presAssocID="{63EB29B7-013B-4BC8-ABCC-D738CF2FE814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81375E-7BDC-4360-BAA7-9760E337A74B}" type="pres">
      <dgm:prSet presAssocID="{63EB29B7-013B-4BC8-ABCC-D738CF2FE814}" presName="accent_2" presStyleCnt="0"/>
      <dgm:spPr/>
    </dgm:pt>
    <dgm:pt modelId="{D83725D2-764F-497E-AB43-43CB1D888487}" type="pres">
      <dgm:prSet presAssocID="{63EB29B7-013B-4BC8-ABCC-D738CF2FE814}" presName="accentRepeatNode" presStyleLbl="solidFgAcc1" presStyleIdx="1" presStyleCnt="5"/>
      <dgm:spPr>
        <a:solidFill>
          <a:schemeClr val="accent6">
            <a:lumMod val="60000"/>
            <a:lumOff val="40000"/>
          </a:schemeClr>
        </a:solidFill>
      </dgm:spPr>
    </dgm:pt>
    <dgm:pt modelId="{05FD029C-909D-466A-902D-72D2EBE5D6E6}" type="pres">
      <dgm:prSet presAssocID="{6C71C79F-E31B-4B69-B830-2B7788A45663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7C8DD4-93E5-4412-99A3-11070B58BA2E}" type="pres">
      <dgm:prSet presAssocID="{6C71C79F-E31B-4B69-B830-2B7788A45663}" presName="accent_3" presStyleCnt="0"/>
      <dgm:spPr/>
    </dgm:pt>
    <dgm:pt modelId="{F2040070-B0FD-41B0-9F68-22A61276DB45}" type="pres">
      <dgm:prSet presAssocID="{6C71C79F-E31B-4B69-B830-2B7788A45663}" presName="accentRepeatNode" presStyleLbl="solidFgAcc1" presStyleIdx="2" presStyleCnt="5"/>
      <dgm:spPr>
        <a:solidFill>
          <a:schemeClr val="accent6">
            <a:lumMod val="60000"/>
            <a:lumOff val="40000"/>
          </a:schemeClr>
        </a:solidFill>
      </dgm:spPr>
    </dgm:pt>
    <dgm:pt modelId="{E132DD2A-0777-494C-B3F8-691C77DA6A9F}" type="pres">
      <dgm:prSet presAssocID="{D983183F-2D2B-46EB-B566-2D48FFE9F8CC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9DACFE-E1E3-43B6-8A9D-D09CD2D54AD0}" type="pres">
      <dgm:prSet presAssocID="{D983183F-2D2B-46EB-B566-2D48FFE9F8CC}" presName="accent_4" presStyleCnt="0"/>
      <dgm:spPr/>
    </dgm:pt>
    <dgm:pt modelId="{EC51D6A0-3FC1-4160-930D-B08BB1A111A9}" type="pres">
      <dgm:prSet presAssocID="{D983183F-2D2B-46EB-B566-2D48FFE9F8CC}" presName="accentRepeatNode" presStyleLbl="solidFgAcc1" presStyleIdx="3" presStyleCnt="5"/>
      <dgm:spPr>
        <a:solidFill>
          <a:schemeClr val="accent6">
            <a:lumMod val="60000"/>
            <a:lumOff val="40000"/>
          </a:schemeClr>
        </a:solidFill>
      </dgm:spPr>
    </dgm:pt>
    <dgm:pt modelId="{66026A0B-38AD-4FCA-8E35-5A3581C3F7FF}" type="pres">
      <dgm:prSet presAssocID="{6EC1A768-412E-4A85-BA57-AB10AE64009B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27ED8A-2A00-49DB-B801-0CB82905D92A}" type="pres">
      <dgm:prSet presAssocID="{6EC1A768-412E-4A85-BA57-AB10AE64009B}" presName="accent_5" presStyleCnt="0"/>
      <dgm:spPr/>
    </dgm:pt>
    <dgm:pt modelId="{3F1F0D37-D9B8-4751-80FE-5DB666E14625}" type="pres">
      <dgm:prSet presAssocID="{6EC1A768-412E-4A85-BA57-AB10AE64009B}" presName="accentRepeatNode" presStyleLbl="solidFgAcc1" presStyleIdx="4" presStyleCnt="5"/>
      <dgm:spPr>
        <a:solidFill>
          <a:schemeClr val="accent6">
            <a:lumMod val="60000"/>
            <a:lumOff val="40000"/>
          </a:schemeClr>
        </a:solidFill>
      </dgm:spPr>
    </dgm:pt>
  </dgm:ptLst>
  <dgm:cxnLst>
    <dgm:cxn modelId="{2856DEF9-8796-4A72-AC02-9CD0B5BF1DFB}" type="presOf" srcId="{D983183F-2D2B-46EB-B566-2D48FFE9F8CC}" destId="{E132DD2A-0777-494C-B3F8-691C77DA6A9F}" srcOrd="0" destOrd="0" presId="urn:microsoft.com/office/officeart/2008/layout/VerticalCurvedList"/>
    <dgm:cxn modelId="{96CB7E7E-479F-427E-BC7D-D81F2CC88DD2}" type="presOf" srcId="{3B7002BF-03F6-43A4-BD36-D00E3FDD0355}" destId="{53EBA77A-3581-404E-B2ED-63262F4F4D22}" srcOrd="0" destOrd="0" presId="urn:microsoft.com/office/officeart/2008/layout/VerticalCurvedList"/>
    <dgm:cxn modelId="{B52A045B-3D2D-4272-B467-FC96AF7235D8}" type="presOf" srcId="{8DBCFB6E-6BFD-4383-A560-670180B92F92}" destId="{5CDB48B4-58DE-43AC-BB86-F35B573D7F97}" srcOrd="0" destOrd="0" presId="urn:microsoft.com/office/officeart/2008/layout/VerticalCurvedList"/>
    <dgm:cxn modelId="{5679493B-2A15-429A-BFA1-BA693208F22E}" srcId="{80ACAC2D-295D-4AF5-9EDB-9A348B6B8F95}" destId="{63EB29B7-013B-4BC8-ABCC-D738CF2FE814}" srcOrd="1" destOrd="0" parTransId="{2065EE81-146B-4FC2-A81C-53867C199136}" sibTransId="{18251740-5965-428F-B0DF-BFAE63EA7BDC}"/>
    <dgm:cxn modelId="{212A286A-B8BE-40DB-9CF7-98B657EB50F0}" type="presOf" srcId="{63EB29B7-013B-4BC8-ABCC-D738CF2FE814}" destId="{C9B51F9C-665D-4608-807B-862683F04A48}" srcOrd="0" destOrd="0" presId="urn:microsoft.com/office/officeart/2008/layout/VerticalCurvedList"/>
    <dgm:cxn modelId="{5A88999D-EADA-4911-B3AA-6A27EF15D76F}" srcId="{80ACAC2D-295D-4AF5-9EDB-9A348B6B8F95}" destId="{D983183F-2D2B-46EB-B566-2D48FFE9F8CC}" srcOrd="3" destOrd="0" parTransId="{D04FC645-C4F7-48A4-9035-FE460C732588}" sibTransId="{B7B7C14B-0A15-4A19-8542-D95F1CA820E7}"/>
    <dgm:cxn modelId="{33251AA6-E259-48E3-ADDE-E1D974CADE16}" type="presOf" srcId="{6EC1A768-412E-4A85-BA57-AB10AE64009B}" destId="{66026A0B-38AD-4FCA-8E35-5A3581C3F7FF}" srcOrd="0" destOrd="0" presId="urn:microsoft.com/office/officeart/2008/layout/VerticalCurvedList"/>
    <dgm:cxn modelId="{8131F28F-DB79-462E-81E4-9191BD05AB9C}" srcId="{80ACAC2D-295D-4AF5-9EDB-9A348B6B8F95}" destId="{6EC1A768-412E-4A85-BA57-AB10AE64009B}" srcOrd="4" destOrd="0" parTransId="{5368F27C-2DDC-40F0-B6E2-C61653142DF5}" sibTransId="{057228E4-9BAB-4BE1-A6C3-7832326C3422}"/>
    <dgm:cxn modelId="{5122F7DC-DBCC-4EEF-86E4-DADC63D7D4FF}" type="presOf" srcId="{80ACAC2D-295D-4AF5-9EDB-9A348B6B8F95}" destId="{A8EA162B-E0C5-425E-B0BA-F7742D61FDE2}" srcOrd="0" destOrd="0" presId="urn:microsoft.com/office/officeart/2008/layout/VerticalCurvedList"/>
    <dgm:cxn modelId="{6331A2B4-8AD7-40CF-B5CF-E59865D1D921}" srcId="{80ACAC2D-295D-4AF5-9EDB-9A348B6B8F95}" destId="{3B7002BF-03F6-43A4-BD36-D00E3FDD0355}" srcOrd="0" destOrd="0" parTransId="{EF33870C-BDA7-4C05-8C35-A72BE7A17E30}" sibTransId="{8DBCFB6E-6BFD-4383-A560-670180B92F92}"/>
    <dgm:cxn modelId="{C37C1416-7BAE-4BA7-86B8-C7730D56CC99}" type="presOf" srcId="{6C71C79F-E31B-4B69-B830-2B7788A45663}" destId="{05FD029C-909D-466A-902D-72D2EBE5D6E6}" srcOrd="0" destOrd="0" presId="urn:microsoft.com/office/officeart/2008/layout/VerticalCurvedList"/>
    <dgm:cxn modelId="{577C2207-CC36-4159-8E3A-06C115220BDD}" srcId="{80ACAC2D-295D-4AF5-9EDB-9A348B6B8F95}" destId="{6C71C79F-E31B-4B69-B830-2B7788A45663}" srcOrd="2" destOrd="0" parTransId="{3D9D7CEC-598D-41B3-B2D1-FA84A7797393}" sibTransId="{18D4CA66-4927-4ED9-B174-2C953F60BD6B}"/>
    <dgm:cxn modelId="{5EA7374F-3495-4300-BEB0-4342A3177CCF}" type="presParOf" srcId="{A8EA162B-E0C5-425E-B0BA-F7742D61FDE2}" destId="{335250B3-21AF-41D1-AE3D-C00F9FF3BD53}" srcOrd="0" destOrd="0" presId="urn:microsoft.com/office/officeart/2008/layout/VerticalCurvedList"/>
    <dgm:cxn modelId="{69E0C1BD-CF86-47EA-B5F3-EADAC4A5435A}" type="presParOf" srcId="{335250B3-21AF-41D1-AE3D-C00F9FF3BD53}" destId="{092C68DC-71BA-4BE9-815C-7E04AFF174F8}" srcOrd="0" destOrd="0" presId="urn:microsoft.com/office/officeart/2008/layout/VerticalCurvedList"/>
    <dgm:cxn modelId="{BFCF182B-9B2E-4D8E-B4BA-A085CFD8388B}" type="presParOf" srcId="{092C68DC-71BA-4BE9-815C-7E04AFF174F8}" destId="{FEDD8850-5002-48DF-8B56-43CCE837FA53}" srcOrd="0" destOrd="0" presId="urn:microsoft.com/office/officeart/2008/layout/VerticalCurvedList"/>
    <dgm:cxn modelId="{F5243CB9-048E-4C74-A697-8E9B331B28C0}" type="presParOf" srcId="{092C68DC-71BA-4BE9-815C-7E04AFF174F8}" destId="{5CDB48B4-58DE-43AC-BB86-F35B573D7F97}" srcOrd="1" destOrd="0" presId="urn:microsoft.com/office/officeart/2008/layout/VerticalCurvedList"/>
    <dgm:cxn modelId="{B78D3786-9A16-4CD9-916D-B467D2A21434}" type="presParOf" srcId="{092C68DC-71BA-4BE9-815C-7E04AFF174F8}" destId="{4A08FCE2-FB83-4FA9-A33F-1630E0C22AB4}" srcOrd="2" destOrd="0" presId="urn:microsoft.com/office/officeart/2008/layout/VerticalCurvedList"/>
    <dgm:cxn modelId="{62F2DC2D-890E-44A6-B534-81D5B9CF9475}" type="presParOf" srcId="{092C68DC-71BA-4BE9-815C-7E04AFF174F8}" destId="{E1D00945-63DF-4D69-BAC6-354B29C13E21}" srcOrd="3" destOrd="0" presId="urn:microsoft.com/office/officeart/2008/layout/VerticalCurvedList"/>
    <dgm:cxn modelId="{311F954C-1149-44BB-91A2-157901291FB3}" type="presParOf" srcId="{335250B3-21AF-41D1-AE3D-C00F9FF3BD53}" destId="{53EBA77A-3581-404E-B2ED-63262F4F4D22}" srcOrd="1" destOrd="0" presId="urn:microsoft.com/office/officeart/2008/layout/VerticalCurvedList"/>
    <dgm:cxn modelId="{1899F48F-8609-41CA-BA35-106C330ABACC}" type="presParOf" srcId="{335250B3-21AF-41D1-AE3D-C00F9FF3BD53}" destId="{75C392DE-FDD8-46D6-B0C5-E199BE61DBDD}" srcOrd="2" destOrd="0" presId="urn:microsoft.com/office/officeart/2008/layout/VerticalCurvedList"/>
    <dgm:cxn modelId="{DC125D12-F184-407A-9A5A-5B1959DBCFCF}" type="presParOf" srcId="{75C392DE-FDD8-46D6-B0C5-E199BE61DBDD}" destId="{7B33BAF2-2B91-4B27-9760-B41517330967}" srcOrd="0" destOrd="0" presId="urn:microsoft.com/office/officeart/2008/layout/VerticalCurvedList"/>
    <dgm:cxn modelId="{9E801CEE-4F05-437B-B7D0-D9ED6A46572F}" type="presParOf" srcId="{335250B3-21AF-41D1-AE3D-C00F9FF3BD53}" destId="{C9B51F9C-665D-4608-807B-862683F04A48}" srcOrd="3" destOrd="0" presId="urn:microsoft.com/office/officeart/2008/layout/VerticalCurvedList"/>
    <dgm:cxn modelId="{22C6B470-E35A-4CE4-8507-B55BF3494115}" type="presParOf" srcId="{335250B3-21AF-41D1-AE3D-C00F9FF3BD53}" destId="{A781375E-7BDC-4360-BAA7-9760E337A74B}" srcOrd="4" destOrd="0" presId="urn:microsoft.com/office/officeart/2008/layout/VerticalCurvedList"/>
    <dgm:cxn modelId="{726C4CD4-6D6A-44F3-8BA1-650A9B7F2F80}" type="presParOf" srcId="{A781375E-7BDC-4360-BAA7-9760E337A74B}" destId="{D83725D2-764F-497E-AB43-43CB1D888487}" srcOrd="0" destOrd="0" presId="urn:microsoft.com/office/officeart/2008/layout/VerticalCurvedList"/>
    <dgm:cxn modelId="{7C00B556-44A4-491C-9B7D-35464772F882}" type="presParOf" srcId="{335250B3-21AF-41D1-AE3D-C00F9FF3BD53}" destId="{05FD029C-909D-466A-902D-72D2EBE5D6E6}" srcOrd="5" destOrd="0" presId="urn:microsoft.com/office/officeart/2008/layout/VerticalCurvedList"/>
    <dgm:cxn modelId="{FCF485AB-D918-449C-BBA7-004CD355BA58}" type="presParOf" srcId="{335250B3-21AF-41D1-AE3D-C00F9FF3BD53}" destId="{4E7C8DD4-93E5-4412-99A3-11070B58BA2E}" srcOrd="6" destOrd="0" presId="urn:microsoft.com/office/officeart/2008/layout/VerticalCurvedList"/>
    <dgm:cxn modelId="{A0D0827F-3EAD-48A9-8A61-53F98FD1B167}" type="presParOf" srcId="{4E7C8DD4-93E5-4412-99A3-11070B58BA2E}" destId="{F2040070-B0FD-41B0-9F68-22A61276DB45}" srcOrd="0" destOrd="0" presId="urn:microsoft.com/office/officeart/2008/layout/VerticalCurvedList"/>
    <dgm:cxn modelId="{EED61881-61BD-4C25-8432-92E5F5642F3E}" type="presParOf" srcId="{335250B3-21AF-41D1-AE3D-C00F9FF3BD53}" destId="{E132DD2A-0777-494C-B3F8-691C77DA6A9F}" srcOrd="7" destOrd="0" presId="urn:microsoft.com/office/officeart/2008/layout/VerticalCurvedList"/>
    <dgm:cxn modelId="{676C1436-4447-48FB-AEFC-2F85BA2E328F}" type="presParOf" srcId="{335250B3-21AF-41D1-AE3D-C00F9FF3BD53}" destId="{519DACFE-E1E3-43B6-8A9D-D09CD2D54AD0}" srcOrd="8" destOrd="0" presId="urn:microsoft.com/office/officeart/2008/layout/VerticalCurvedList"/>
    <dgm:cxn modelId="{80A8A102-6584-4D20-ACCD-0D5593F389FB}" type="presParOf" srcId="{519DACFE-E1E3-43B6-8A9D-D09CD2D54AD0}" destId="{EC51D6A0-3FC1-4160-930D-B08BB1A111A9}" srcOrd="0" destOrd="0" presId="urn:microsoft.com/office/officeart/2008/layout/VerticalCurvedList"/>
    <dgm:cxn modelId="{C5AC73D8-DC14-4180-9442-286F262BD4F0}" type="presParOf" srcId="{335250B3-21AF-41D1-AE3D-C00F9FF3BD53}" destId="{66026A0B-38AD-4FCA-8E35-5A3581C3F7FF}" srcOrd="9" destOrd="0" presId="urn:microsoft.com/office/officeart/2008/layout/VerticalCurvedList"/>
    <dgm:cxn modelId="{0C961F53-8EB1-49D6-A851-CF5B06B55D61}" type="presParOf" srcId="{335250B3-21AF-41D1-AE3D-C00F9FF3BD53}" destId="{F327ED8A-2A00-49DB-B801-0CB82905D92A}" srcOrd="10" destOrd="0" presId="urn:microsoft.com/office/officeart/2008/layout/VerticalCurvedList"/>
    <dgm:cxn modelId="{6560186F-FFB3-450F-827B-7C13ED518AB5}" type="presParOf" srcId="{F327ED8A-2A00-49DB-B801-0CB82905D92A}" destId="{3F1F0D37-D9B8-4751-80FE-5DB666E14625}" srcOrd="0" destOrd="0" presId="urn:microsoft.com/office/officeart/2008/layout/VerticalCurvedList"/>
  </dgm:cxnLst>
  <dgm:bg>
    <a:solidFill>
      <a:schemeClr val="accent2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r">
              <a:defRPr sz="1200"/>
            </a:lvl1pPr>
          </a:lstStyle>
          <a:p>
            <a:fld id="{3546D09D-D03F-4AAF-A266-887A0FFC7FB8}" type="datetimeFigureOut">
              <a:rPr lang="ru-RU" smtClean="0"/>
              <a:t>19.08.2019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r">
              <a:defRPr sz="1200"/>
            </a:lvl1pPr>
          </a:lstStyle>
          <a:p>
            <a:fld id="{16F23100-06C8-4274-B325-B7D5CBF4D2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0470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r">
              <a:defRPr sz="1200"/>
            </a:lvl1pPr>
          </a:lstStyle>
          <a:p>
            <a:fld id="{BD1E460D-026E-4892-9725-7E8171EF946C}" type="datetimeFigureOut">
              <a:rPr lang="ru-RU" smtClean="0"/>
              <a:t>19.08.2019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0" tIns="45715" rIns="91430" bIns="4571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3"/>
          </a:xfrm>
          <a:prstGeom prst="rect">
            <a:avLst/>
          </a:prstGeom>
        </p:spPr>
        <p:txBody>
          <a:bodyPr vert="horz" lIns="91430" tIns="45715" rIns="91430" bIns="45715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r">
              <a:defRPr sz="1200"/>
            </a:lvl1pPr>
          </a:lstStyle>
          <a:p>
            <a:fld id="{DEA4F83A-E78A-4AAE-81C5-23B1B05D6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69663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A4F83A-E78A-4AAE-81C5-23B1B05D612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39752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</p:spPr>
      </p:sp>
      <p:sp>
        <p:nvSpPr>
          <p:cNvPr id="796" name="PlaceHolder 2"/>
          <p:cNvSpPr>
            <a:spLocks noGrp="1"/>
          </p:cNvSpPr>
          <p:nvPr>
            <p:ph type="body"/>
          </p:nvPr>
        </p:nvSpPr>
        <p:spPr>
          <a:xfrm>
            <a:off x="679680" y="4777200"/>
            <a:ext cx="5437440" cy="3907800"/>
          </a:xfrm>
          <a:prstGeom prst="rect">
            <a:avLst/>
          </a:prstGeom>
        </p:spPr>
        <p:txBody>
          <a:bodyPr lIns="0" tIns="0" rIns="0" bIns="0"/>
          <a:lstStyle/>
          <a:p>
            <a:pPr marL="216000" indent="-215640">
              <a:lnSpc>
                <a:spcPct val="100000"/>
              </a:lnSpc>
            </a:pPr>
            <a:r>
              <a:rPr lang="ru-RU" sz="2000" b="0" strike="noStrike" spc="-1">
                <a:latin typeface="Arial"/>
              </a:rPr>
              <a:t>Герб! Заголовок</a:t>
            </a:r>
          </a:p>
        </p:txBody>
      </p:sp>
      <p:sp>
        <p:nvSpPr>
          <p:cNvPr id="797" name="CustomShape 3"/>
          <p:cNvSpPr/>
          <p:nvPr/>
        </p:nvSpPr>
        <p:spPr>
          <a:xfrm>
            <a:off x="3850560" y="9428760"/>
            <a:ext cx="2944800" cy="497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 algn="r"/>
            <a:fld id="{C572BFEA-2242-442D-A2AD-C13DBA997DE3}" type="slidenum">
              <a:rPr lang="ru-RU" sz="1200" spc="-1">
                <a:solidFill>
                  <a:srgbClr val="000000"/>
                </a:solidFill>
                <a:latin typeface="Arial"/>
              </a:rPr>
              <a:pPr algn="r"/>
              <a:t>11</a:t>
            </a:fld>
            <a:endParaRPr lang="ru-RU" sz="1200" spc="-1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937651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2EC323-E26B-4048-9F30-04AA7E7634D9}" type="slidenum">
              <a:rPr lang="ru-RU" smtClean="0">
                <a:solidFill>
                  <a:prstClr val="black"/>
                </a:solidFill>
              </a:rPr>
              <a:pPr/>
              <a:t>14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9209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6E0C06-5FE1-4F23-A7EB-1A222EB9CE1A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2239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A4F83A-E78A-4AAE-81C5-23B1B05D6127}" type="slidenum">
              <a:rPr lang="ru-RU" smtClean="0">
                <a:solidFill>
                  <a:prstClr val="black"/>
                </a:solidFill>
              </a:rPr>
              <a:pPr/>
              <a:t>18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7938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3529-21CA-4B49-89AC-534CD1864443}" type="slidenum">
              <a:rPr lang="ru-RU" smtClean="0">
                <a:solidFill>
                  <a:prstClr val="black"/>
                </a:solidFill>
              </a:rPr>
              <a:pPr/>
              <a:t>38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797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3529-21CA-4B49-89AC-534CD1864443}" type="slidenum">
              <a:rPr lang="ru-RU" smtClean="0">
                <a:solidFill>
                  <a:prstClr val="black"/>
                </a:solidFill>
              </a:rPr>
              <a:pPr/>
              <a:t>39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98973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3529-21CA-4B49-89AC-534CD1864443}" type="slidenum">
              <a:rPr lang="ru-RU" smtClean="0">
                <a:solidFill>
                  <a:prstClr val="black"/>
                </a:solidFill>
              </a:rPr>
              <a:pPr/>
              <a:t>40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4316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33529-21CA-4B49-89AC-534CD1864443}" type="slidenum">
              <a:rPr lang="ru-RU" smtClean="0">
                <a:solidFill>
                  <a:prstClr val="black"/>
                </a:solidFill>
              </a:rPr>
              <a:pPr/>
              <a:t>41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5931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2EC323-E26B-4048-9F30-04AA7E7634D9}" type="slidenum">
              <a:rPr lang="ru-RU" smtClean="0">
                <a:solidFill>
                  <a:prstClr val="black"/>
                </a:solidFill>
              </a:rPr>
              <a:pPr/>
              <a:t>44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6737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2EC323-E26B-4048-9F30-04AA7E7634D9}" type="slidenum">
              <a:rPr lang="ru-RU" smtClean="0">
                <a:solidFill>
                  <a:prstClr val="black"/>
                </a:solidFill>
              </a:rPr>
              <a:pPr/>
              <a:t>45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7147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</p:spPr>
      </p:sp>
      <p:sp>
        <p:nvSpPr>
          <p:cNvPr id="736" name="PlaceHolder 2"/>
          <p:cNvSpPr>
            <a:spLocks noGrp="1"/>
          </p:cNvSpPr>
          <p:nvPr>
            <p:ph type="body"/>
          </p:nvPr>
        </p:nvSpPr>
        <p:spPr>
          <a:xfrm>
            <a:off x="679680" y="4777200"/>
            <a:ext cx="5437440" cy="390780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737" name="CustomShape 3"/>
          <p:cNvSpPr/>
          <p:nvPr/>
        </p:nvSpPr>
        <p:spPr>
          <a:xfrm>
            <a:off x="3850560" y="9428760"/>
            <a:ext cx="2944800" cy="497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 algn="r"/>
            <a:fld id="{BCAABCE3-8626-4376-99C0-9F391CC30853}" type="slidenum">
              <a:rPr lang="ru-RU" sz="1200" spc="-1">
                <a:solidFill>
                  <a:srgbClr val="000000"/>
                </a:solidFill>
                <a:latin typeface="Arial"/>
              </a:rPr>
              <a:pPr algn="r"/>
              <a:t>3</a:t>
            </a:fld>
            <a:endParaRPr lang="ru-RU" sz="1200" spc="-1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37083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2EC323-E26B-4048-9F30-04AA7E7634D9}" type="slidenum">
              <a:rPr lang="ru-RU" smtClean="0">
                <a:solidFill>
                  <a:prstClr val="black"/>
                </a:solidFill>
              </a:rPr>
              <a:pPr/>
              <a:t>49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939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2EC323-E26B-4048-9F30-04AA7E7634D9}" type="slidenum">
              <a:rPr lang="ru-RU" smtClean="0">
                <a:solidFill>
                  <a:prstClr val="black"/>
                </a:solidFill>
              </a:rPr>
              <a:pPr/>
              <a:t>50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431614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2EC323-E26B-4048-9F30-04AA7E7634D9}" type="slidenum">
              <a:rPr lang="ru-RU" smtClean="0">
                <a:solidFill>
                  <a:prstClr val="black"/>
                </a:solidFill>
              </a:rPr>
              <a:pPr/>
              <a:t>51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53728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2EC323-E26B-4048-9F30-04AA7E7634D9}" type="slidenum">
              <a:rPr lang="ru-RU" smtClean="0">
                <a:solidFill>
                  <a:prstClr val="black"/>
                </a:solidFill>
              </a:rPr>
              <a:pPr/>
              <a:t>52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295989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2EC323-E26B-4048-9F30-04AA7E7634D9}" type="slidenum">
              <a:rPr lang="ru-RU" smtClean="0">
                <a:solidFill>
                  <a:prstClr val="black"/>
                </a:solidFill>
              </a:rPr>
              <a:pPr/>
              <a:t>53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088789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2EC323-E26B-4048-9F30-04AA7E7634D9}" type="slidenum">
              <a:rPr lang="ru-RU" smtClean="0">
                <a:solidFill>
                  <a:prstClr val="black"/>
                </a:solidFill>
              </a:rPr>
              <a:pPr/>
              <a:t>54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28453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2EC323-E26B-4048-9F30-04AA7E7634D9}" type="slidenum">
              <a:rPr lang="ru-RU" smtClean="0">
                <a:solidFill>
                  <a:prstClr val="black"/>
                </a:solidFill>
              </a:rPr>
              <a:pPr/>
              <a:t>55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20176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2EC323-E26B-4048-9F30-04AA7E7634D9}" type="slidenum">
              <a:rPr lang="ru-RU" smtClean="0">
                <a:solidFill>
                  <a:prstClr val="black"/>
                </a:solidFill>
              </a:rPr>
              <a:pPr/>
              <a:t>56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12892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A4F83A-E78A-4AAE-81C5-23B1B05D6127}" type="slidenum">
              <a:rPr lang="ru-RU" smtClean="0">
                <a:solidFill>
                  <a:prstClr val="black"/>
                </a:solidFill>
              </a:rPr>
              <a:pPr/>
              <a:t>78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0341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</p:spPr>
      </p:sp>
      <p:sp>
        <p:nvSpPr>
          <p:cNvPr id="739" name="PlaceHolder 2"/>
          <p:cNvSpPr>
            <a:spLocks noGrp="1"/>
          </p:cNvSpPr>
          <p:nvPr>
            <p:ph type="body"/>
          </p:nvPr>
        </p:nvSpPr>
        <p:spPr>
          <a:xfrm>
            <a:off x="679680" y="4777200"/>
            <a:ext cx="5437440" cy="390780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740" name="CustomShape 3"/>
          <p:cNvSpPr/>
          <p:nvPr/>
        </p:nvSpPr>
        <p:spPr>
          <a:xfrm>
            <a:off x="3850560" y="9428760"/>
            <a:ext cx="2944800" cy="497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 algn="r"/>
            <a:fld id="{181DAE91-47DB-411F-B59E-B63CD3B57E81}" type="slidenum">
              <a:rPr lang="ru-RU" sz="1200" spc="-1">
                <a:solidFill>
                  <a:srgbClr val="000000"/>
                </a:solidFill>
                <a:latin typeface="Arial"/>
              </a:rPr>
              <a:pPr algn="r"/>
              <a:t>4</a:t>
            </a:fld>
            <a:endParaRPr lang="ru-RU" sz="1200" spc="-1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869693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</p:spPr>
      </p:sp>
      <p:sp>
        <p:nvSpPr>
          <p:cNvPr id="766" name="PlaceHolder 2"/>
          <p:cNvSpPr>
            <a:spLocks noGrp="1"/>
          </p:cNvSpPr>
          <p:nvPr>
            <p:ph type="body"/>
          </p:nvPr>
        </p:nvSpPr>
        <p:spPr>
          <a:xfrm>
            <a:off x="679680" y="4777200"/>
            <a:ext cx="5437440" cy="390780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767" name="CustomShape 3"/>
          <p:cNvSpPr/>
          <p:nvPr/>
        </p:nvSpPr>
        <p:spPr>
          <a:xfrm>
            <a:off x="3850560" y="9428760"/>
            <a:ext cx="2944800" cy="497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 algn="r"/>
            <a:fld id="{A463136A-6CA6-4409-B992-1C1C2F274BA3}" type="slidenum">
              <a:rPr lang="ru-RU" sz="1200" spc="-1">
                <a:solidFill>
                  <a:srgbClr val="000000"/>
                </a:solidFill>
                <a:latin typeface="Arial"/>
              </a:rPr>
              <a:pPr algn="r"/>
              <a:t>5</a:t>
            </a:fld>
            <a:endParaRPr lang="ru-RU" sz="1200" spc="-1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87256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</p:spPr>
      </p:sp>
      <p:sp>
        <p:nvSpPr>
          <p:cNvPr id="769" name="PlaceHolder 2"/>
          <p:cNvSpPr>
            <a:spLocks noGrp="1"/>
          </p:cNvSpPr>
          <p:nvPr>
            <p:ph type="body"/>
          </p:nvPr>
        </p:nvSpPr>
        <p:spPr>
          <a:xfrm>
            <a:off x="679680" y="4777200"/>
            <a:ext cx="5437440" cy="390780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770" name="CustomShape 3"/>
          <p:cNvSpPr/>
          <p:nvPr/>
        </p:nvSpPr>
        <p:spPr>
          <a:xfrm>
            <a:off x="3850560" y="9428760"/>
            <a:ext cx="2944800" cy="497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 algn="r"/>
            <a:fld id="{F9DC846D-1645-4D25-BF44-FA464ABAEA46}" type="slidenum">
              <a:rPr lang="ru-RU" sz="1200" spc="-1">
                <a:solidFill>
                  <a:srgbClr val="000000"/>
                </a:solidFill>
                <a:latin typeface="Arial"/>
              </a:rPr>
              <a:pPr algn="r"/>
              <a:t>6</a:t>
            </a:fld>
            <a:endParaRPr lang="ru-RU" sz="1200" spc="-1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882141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</p:spPr>
      </p:sp>
      <p:sp>
        <p:nvSpPr>
          <p:cNvPr id="772" name="PlaceHolder 2"/>
          <p:cNvSpPr>
            <a:spLocks noGrp="1"/>
          </p:cNvSpPr>
          <p:nvPr>
            <p:ph type="body"/>
          </p:nvPr>
        </p:nvSpPr>
        <p:spPr>
          <a:xfrm>
            <a:off x="679680" y="4777200"/>
            <a:ext cx="5437440" cy="390780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773" name="CustomShape 3"/>
          <p:cNvSpPr/>
          <p:nvPr/>
        </p:nvSpPr>
        <p:spPr>
          <a:xfrm>
            <a:off x="3850560" y="9428760"/>
            <a:ext cx="2944800" cy="497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 algn="r"/>
            <a:fld id="{4A16D91A-F244-4C55-B023-3873A428ABC4}" type="slidenum">
              <a:rPr lang="ru-RU" sz="1200" spc="-1">
                <a:solidFill>
                  <a:srgbClr val="000000"/>
                </a:solidFill>
                <a:latin typeface="Arial"/>
              </a:rPr>
              <a:pPr algn="r"/>
              <a:t>7</a:t>
            </a:fld>
            <a:endParaRPr lang="ru-RU" sz="1200" spc="-1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675263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</p:spPr>
      </p:sp>
      <p:sp>
        <p:nvSpPr>
          <p:cNvPr id="775" name="PlaceHolder 2"/>
          <p:cNvSpPr>
            <a:spLocks noGrp="1"/>
          </p:cNvSpPr>
          <p:nvPr>
            <p:ph type="body"/>
          </p:nvPr>
        </p:nvSpPr>
        <p:spPr>
          <a:xfrm>
            <a:off x="679680" y="4777200"/>
            <a:ext cx="5437440" cy="3907800"/>
          </a:xfrm>
          <a:prstGeom prst="rect">
            <a:avLst/>
          </a:prstGeom>
        </p:spPr>
        <p:txBody>
          <a:bodyPr lIns="0" tIns="0" rIns="0" bIns="0"/>
          <a:lstStyle/>
          <a:p>
            <a:pPr marL="216000" indent="-215640">
              <a:lnSpc>
                <a:spcPct val="100000"/>
              </a:lnSpc>
            </a:pPr>
            <a:r>
              <a:rPr lang="ru-RU" sz="2000" b="0" strike="noStrike" spc="-1">
                <a:latin typeface="Arial"/>
              </a:rPr>
              <a:t>Герб! Заголовок</a:t>
            </a:r>
          </a:p>
        </p:txBody>
      </p:sp>
      <p:sp>
        <p:nvSpPr>
          <p:cNvPr id="776" name="CustomShape 3"/>
          <p:cNvSpPr/>
          <p:nvPr/>
        </p:nvSpPr>
        <p:spPr>
          <a:xfrm>
            <a:off x="3850560" y="9428760"/>
            <a:ext cx="2944800" cy="497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 algn="r"/>
            <a:fld id="{6ECCE66A-5531-4BD4-8A4B-9499B0F0AB9C}" type="slidenum">
              <a:rPr lang="ru-RU" sz="1200" spc="-1">
                <a:solidFill>
                  <a:srgbClr val="000000"/>
                </a:solidFill>
                <a:latin typeface="Arial"/>
              </a:rPr>
              <a:pPr algn="r"/>
              <a:t>8</a:t>
            </a:fld>
            <a:endParaRPr lang="ru-RU" sz="1200" spc="-1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624878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</p:spPr>
      </p:sp>
      <p:sp>
        <p:nvSpPr>
          <p:cNvPr id="790" name="PlaceHolder 2"/>
          <p:cNvSpPr>
            <a:spLocks noGrp="1"/>
          </p:cNvSpPr>
          <p:nvPr>
            <p:ph type="body"/>
          </p:nvPr>
        </p:nvSpPr>
        <p:spPr>
          <a:xfrm>
            <a:off x="679680" y="4777200"/>
            <a:ext cx="5437440" cy="390780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791" name="CustomShape 3"/>
          <p:cNvSpPr/>
          <p:nvPr/>
        </p:nvSpPr>
        <p:spPr>
          <a:xfrm>
            <a:off x="3850560" y="9428760"/>
            <a:ext cx="2944800" cy="497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 algn="r"/>
            <a:fld id="{118F4112-7497-4FB4-BE08-A9C4080CC5B1}" type="slidenum">
              <a:rPr lang="ru-RU" sz="1200" spc="-1">
                <a:solidFill>
                  <a:srgbClr val="000000"/>
                </a:solidFill>
                <a:latin typeface="Arial"/>
              </a:rPr>
              <a:pPr algn="r"/>
              <a:t>9</a:t>
            </a:fld>
            <a:endParaRPr lang="ru-RU" sz="1200" spc="-1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541898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</p:spPr>
      </p:sp>
      <p:sp>
        <p:nvSpPr>
          <p:cNvPr id="793" name="PlaceHolder 2"/>
          <p:cNvSpPr>
            <a:spLocks noGrp="1"/>
          </p:cNvSpPr>
          <p:nvPr>
            <p:ph type="body"/>
          </p:nvPr>
        </p:nvSpPr>
        <p:spPr>
          <a:xfrm>
            <a:off x="679680" y="4777200"/>
            <a:ext cx="5437440" cy="390780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794" name="CustomShape 3"/>
          <p:cNvSpPr/>
          <p:nvPr/>
        </p:nvSpPr>
        <p:spPr>
          <a:xfrm>
            <a:off x="3850560" y="9428760"/>
            <a:ext cx="2944800" cy="497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 algn="r"/>
            <a:fld id="{86913712-1210-41A3-871C-823CDA377E9F}" type="slidenum">
              <a:rPr lang="ru-RU" sz="1200" spc="-1">
                <a:solidFill>
                  <a:srgbClr val="000000"/>
                </a:solidFill>
                <a:latin typeface="Arial"/>
              </a:rPr>
              <a:pPr algn="r"/>
              <a:t>10</a:t>
            </a:fld>
            <a:endParaRPr lang="ru-RU" sz="1200" spc="-1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269470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BF5D5-16C2-481D-BAB6-24A499F4C35D}" type="datetimeFigureOut">
              <a:rPr lang="ru-RU" smtClean="0"/>
              <a:t>19.08.2019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C893-829D-47B5-B2AB-7C3A077BCA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0347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BF5D5-16C2-481D-BAB6-24A499F4C35D}" type="datetimeFigureOut">
              <a:rPr lang="ru-RU" smtClean="0"/>
              <a:t>19.08.2019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C893-829D-47B5-B2AB-7C3A077BCA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632412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09600" y="273600"/>
            <a:ext cx="1097232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109723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609600" y="3682080"/>
            <a:ext cx="109723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44163071"/>
      </p:ext>
    </p:extLst>
  </p:cSld>
  <p:clrMapOvr>
    <a:masterClrMapping/>
  </p:clrMapOvr>
  <p:transition advClick="0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600" y="273600"/>
            <a:ext cx="1097232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232320" y="160452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609600" y="368208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6232320" y="368208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62165394"/>
      </p:ext>
    </p:extLst>
  </p:cSld>
  <p:clrMapOvr>
    <a:masterClrMapping/>
  </p:clrMapOvr>
  <p:transition advClick="0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609600" y="273600"/>
            <a:ext cx="1097232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3532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319520" y="1604520"/>
            <a:ext cx="3532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8029440" y="1604520"/>
            <a:ext cx="3532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609600" y="3682080"/>
            <a:ext cx="3532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4319520" y="3682080"/>
            <a:ext cx="3532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8029440" y="3682080"/>
            <a:ext cx="3532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80813863"/>
      </p:ext>
    </p:extLst>
  </p:cSld>
  <p:clrMapOvr>
    <a:masterClrMapping/>
  </p:clrMapOvr>
  <p:transition advClick="0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9259358"/>
      </p:ext>
    </p:extLst>
  </p:cSld>
  <p:clrMapOvr>
    <a:masterClrMapping/>
  </p:clrMapOvr>
  <p:transition advClick="0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600" y="273600"/>
            <a:ext cx="1097232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609600" y="1604520"/>
            <a:ext cx="1097232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25703513"/>
      </p:ext>
    </p:extLst>
  </p:cSld>
  <p:clrMapOvr>
    <a:masterClrMapping/>
  </p:clrMapOvr>
  <p:transition advClick="0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609600" y="273600"/>
            <a:ext cx="1097232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1097232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78637628"/>
      </p:ext>
    </p:extLst>
  </p:cSld>
  <p:clrMapOvr>
    <a:masterClrMapping/>
  </p:clrMapOvr>
  <p:transition advClick="0"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09600" y="273600"/>
            <a:ext cx="1097232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53544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6232320" y="1604520"/>
            <a:ext cx="53544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91777242"/>
      </p:ext>
    </p:extLst>
  </p:cSld>
  <p:clrMapOvr>
    <a:masterClrMapping/>
  </p:clrMapOvr>
  <p:transition advClick="0"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09600" y="273600"/>
            <a:ext cx="1097232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47634107"/>
      </p:ext>
    </p:extLst>
  </p:cSld>
  <p:clrMapOvr>
    <a:masterClrMapping/>
  </p:clrMapOvr>
  <p:transition advClick="0"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609600" y="273600"/>
            <a:ext cx="1097232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25644253"/>
      </p:ext>
    </p:extLst>
  </p:cSld>
  <p:clrMapOvr>
    <a:masterClrMapping/>
  </p:clrMapOvr>
  <p:transition advClick="0"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09600" y="273600"/>
            <a:ext cx="1097232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6232320" y="1604520"/>
            <a:ext cx="53544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609600" y="368208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05434745"/>
      </p:ext>
    </p:extLst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BF5D5-16C2-481D-BAB6-24A499F4C35D}" type="datetimeFigureOut">
              <a:rPr lang="ru-RU" smtClean="0"/>
              <a:t>19.08.2019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C893-829D-47B5-B2AB-7C3A077BCA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834508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09600" y="273600"/>
            <a:ext cx="1097232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53544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6232320" y="160452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6232320" y="368208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07630530"/>
      </p:ext>
    </p:extLst>
  </p:cSld>
  <p:clrMapOvr>
    <a:masterClrMapping/>
  </p:clrMapOvr>
  <p:transition advClick="0"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09600" y="273600"/>
            <a:ext cx="1097232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6232320" y="160452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609600" y="3682080"/>
            <a:ext cx="109723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75611967"/>
      </p:ext>
    </p:extLst>
  </p:cSld>
  <p:clrMapOvr>
    <a:masterClrMapping/>
  </p:clrMapOvr>
  <p:transition advClick="0"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09600" y="273600"/>
            <a:ext cx="1097232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109723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609600" y="3682080"/>
            <a:ext cx="109723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07981126"/>
      </p:ext>
    </p:extLst>
  </p:cSld>
  <p:clrMapOvr>
    <a:masterClrMapping/>
  </p:clrMapOvr>
  <p:transition advClick="0"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600" y="273600"/>
            <a:ext cx="1097232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232320" y="160452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609600" y="368208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6232320" y="368208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16585194"/>
      </p:ext>
    </p:extLst>
  </p:cSld>
  <p:clrMapOvr>
    <a:masterClrMapping/>
  </p:clrMapOvr>
  <p:transition advClick="0"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609600" y="273600"/>
            <a:ext cx="1097232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3532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319520" y="1604520"/>
            <a:ext cx="3532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8029440" y="1604520"/>
            <a:ext cx="3532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609600" y="3682080"/>
            <a:ext cx="3532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4319520" y="3682080"/>
            <a:ext cx="3532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8029440" y="3682080"/>
            <a:ext cx="3532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90724194"/>
      </p:ext>
    </p:extLst>
  </p:cSld>
  <p:clrMapOvr>
    <a:masterClrMapping/>
  </p:clrMapOvr>
  <p:transition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196A1-37DC-4CED-BE73-0810763961F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5BBBB-4A01-4864-A542-E2139BBD9C0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921395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196A1-37DC-4CED-BE73-0810763961F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5BBBB-4A01-4864-A542-E2139BBD9C0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6441345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196A1-37DC-4CED-BE73-0810763961F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5BBBB-4A01-4864-A542-E2139BBD9C0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0128563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196A1-37DC-4CED-BE73-0810763961F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5BBBB-4A01-4864-A542-E2139BBD9C0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3978483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196A1-37DC-4CED-BE73-0810763961F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5BBBB-4A01-4864-A542-E2139BBD9C0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7664415"/>
      </p:ext>
    </p:extLst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196A1-37DC-4CED-BE73-0810763961F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5BBBB-4A01-4864-A542-E2139BBD9C0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555163"/>
      </p:ext>
    </p:extLst>
  </p:cSld>
  <p:clrMapOvr>
    <a:masterClrMapping/>
  </p:clrMapOvr>
  <p:transition spd="slow"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196A1-37DC-4CED-BE73-0810763961F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5BBBB-4A01-4864-A542-E2139BBD9C0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9130724"/>
      </p:ext>
    </p:extLst>
  </p:cSld>
  <p:clrMapOvr>
    <a:masterClrMapping/>
  </p:clrMapOvr>
  <p:transition spd="slow"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196A1-37DC-4CED-BE73-0810763961F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5BBBB-4A01-4864-A542-E2139BBD9C0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709710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BF5D5-16C2-481D-BAB6-24A499F4C35D}" type="datetimeFigureOut">
              <a:rPr lang="ru-RU" smtClean="0"/>
              <a:t>19.08.2019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C893-829D-47B5-B2AB-7C3A077BCA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41805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196A1-37DC-4CED-BE73-0810763961F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5BBBB-4A01-4864-A542-E2139BBD9C0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348400"/>
      </p:ext>
    </p:extLst>
  </p:cSld>
  <p:clrMapOvr>
    <a:masterClrMapping/>
  </p:clrMapOvr>
  <p:transition spd="slow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196A1-37DC-4CED-BE73-0810763961F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5BBBB-4A01-4864-A542-E2139BBD9C0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528946"/>
      </p:ext>
    </p:extLst>
  </p:cSld>
  <p:clrMapOvr>
    <a:masterClrMapping/>
  </p:clrMapOvr>
  <p:transition spd="slow">
    <p:push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196A1-37DC-4CED-BE73-0810763961F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5BBBB-4A01-4864-A542-E2139BBD9C0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6728736"/>
      </p:ext>
    </p:extLst>
  </p:cSld>
  <p:clrMapOvr>
    <a:masterClrMapping/>
  </p:clrMapOvr>
  <p:transition spd="slow">
    <p:push dir="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C2CE6-9648-4ED4-9B5A-25A2FD5CF4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92A68-B4F0-460B-B183-038AF1EADD5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64289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C2CE6-9648-4ED4-9B5A-25A2FD5CF4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92A68-B4F0-460B-B183-038AF1EADD5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552691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C2CE6-9648-4ED4-9B5A-25A2FD5CF4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92A68-B4F0-460B-B183-038AF1EADD5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46056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C2CE6-9648-4ED4-9B5A-25A2FD5CF4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92A68-B4F0-460B-B183-038AF1EADD5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70752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C2CE6-9648-4ED4-9B5A-25A2FD5CF4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92A68-B4F0-460B-B183-038AF1EADD5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898629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C2CE6-9648-4ED4-9B5A-25A2FD5CF4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92A68-B4F0-460B-B183-038AF1EADD5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93522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C2CE6-9648-4ED4-9B5A-25A2FD5CF4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92A68-B4F0-460B-B183-038AF1EADD5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442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BF5D5-16C2-481D-BAB6-24A499F4C35D}" type="datetimeFigureOut">
              <a:rPr lang="ru-RU" smtClean="0"/>
              <a:t>19.08.2019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C893-829D-47B5-B2AB-7C3A077BCA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11315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C2CE6-9648-4ED4-9B5A-25A2FD5CF4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92A68-B4F0-460B-B183-038AF1EADD5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84652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C2CE6-9648-4ED4-9B5A-25A2FD5CF4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92A68-B4F0-460B-B183-038AF1EADD5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974755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C2CE6-9648-4ED4-9B5A-25A2FD5CF4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92A68-B4F0-460B-B183-038AF1EADD5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084790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C2CE6-9648-4ED4-9B5A-25A2FD5CF4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92A68-B4F0-460B-B183-038AF1EADD5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472050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BF5D5-16C2-481D-BAB6-24A499F4C3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C893-829D-47B5-B2AB-7C3A077BCA8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013585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BF5D5-16C2-481D-BAB6-24A499F4C3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C893-829D-47B5-B2AB-7C3A077BCA8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91200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BF5D5-16C2-481D-BAB6-24A499F4C3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C893-829D-47B5-B2AB-7C3A077BCA8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74323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BF5D5-16C2-481D-BAB6-24A499F4C3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C893-829D-47B5-B2AB-7C3A077BCA8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259456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BF5D5-16C2-481D-BAB6-24A499F4C3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C893-829D-47B5-B2AB-7C3A077BCA8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718877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BF5D5-16C2-481D-BAB6-24A499F4C3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C893-829D-47B5-B2AB-7C3A077BCA8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4449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BF5D5-16C2-481D-BAB6-24A499F4C35D}" type="datetimeFigureOut">
              <a:rPr lang="ru-RU" smtClean="0"/>
              <a:t>19.08.2019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C893-829D-47B5-B2AB-7C3A077BCA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564894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BF5D5-16C2-481D-BAB6-24A499F4C3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C893-829D-47B5-B2AB-7C3A077BCA8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98853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BF5D5-16C2-481D-BAB6-24A499F4C3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C893-829D-47B5-B2AB-7C3A077BCA8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62322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BF5D5-16C2-481D-BAB6-24A499F4C3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C893-829D-47B5-B2AB-7C3A077BCA8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492889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BF5D5-16C2-481D-BAB6-24A499F4C3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C893-829D-47B5-B2AB-7C3A077BCA8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21583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BF5D5-16C2-481D-BAB6-24A499F4C3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C893-829D-47B5-B2AB-7C3A077BCA8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95675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FB31508-A712-47EC-B22C-2EA9D8282A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1EE47E-7C02-49EF-9B7A-D14F3C5844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8167915"/>
      </p:ext>
    </p:extLst>
  </p:cSld>
  <p:clrMapOvr>
    <a:masterClrMapping/>
  </p:clrMapOvr>
  <p:transition spd="med">
    <p:pull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FB31508-A712-47EC-B22C-2EA9D8282A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1EE47E-7C02-49EF-9B7A-D14F3C5844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0564218"/>
      </p:ext>
    </p:extLst>
  </p:cSld>
  <p:clrMapOvr>
    <a:masterClrMapping/>
  </p:clrMapOvr>
  <p:transition spd="med">
    <p:pull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FB31508-A712-47EC-B22C-2EA9D8282A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1EE47E-7C02-49EF-9B7A-D14F3C5844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6128091"/>
      </p:ext>
    </p:extLst>
  </p:cSld>
  <p:clrMapOvr>
    <a:masterClrMapping/>
  </p:clrMapOvr>
  <p:transition spd="med">
    <p:pull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FB31508-A712-47EC-B22C-2EA9D8282A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1EE47E-7C02-49EF-9B7A-D14F3C5844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8222875"/>
      </p:ext>
    </p:extLst>
  </p:cSld>
  <p:clrMapOvr>
    <a:masterClrMapping/>
  </p:clrMapOvr>
  <p:transition spd="med">
    <p:pull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FB31508-A712-47EC-B22C-2EA9D8282A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1EE47E-7C02-49EF-9B7A-D14F3C5844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282384"/>
      </p:ext>
    </p:extLst>
  </p:cSld>
  <p:clrMapOvr>
    <a:masterClrMapping/>
  </p:clrMapOvr>
  <p:transition spd="med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BF5D5-16C2-481D-BAB6-24A499F4C35D}" type="datetimeFigureOut">
              <a:rPr lang="ru-RU" smtClean="0"/>
              <a:t>19.08.2019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C893-829D-47B5-B2AB-7C3A077BCA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24726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FB31508-A712-47EC-B22C-2EA9D8282A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1EE47E-7C02-49EF-9B7A-D14F3C5844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3359771"/>
      </p:ext>
    </p:extLst>
  </p:cSld>
  <p:clrMapOvr>
    <a:masterClrMapping/>
  </p:clrMapOvr>
  <p:transition spd="med">
    <p:pull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FB31508-A712-47EC-B22C-2EA9D8282A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1EE47E-7C02-49EF-9B7A-D14F3C5844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3705715"/>
      </p:ext>
    </p:extLst>
  </p:cSld>
  <p:clrMapOvr>
    <a:masterClrMapping/>
  </p:clrMapOvr>
  <p:transition spd="med">
    <p:pull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FB31508-A712-47EC-B22C-2EA9D8282A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1EE47E-7C02-49EF-9B7A-D14F3C5844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8539697"/>
      </p:ext>
    </p:extLst>
  </p:cSld>
  <p:clrMapOvr>
    <a:masterClrMapping/>
  </p:clrMapOvr>
  <p:transition spd="med">
    <p:pull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FB31508-A712-47EC-B22C-2EA9D8282A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1EE47E-7C02-49EF-9B7A-D14F3C5844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3281346"/>
      </p:ext>
    </p:extLst>
  </p:cSld>
  <p:clrMapOvr>
    <a:masterClrMapping/>
  </p:clrMapOvr>
  <p:transition spd="med">
    <p:pull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FB31508-A712-47EC-B22C-2EA9D8282A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1EE47E-7C02-49EF-9B7A-D14F3C5844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131597"/>
      </p:ext>
    </p:extLst>
  </p:cSld>
  <p:clrMapOvr>
    <a:masterClrMapping/>
  </p:clrMapOvr>
  <p:transition spd="med">
    <p:pull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FB31508-A712-47EC-B22C-2EA9D8282A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1EE47E-7C02-49EF-9B7A-D14F3C5844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0588636"/>
      </p:ext>
    </p:extLst>
  </p:cSld>
  <p:clrMapOvr>
    <a:masterClrMapping/>
  </p:clrMapOvr>
  <p:transition spd="med">
    <p:pull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F1EF9-C77E-48EF-A110-A2F04B39FA0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9589F-8C3F-438B-94CD-1C9E5F9A5A1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33446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F1EF9-C77E-48EF-A110-A2F04B39FA0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9589F-8C3F-438B-94CD-1C9E5F9A5A1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35813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F1EF9-C77E-48EF-A110-A2F04B39FA0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9589F-8C3F-438B-94CD-1C9E5F9A5A1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92631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F1EF9-C77E-48EF-A110-A2F04B39FA0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9589F-8C3F-438B-94CD-1C9E5F9A5A1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6572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BF5D5-16C2-481D-BAB6-24A499F4C35D}" type="datetimeFigureOut">
              <a:rPr lang="ru-RU" smtClean="0"/>
              <a:t>19.08.2019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C893-829D-47B5-B2AB-7C3A077BCA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017739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F1EF9-C77E-48EF-A110-A2F04B39FA0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9589F-8C3F-438B-94CD-1C9E5F9A5A1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845283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F1EF9-C77E-48EF-A110-A2F04B39FA0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9589F-8C3F-438B-94CD-1C9E5F9A5A1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6635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F1EF9-C77E-48EF-A110-A2F04B39FA0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9589F-8C3F-438B-94CD-1C9E5F9A5A1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465723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F1EF9-C77E-48EF-A110-A2F04B39FA0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9589F-8C3F-438B-94CD-1C9E5F9A5A1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15409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F1EF9-C77E-48EF-A110-A2F04B39FA0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9589F-8C3F-438B-94CD-1C9E5F9A5A1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200021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F1EF9-C77E-48EF-A110-A2F04B39FA0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9589F-8C3F-438B-94CD-1C9E5F9A5A1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866880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F1EF9-C77E-48EF-A110-A2F04B39FA0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9589F-8C3F-438B-94CD-1C9E5F9A5A1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78838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3991440"/>
      </p:ext>
    </p:extLst>
  </p:cSld>
  <p:clrMapOvr>
    <a:masterClrMapping/>
  </p:clrMapOvr>
  <p:transition advClick="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600" y="273600"/>
            <a:ext cx="1097232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609600" y="1604520"/>
            <a:ext cx="1097232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80576195"/>
      </p:ext>
    </p:extLst>
  </p:cSld>
  <p:clrMapOvr>
    <a:masterClrMapping/>
  </p:clrMapOvr>
  <p:transition advClick="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609600" y="273600"/>
            <a:ext cx="1097232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1097232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32300741"/>
      </p:ext>
    </p:extLst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BF5D5-16C2-481D-BAB6-24A499F4C35D}" type="datetimeFigureOut">
              <a:rPr lang="ru-RU" smtClean="0"/>
              <a:t>19.08.2019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C893-829D-47B5-B2AB-7C3A077BCA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671741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09600" y="273600"/>
            <a:ext cx="1097232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53544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6232320" y="1604520"/>
            <a:ext cx="53544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81889795"/>
      </p:ext>
    </p:extLst>
  </p:cSld>
  <p:clrMapOvr>
    <a:masterClrMapping/>
  </p:clrMapOvr>
  <p:transition advClick="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09600" y="273600"/>
            <a:ext cx="1097232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20617447"/>
      </p:ext>
    </p:extLst>
  </p:cSld>
  <p:clrMapOvr>
    <a:masterClrMapping/>
  </p:clrMapOvr>
  <p:transition advClick="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609600" y="273600"/>
            <a:ext cx="1097232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58927230"/>
      </p:ext>
    </p:extLst>
  </p:cSld>
  <p:clrMapOvr>
    <a:masterClrMapping/>
  </p:clrMapOvr>
  <p:transition advClick="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09600" y="273600"/>
            <a:ext cx="1097232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6232320" y="1604520"/>
            <a:ext cx="53544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609600" y="368208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19959052"/>
      </p:ext>
    </p:extLst>
  </p:cSld>
  <p:clrMapOvr>
    <a:masterClrMapping/>
  </p:clrMapOvr>
  <p:transition advClick="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09600" y="273600"/>
            <a:ext cx="1097232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53544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6232320" y="160452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6232320" y="368208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29487997"/>
      </p:ext>
    </p:extLst>
  </p:cSld>
  <p:clrMapOvr>
    <a:masterClrMapping/>
  </p:clrMapOvr>
  <p:transition advClick="0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09600" y="273600"/>
            <a:ext cx="1097232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6232320" y="160452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609600" y="3682080"/>
            <a:ext cx="109723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2052736"/>
      </p:ext>
    </p:extLst>
  </p:cSld>
  <p:clrMapOvr>
    <a:masterClrMapping/>
  </p:clrMapOvr>
  <p:transition advClick="0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09600" y="273600"/>
            <a:ext cx="1097232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109723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609600" y="3682080"/>
            <a:ext cx="109723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52459091"/>
      </p:ext>
    </p:extLst>
  </p:cSld>
  <p:clrMapOvr>
    <a:masterClrMapping/>
  </p:clrMapOvr>
  <p:transition advClick="0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600" y="273600"/>
            <a:ext cx="1097232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232320" y="160452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609600" y="368208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6232320" y="368208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58721789"/>
      </p:ext>
    </p:extLst>
  </p:cSld>
  <p:clrMapOvr>
    <a:masterClrMapping/>
  </p:clrMapOvr>
  <p:transition advClick="0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609600" y="273600"/>
            <a:ext cx="1097232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3532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319520" y="1604520"/>
            <a:ext cx="3532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8029440" y="1604520"/>
            <a:ext cx="3532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609600" y="3682080"/>
            <a:ext cx="3532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4319520" y="3682080"/>
            <a:ext cx="3532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8029440" y="3682080"/>
            <a:ext cx="3532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25458154"/>
      </p:ext>
    </p:extLst>
  </p:cSld>
  <p:clrMapOvr>
    <a:masterClrMapping/>
  </p:clrMapOvr>
  <p:transition advClick="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2365773"/>
      </p:ext>
    </p:extLst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BF5D5-16C2-481D-BAB6-24A499F4C35D}" type="datetimeFigureOut">
              <a:rPr lang="ru-RU" smtClean="0"/>
              <a:t>19.08.2019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C893-829D-47B5-B2AB-7C3A077BCA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416383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600" y="273600"/>
            <a:ext cx="1097232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609600" y="1604520"/>
            <a:ext cx="1097232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01577641"/>
      </p:ext>
    </p:extLst>
  </p:cSld>
  <p:clrMapOvr>
    <a:masterClrMapping/>
  </p:clrMapOvr>
  <p:transition advClick="0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609600" y="273600"/>
            <a:ext cx="1097232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1097232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26425305"/>
      </p:ext>
    </p:extLst>
  </p:cSld>
  <p:clrMapOvr>
    <a:masterClrMapping/>
  </p:clrMapOvr>
  <p:transition advClick="0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09600" y="273600"/>
            <a:ext cx="1097232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53544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6232320" y="1604520"/>
            <a:ext cx="53544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59503286"/>
      </p:ext>
    </p:extLst>
  </p:cSld>
  <p:clrMapOvr>
    <a:masterClrMapping/>
  </p:clrMapOvr>
  <p:transition advClick="0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09600" y="273600"/>
            <a:ext cx="1097232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79291231"/>
      </p:ext>
    </p:extLst>
  </p:cSld>
  <p:clrMapOvr>
    <a:masterClrMapping/>
  </p:clrMapOvr>
  <p:transition advClick="0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609600" y="273600"/>
            <a:ext cx="1097232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87489751"/>
      </p:ext>
    </p:extLst>
  </p:cSld>
  <p:clrMapOvr>
    <a:masterClrMapping/>
  </p:clrMapOvr>
  <p:transition advClick="0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09600" y="273600"/>
            <a:ext cx="1097232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6232320" y="1604520"/>
            <a:ext cx="53544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609600" y="368208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79753260"/>
      </p:ext>
    </p:extLst>
  </p:cSld>
  <p:clrMapOvr>
    <a:masterClrMapping/>
  </p:clrMapOvr>
  <p:transition advClick="0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09600" y="273600"/>
            <a:ext cx="1097232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53544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6232320" y="160452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6232320" y="368208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65229801"/>
      </p:ext>
    </p:extLst>
  </p:cSld>
  <p:clrMapOvr>
    <a:masterClrMapping/>
  </p:clrMapOvr>
  <p:transition advClick="0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09600" y="273600"/>
            <a:ext cx="1097232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6232320" y="160452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609600" y="3682080"/>
            <a:ext cx="109723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00826571"/>
      </p:ext>
    </p:extLst>
  </p:cSld>
  <p:clrMapOvr>
    <a:masterClrMapping/>
  </p:clrMapOvr>
  <p:transition advClick="0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09600" y="273600"/>
            <a:ext cx="1097232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109723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609600" y="3682080"/>
            <a:ext cx="109723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00611888"/>
      </p:ext>
    </p:extLst>
  </p:cSld>
  <p:clrMapOvr>
    <a:masterClrMapping/>
  </p:clrMapOvr>
  <p:transition advClick="0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600" y="273600"/>
            <a:ext cx="1097232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232320" y="160452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609600" y="368208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6232320" y="368208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53688796"/>
      </p:ext>
    </p:extLst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BF5D5-16C2-481D-BAB6-24A499F4C35D}" type="datetimeFigureOut">
              <a:rPr lang="ru-RU" smtClean="0"/>
              <a:t>19.08.2019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C893-829D-47B5-B2AB-7C3A077BCA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842606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609600" y="273600"/>
            <a:ext cx="1097232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3532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319520" y="1604520"/>
            <a:ext cx="3532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8029440" y="1604520"/>
            <a:ext cx="3532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609600" y="3682080"/>
            <a:ext cx="3532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4319520" y="3682080"/>
            <a:ext cx="3532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8029440" y="3682080"/>
            <a:ext cx="3532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12217881"/>
      </p:ext>
    </p:extLst>
  </p:cSld>
  <p:clrMapOvr>
    <a:masterClrMapping/>
  </p:clrMapOvr>
  <p:transition advClick="0"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3168405"/>
      </p:ext>
    </p:extLst>
  </p:cSld>
  <p:clrMapOvr>
    <a:masterClrMapping/>
  </p:clrMapOvr>
  <p:transition advClick="0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600" y="273600"/>
            <a:ext cx="1097232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609600" y="1604520"/>
            <a:ext cx="1097232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71571791"/>
      </p:ext>
    </p:extLst>
  </p:cSld>
  <p:clrMapOvr>
    <a:masterClrMapping/>
  </p:clrMapOvr>
  <p:transition advClick="0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609600" y="273600"/>
            <a:ext cx="1097232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1097232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99485143"/>
      </p:ext>
    </p:extLst>
  </p:cSld>
  <p:clrMapOvr>
    <a:masterClrMapping/>
  </p:clrMapOvr>
  <p:transition advClick="0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09600" y="273600"/>
            <a:ext cx="1097232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53544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6232320" y="1604520"/>
            <a:ext cx="53544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45656201"/>
      </p:ext>
    </p:extLst>
  </p:cSld>
  <p:clrMapOvr>
    <a:masterClrMapping/>
  </p:clrMapOvr>
  <p:transition advClick="0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09600" y="273600"/>
            <a:ext cx="1097232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94048261"/>
      </p:ext>
    </p:extLst>
  </p:cSld>
  <p:clrMapOvr>
    <a:masterClrMapping/>
  </p:clrMapOvr>
  <p:transition advClick="0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609600" y="273600"/>
            <a:ext cx="1097232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68817325"/>
      </p:ext>
    </p:extLst>
  </p:cSld>
  <p:clrMapOvr>
    <a:masterClrMapping/>
  </p:clrMapOvr>
  <p:transition advClick="0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09600" y="273600"/>
            <a:ext cx="1097232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6232320" y="1604520"/>
            <a:ext cx="53544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609600" y="368208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89793038"/>
      </p:ext>
    </p:extLst>
  </p:cSld>
  <p:clrMapOvr>
    <a:masterClrMapping/>
  </p:clrMapOvr>
  <p:transition advClick="0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09600" y="273600"/>
            <a:ext cx="1097232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53544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6232320" y="160452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6232320" y="368208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70162809"/>
      </p:ext>
    </p:extLst>
  </p:cSld>
  <p:clrMapOvr>
    <a:masterClrMapping/>
  </p:clrMapOvr>
  <p:transition advClick="0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09600" y="273600"/>
            <a:ext cx="1097232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6232320" y="160452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609600" y="3682080"/>
            <a:ext cx="109723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81180611"/>
      </p:ext>
    </p:extLst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slideLayout" Target="../slideLayouts/slideLayout114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0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slideLayout" Target="../slideLayouts/slideLayout78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90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CBF5D5-16C2-481D-BAB6-24A499F4C35D}" type="datetimeFigureOut">
              <a:rPr lang="ru-RU" smtClean="0"/>
              <a:t>19.08.2019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DC893-829D-47B5-B2AB-7C3A077BCA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8979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600" y="273600"/>
            <a:ext cx="1097232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1097232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</p:spTree>
    <p:extLst>
      <p:ext uri="{BB962C8B-B14F-4D97-AF65-F5344CB8AC3E}">
        <p14:creationId xmlns:p14="http://schemas.microsoft.com/office/powerpoint/2010/main" val="252938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  <p:sldLayoutId id="2147483783" r:id="rId12"/>
  </p:sldLayoutIdLst>
  <p:transition advClick="0"/>
  <p:txStyles>
    <p:titleStyle/>
    <p:bodyStyle>
      <a:lvl1pPr marL="432000" indent="-324000">
        <a:spcBef>
          <a:spcPts val="1417"/>
        </a:spcBef>
        <a:buClr>
          <a:srgbClr val="000000"/>
        </a:buClr>
        <a:buSzPct val="45000"/>
        <a:buFont typeface="Wingdings" charset="2"/>
        <a:buChar char=""/>
        <a:defRPr/>
      </a:lvl1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F196A1-37DC-4CED-BE73-0810763961F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B5BBBB-4A01-4864-A542-E2139BBD9C0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018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C2CE6-9648-4ED4-9B5A-25A2FD5CF4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E92A68-B4F0-460B-B183-038AF1EADD5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515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CBF5D5-16C2-481D-BAB6-24A499F4C3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DC893-829D-47B5-B2AB-7C3A077BCA8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015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1FB31508-A712-47EC-B22C-2EA9D8282A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  <a:cs typeface="Arial" charset="0"/>
              </a:defRPr>
            </a:lvl1pPr>
          </a:lstStyle>
          <a:p>
            <a:fld id="{E61EE47E-7C02-49EF-9B7A-D14F3C5844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369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med">
    <p:pull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3F1EF9-C77E-48EF-A110-A2F04B39FA0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49589F-8C3F-438B-94CD-1C9E5F9A5A1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765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600" y="273600"/>
            <a:ext cx="1097232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1097232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</p:spTree>
    <p:extLst>
      <p:ext uri="{BB962C8B-B14F-4D97-AF65-F5344CB8AC3E}">
        <p14:creationId xmlns:p14="http://schemas.microsoft.com/office/powerpoint/2010/main" val="3712056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</p:sldLayoutIdLst>
  <p:transition advClick="0"/>
  <p:txStyles>
    <p:titleStyle/>
    <p:bodyStyle>
      <a:lvl1pPr marL="432000" indent="-324000">
        <a:spcBef>
          <a:spcPts val="1417"/>
        </a:spcBef>
        <a:buClr>
          <a:srgbClr val="000000"/>
        </a:buClr>
        <a:buSzPct val="45000"/>
        <a:buFont typeface="Wingdings" charset="2"/>
        <a:buChar char=""/>
        <a:defRPr/>
      </a:lvl1pPr>
    </p:bodyStyle>
    <p:otherStyle/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600" y="273600"/>
            <a:ext cx="1097232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1097232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</p:spTree>
    <p:extLst>
      <p:ext uri="{BB962C8B-B14F-4D97-AF65-F5344CB8AC3E}">
        <p14:creationId xmlns:p14="http://schemas.microsoft.com/office/powerpoint/2010/main" val="121352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ransition advClick="0"/>
  <p:txStyles>
    <p:titleStyle/>
    <p:bodyStyle>
      <a:lvl1pPr marL="432000" indent="-324000">
        <a:spcBef>
          <a:spcPts val="1417"/>
        </a:spcBef>
        <a:buClr>
          <a:srgbClr val="000000"/>
        </a:buClr>
        <a:buSzPct val="45000"/>
        <a:buFont typeface="Wingdings" charset="2"/>
        <a:buChar char=""/>
        <a:defRPr/>
      </a:lvl1pPr>
    </p:bodyStyle>
    <p:otherStyle/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600" y="273600"/>
            <a:ext cx="1097232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1097232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</p:spTree>
    <p:extLst>
      <p:ext uri="{BB962C8B-B14F-4D97-AF65-F5344CB8AC3E}">
        <p14:creationId xmlns:p14="http://schemas.microsoft.com/office/powerpoint/2010/main" val="2014363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  <p:sldLayoutId id="2147483770" r:id="rId12"/>
  </p:sldLayoutIdLst>
  <p:transition advClick="0"/>
  <p:txStyles>
    <p:titleStyle/>
    <p:bodyStyle>
      <a:lvl1pPr marL="432000" indent="-324000">
        <a:spcBef>
          <a:spcPts val="1417"/>
        </a:spcBef>
        <a:buClr>
          <a:srgbClr val="000000"/>
        </a:buClr>
        <a:buSzPct val="45000"/>
        <a:buFont typeface="Wingdings" charset="2"/>
        <a:buChar char=""/>
        <a:defRPr/>
      </a:lvl1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3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3.xml"/><Relationship Id="rId6" Type="http://schemas.openxmlformats.org/officeDocument/2006/relationships/image" Target="../media/image6.png"/><Relationship Id="rId5" Type="http://schemas.openxmlformats.org/officeDocument/2006/relationships/image" Target="../media/image7.jpe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7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0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3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7.xml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rcokio.ru/izdatelstva/rsoko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9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1.xml"/><Relationship Id="rId4" Type="http://schemas.openxmlformats.org/officeDocument/2006/relationships/image" Target="../media/image4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7" Type="http://schemas.openxmlformats.org/officeDocument/2006/relationships/image" Target="NUL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31.png"/><Relationship Id="rId5" Type="http://schemas.openxmlformats.org/officeDocument/2006/relationships/image" Target="NULL"/><Relationship Id="rId4" Type="http://schemas.openxmlformats.org/officeDocument/2006/relationships/image" Target="../media/image30.pn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1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3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2190596" y="404335"/>
            <a:ext cx="9126081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i="0" u="none" strike="noStrike" normalizeH="0" baseline="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МИНИСТЕРСТВО ОБРАЗОВАНИЯ И НАУКИ ЧЕЛЯБИНСКОЙ ОБЛАСТИ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i="0" u="none" strike="noStrike" normalizeH="0" baseline="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ГОСУДАРСТВЕННОЕ БЮДЖЕТНОЕ УЧРЕЖДЕНИЕ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i="0" u="none" strike="noStrike" normalizeH="0" baseline="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ДОПОЛНИТЕЛЬНОГО ПРОФЕССИОНАЛЬНОГО ОБРАЗОВАНИЯ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i="0" u="none" strike="noStrike" normalizeH="0" baseline="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«РЕГИОНАЛЬНЫЙ ЦЕНТР ОЦЕНКИ КАЧЕСТВА И ИНФОРМАТИЗАЦИИ ОБРАЗОВАНИЯ»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892061" y="4853355"/>
            <a:ext cx="8065477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r"/>
            <a:r>
              <a:rPr lang="ru-RU" b="1" i="1" dirty="0" smtClean="0"/>
              <a:t>Барабас Андрей Александрович, </a:t>
            </a:r>
          </a:p>
          <a:p>
            <a:pPr algn="r"/>
            <a:r>
              <a:rPr lang="ru-RU" b="1" dirty="0" smtClean="0"/>
              <a:t>директор ГБУ ДПО РЦОКИО, </a:t>
            </a:r>
          </a:p>
          <a:p>
            <a:pPr algn="r"/>
            <a:r>
              <a:rPr lang="ru-RU" b="1" dirty="0" smtClean="0"/>
              <a:t>почетный работник общего образования РФ, член Учебно-методического объединения по общему образованию Челябинской области  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59806" y="1915427"/>
            <a:ext cx="9897732" cy="175432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3600" dirty="0"/>
              <a:t>Результаты и эффекты региональной политики в сфере оценки качества образования и роль в ней межмуниципального взаимодействия</a:t>
            </a:r>
          </a:p>
        </p:txBody>
      </p:sp>
    </p:spTree>
    <p:extLst>
      <p:ext uri="{BB962C8B-B14F-4D97-AF65-F5344CB8AC3E}">
        <p14:creationId xmlns:p14="http://schemas.microsoft.com/office/powerpoint/2010/main" val="3824568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CustomShape 1"/>
          <p:cNvSpPr/>
          <p:nvPr/>
        </p:nvSpPr>
        <p:spPr>
          <a:xfrm>
            <a:off x="1524000" y="280080"/>
            <a:ext cx="8393040" cy="427320"/>
          </a:xfrm>
          <a:prstGeom prst="rect">
            <a:avLst/>
          </a:prstGeom>
          <a:solidFill>
            <a:srgbClr val="E31E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grpSp>
        <p:nvGrpSpPr>
          <p:cNvPr id="695" name="Group 2"/>
          <p:cNvGrpSpPr/>
          <p:nvPr/>
        </p:nvGrpSpPr>
        <p:grpSpPr>
          <a:xfrm>
            <a:off x="9602040" y="75960"/>
            <a:ext cx="940320" cy="899640"/>
            <a:chOff x="8078040" y="75960"/>
            <a:chExt cx="940320" cy="899640"/>
          </a:xfrm>
        </p:grpSpPr>
        <p:pic>
          <p:nvPicPr>
            <p:cNvPr id="696" name="Рисунок 3"/>
            <p:cNvPicPr/>
            <p:nvPr/>
          </p:nvPicPr>
          <p:blipFill>
            <a:blip r:embed="rId3" cstate="print"/>
            <a:stretch/>
          </p:blipFill>
          <p:spPr>
            <a:xfrm>
              <a:off x="8078040" y="75960"/>
              <a:ext cx="727560" cy="83988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697" name="Рисунок 31"/>
            <p:cNvPicPr/>
            <p:nvPr/>
          </p:nvPicPr>
          <p:blipFill>
            <a:blip r:embed="rId4" cstate="print"/>
            <a:stretch/>
          </p:blipFill>
          <p:spPr>
            <a:xfrm>
              <a:off x="8593920" y="485640"/>
              <a:ext cx="424440" cy="489960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698" name="Group 3"/>
          <p:cNvGrpSpPr/>
          <p:nvPr/>
        </p:nvGrpSpPr>
        <p:grpSpPr>
          <a:xfrm>
            <a:off x="3189000" y="1778400"/>
            <a:ext cx="3216960" cy="662040"/>
            <a:chOff x="1665000" y="1778400"/>
            <a:chExt cx="3216960" cy="662040"/>
          </a:xfrm>
        </p:grpSpPr>
        <p:sp>
          <p:nvSpPr>
            <p:cNvPr id="699" name="CustomShape 4"/>
            <p:cNvSpPr/>
            <p:nvPr/>
          </p:nvSpPr>
          <p:spPr>
            <a:xfrm>
              <a:off x="1665000" y="1778400"/>
              <a:ext cx="3216960" cy="662040"/>
            </a:xfrm>
            <a:prstGeom prst="rect">
              <a:avLst/>
            </a:prstGeom>
            <a:noFill/>
            <a:ln w="2844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700" name="CustomShape 5"/>
            <p:cNvSpPr/>
            <p:nvPr/>
          </p:nvSpPr>
          <p:spPr>
            <a:xfrm>
              <a:off x="1792800" y="1823040"/>
              <a:ext cx="183960" cy="52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701" name="CustomShape 6"/>
          <p:cNvSpPr/>
          <p:nvPr/>
        </p:nvSpPr>
        <p:spPr>
          <a:xfrm>
            <a:off x="3571320" y="6162840"/>
            <a:ext cx="2275200" cy="577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02" name="CustomShape 7"/>
          <p:cNvSpPr/>
          <p:nvPr/>
        </p:nvSpPr>
        <p:spPr>
          <a:xfrm>
            <a:off x="1524000" y="6560280"/>
            <a:ext cx="9143280" cy="310320"/>
          </a:xfrm>
          <a:prstGeom prst="rect">
            <a:avLst/>
          </a:prstGeom>
          <a:solidFill>
            <a:srgbClr val="DF72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03" name="CustomShape 8"/>
          <p:cNvSpPr/>
          <p:nvPr/>
        </p:nvSpPr>
        <p:spPr>
          <a:xfrm>
            <a:off x="1745400" y="275400"/>
            <a:ext cx="7586280" cy="394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/>
            <a:r>
              <a:rPr lang="ru-RU" sz="2000" spc="-1">
                <a:solidFill>
                  <a:srgbClr val="FFFFFF"/>
                </a:solidFill>
                <a:ea typeface="Calibri"/>
              </a:rPr>
              <a:t>НАЦИОНАЛЬНЫЙ ПРОЕКТ «ОБРАЗОВАНИЕ»</a:t>
            </a:r>
            <a:endParaRPr lang="ru-RU" sz="2000" spc="-1">
              <a:solidFill>
                <a:prstClr val="black"/>
              </a:solidFill>
            </a:endParaRPr>
          </a:p>
        </p:txBody>
      </p:sp>
      <p:grpSp>
        <p:nvGrpSpPr>
          <p:cNvPr id="704" name="Group 9"/>
          <p:cNvGrpSpPr/>
          <p:nvPr/>
        </p:nvGrpSpPr>
        <p:grpSpPr>
          <a:xfrm>
            <a:off x="2214120" y="819360"/>
            <a:ext cx="1068840" cy="1094760"/>
            <a:chOff x="690120" y="819360"/>
            <a:chExt cx="1068840" cy="1094760"/>
          </a:xfrm>
        </p:grpSpPr>
        <p:sp>
          <p:nvSpPr>
            <p:cNvPr id="705" name="CustomShape 10"/>
            <p:cNvSpPr/>
            <p:nvPr/>
          </p:nvSpPr>
          <p:spPr>
            <a:xfrm>
              <a:off x="690120" y="819360"/>
              <a:ext cx="1068840" cy="1094760"/>
            </a:xfrm>
            <a:prstGeom prst="ellipse">
              <a:avLst/>
            </a:prstGeom>
            <a:solidFill>
              <a:srgbClr val="99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706" name="CustomShape 11"/>
            <p:cNvSpPr/>
            <p:nvPr/>
          </p:nvSpPr>
          <p:spPr>
            <a:xfrm>
              <a:off x="951840" y="1013040"/>
              <a:ext cx="574560" cy="699480"/>
            </a:xfrm>
            <a:prstGeom prst="rect">
              <a:avLst/>
            </a:prstGeom>
            <a:solidFill>
              <a:srgbClr val="99000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/>
            <a:lstStyle/>
            <a:p>
              <a:pPr algn="ctr"/>
              <a:r>
                <a:rPr lang="ru-RU" sz="4000" b="1" spc="-1">
                  <a:solidFill>
                    <a:srgbClr val="FFFFFF"/>
                  </a:solidFill>
                </a:rPr>
                <a:t>3</a:t>
              </a:r>
              <a:endParaRPr lang="ru-RU" sz="4000" spc="-1">
                <a:solidFill>
                  <a:prstClr val="black"/>
                </a:solidFill>
              </a:endParaRPr>
            </a:p>
          </p:txBody>
        </p:sp>
      </p:grpSp>
      <p:sp>
        <p:nvSpPr>
          <p:cNvPr id="707" name="CustomShape 12"/>
          <p:cNvSpPr/>
          <p:nvPr/>
        </p:nvSpPr>
        <p:spPr>
          <a:xfrm>
            <a:off x="3128520" y="1168200"/>
            <a:ext cx="7012440" cy="455760"/>
          </a:xfrm>
          <a:prstGeom prst="rect">
            <a:avLst/>
          </a:prstGeom>
          <a:solidFill>
            <a:srgbClr val="9900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r>
              <a:rPr lang="ru-RU" sz="2400" spc="-1" dirty="0">
                <a:solidFill>
                  <a:srgbClr val="FFFFFF"/>
                </a:solidFill>
              </a:rPr>
              <a:t>  Проект «</a:t>
            </a:r>
            <a:r>
              <a:rPr lang="ru-RU" sz="2400" spc="-1">
                <a:solidFill>
                  <a:srgbClr val="FFFFFF"/>
                </a:solidFill>
              </a:rPr>
              <a:t>Учитель будущего»</a:t>
            </a:r>
            <a:endParaRPr lang="ru-RU" sz="2400" spc="-1" dirty="0">
              <a:solidFill>
                <a:prstClr val="black"/>
              </a:solidFill>
            </a:endParaRPr>
          </a:p>
        </p:txBody>
      </p:sp>
      <p:sp>
        <p:nvSpPr>
          <p:cNvPr id="708" name="CustomShape 13"/>
          <p:cNvSpPr/>
          <p:nvPr/>
        </p:nvSpPr>
        <p:spPr>
          <a:xfrm>
            <a:off x="2136360" y="2886120"/>
            <a:ext cx="3121920" cy="2888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indent="-342360">
              <a:lnSpc>
                <a:spcPct val="15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lang="ru-RU" sz="1600" spc="-1">
                <a:solidFill>
                  <a:srgbClr val="000000"/>
                </a:solidFill>
              </a:rPr>
              <a:t>создание новых юридических лиц</a:t>
            </a:r>
            <a:endParaRPr lang="ru-RU" sz="1600" spc="-1">
              <a:solidFill>
                <a:prstClr val="black"/>
              </a:solidFill>
            </a:endParaRPr>
          </a:p>
          <a:p>
            <a:pPr marL="343080" indent="-342360">
              <a:lnSpc>
                <a:spcPct val="150000"/>
              </a:lnSpc>
            </a:pPr>
            <a:endParaRPr lang="ru-RU" sz="1600" spc="-1">
              <a:solidFill>
                <a:prstClr val="black"/>
              </a:solidFill>
            </a:endParaRPr>
          </a:p>
          <a:p>
            <a:pPr marL="343080" indent="-342360">
              <a:lnSpc>
                <a:spcPct val="150000"/>
              </a:lnSpc>
            </a:pPr>
            <a:r>
              <a:rPr lang="ru-RU" sz="1600" spc="-1">
                <a:solidFill>
                  <a:srgbClr val="000000"/>
                </a:solidFill>
              </a:rPr>
              <a:t>2.   ремонт помещений и оснащение создаваемых центров</a:t>
            </a:r>
            <a:endParaRPr lang="ru-RU" sz="1600" spc="-1">
              <a:solidFill>
                <a:prstClr val="black"/>
              </a:solidFill>
            </a:endParaRPr>
          </a:p>
          <a:p>
            <a:pPr marL="343080" indent="-342360">
              <a:lnSpc>
                <a:spcPct val="150000"/>
              </a:lnSpc>
            </a:pPr>
            <a:r>
              <a:rPr lang="ru-RU" sz="1600" spc="-1">
                <a:solidFill>
                  <a:srgbClr val="000000"/>
                </a:solidFill>
              </a:rPr>
              <a:t>      </a:t>
            </a:r>
            <a:endParaRPr lang="ru-RU" sz="1600" spc="-1">
              <a:solidFill>
                <a:prstClr val="black"/>
              </a:solidFill>
            </a:endParaRPr>
          </a:p>
          <a:p>
            <a:endParaRPr lang="ru-RU" sz="1600" spc="-1">
              <a:solidFill>
                <a:prstClr val="black"/>
              </a:solidFill>
            </a:endParaRPr>
          </a:p>
        </p:txBody>
      </p:sp>
      <p:sp>
        <p:nvSpPr>
          <p:cNvPr id="709" name="CustomShape 14"/>
          <p:cNvSpPr/>
          <p:nvPr/>
        </p:nvSpPr>
        <p:spPr>
          <a:xfrm>
            <a:off x="6807000" y="2876400"/>
            <a:ext cx="2652480" cy="2766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indent="-342360">
              <a:buClr>
                <a:srgbClr val="000000"/>
              </a:buClr>
              <a:buFont typeface="StarSymbol"/>
              <a:buAutoNum type="arabicPeriod"/>
            </a:pPr>
            <a:r>
              <a:rPr lang="ru-RU" sz="1600" spc="-1" dirty="0">
                <a:solidFill>
                  <a:srgbClr val="000000"/>
                </a:solidFill>
              </a:rPr>
              <a:t>повышение </a:t>
            </a:r>
            <a:endParaRPr lang="ru-RU" sz="1600" spc="-1" dirty="0">
              <a:solidFill>
                <a:prstClr val="black"/>
              </a:solidFill>
            </a:endParaRPr>
          </a:p>
          <a:p>
            <a:pPr marL="343080" indent="-342360"/>
            <a:r>
              <a:rPr lang="ru-RU" sz="1600" spc="-1" dirty="0">
                <a:solidFill>
                  <a:srgbClr val="000000"/>
                </a:solidFill>
              </a:rPr>
              <a:t>      профессионального мастерства педагогических работников</a:t>
            </a:r>
            <a:endParaRPr lang="ru-RU" sz="1600" spc="-1" dirty="0">
              <a:solidFill>
                <a:prstClr val="black"/>
              </a:solidFill>
            </a:endParaRPr>
          </a:p>
          <a:p>
            <a:pPr marL="343080" indent="-342360"/>
            <a:endParaRPr lang="ru-RU" sz="1600" spc="-1" dirty="0">
              <a:solidFill>
                <a:prstClr val="black"/>
              </a:solidFill>
            </a:endParaRPr>
          </a:p>
          <a:p>
            <a:pPr marL="343080" indent="-342360"/>
            <a:r>
              <a:rPr lang="ru-RU" sz="1600" spc="-1" dirty="0">
                <a:solidFill>
                  <a:srgbClr val="000000"/>
                </a:solidFill>
              </a:rPr>
              <a:t>2.   оценка профессионального мастерства и квалификаций педагогов</a:t>
            </a:r>
            <a:endParaRPr lang="ru-RU" sz="1600" spc="-1" dirty="0">
              <a:solidFill>
                <a:prstClr val="black"/>
              </a:solidFill>
            </a:endParaRPr>
          </a:p>
        </p:txBody>
      </p:sp>
      <p:sp>
        <p:nvSpPr>
          <p:cNvPr id="710" name="Line 15"/>
          <p:cNvSpPr/>
          <p:nvPr/>
        </p:nvSpPr>
        <p:spPr>
          <a:xfrm>
            <a:off x="4327320" y="2656800"/>
            <a:ext cx="43200" cy="163800"/>
          </a:xfrm>
          <a:prstGeom prst="line">
            <a:avLst/>
          </a:prstGeom>
          <a:ln w="28440">
            <a:solidFill>
              <a:srgbClr val="4968A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11" name="CustomShape 16"/>
          <p:cNvSpPr/>
          <p:nvPr/>
        </p:nvSpPr>
        <p:spPr>
          <a:xfrm>
            <a:off x="2153280" y="1976400"/>
            <a:ext cx="2389320" cy="638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r>
              <a:rPr lang="ru-RU" spc="-1">
                <a:solidFill>
                  <a:srgbClr val="2F5597"/>
                </a:solidFill>
              </a:rPr>
              <a:t>Целевое </a:t>
            </a:r>
            <a:endParaRPr lang="ru-RU" spc="-1">
              <a:solidFill>
                <a:prstClr val="black"/>
              </a:solidFill>
            </a:endParaRPr>
          </a:p>
          <a:p>
            <a:r>
              <a:rPr lang="ru-RU" spc="-1">
                <a:solidFill>
                  <a:srgbClr val="2F5597"/>
                </a:solidFill>
              </a:rPr>
              <a:t>назначение средств</a:t>
            </a:r>
            <a:endParaRPr lang="ru-RU" spc="-1">
              <a:solidFill>
                <a:prstClr val="black"/>
              </a:solidFill>
            </a:endParaRPr>
          </a:p>
        </p:txBody>
      </p:sp>
      <p:sp>
        <p:nvSpPr>
          <p:cNvPr id="712" name="CustomShape 17"/>
          <p:cNvSpPr/>
          <p:nvPr/>
        </p:nvSpPr>
        <p:spPr>
          <a:xfrm>
            <a:off x="6886200" y="1947600"/>
            <a:ext cx="2633760" cy="638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r>
              <a:rPr lang="ru-RU" spc="-1">
                <a:solidFill>
                  <a:srgbClr val="2F5597"/>
                </a:solidFill>
              </a:rPr>
              <a:t>Содержание </a:t>
            </a:r>
            <a:endParaRPr lang="ru-RU" spc="-1">
              <a:solidFill>
                <a:prstClr val="black"/>
              </a:solidFill>
            </a:endParaRPr>
          </a:p>
          <a:p>
            <a:r>
              <a:rPr lang="ru-RU" spc="-1">
                <a:solidFill>
                  <a:srgbClr val="2F5597"/>
                </a:solidFill>
              </a:rPr>
              <a:t>деятельности центра</a:t>
            </a:r>
            <a:endParaRPr lang="ru-RU" spc="-1">
              <a:solidFill>
                <a:prstClr val="black"/>
              </a:solidFill>
            </a:endParaRPr>
          </a:p>
        </p:txBody>
      </p:sp>
      <p:sp>
        <p:nvSpPr>
          <p:cNvPr id="713" name="Line 18"/>
          <p:cNvSpPr/>
          <p:nvPr/>
        </p:nvSpPr>
        <p:spPr>
          <a:xfrm>
            <a:off x="6860640" y="2602080"/>
            <a:ext cx="2079000" cy="360"/>
          </a:xfrm>
          <a:prstGeom prst="line">
            <a:avLst/>
          </a:prstGeom>
          <a:ln w="28440">
            <a:solidFill>
              <a:srgbClr val="4968A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14" name="CustomShape 19"/>
          <p:cNvSpPr/>
          <p:nvPr/>
        </p:nvSpPr>
        <p:spPr>
          <a:xfrm rot="2905200">
            <a:off x="2091000" y="2756520"/>
            <a:ext cx="3705480" cy="3760920"/>
          </a:xfrm>
          <a:prstGeom prst="arc">
            <a:avLst>
              <a:gd name="adj1" fmla="val 14090357"/>
              <a:gd name="adj2" fmla="val 1702613"/>
            </a:avLst>
          </a:prstGeom>
          <a:noFill/>
          <a:ln w="28440">
            <a:solidFill>
              <a:srgbClr val="4968A1"/>
            </a:solidFill>
            <a:custDash>
              <a:ds d="800000" sp="300000"/>
              <a:ds d="100000" sp="300000"/>
            </a:custDash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15" name="Line 20"/>
          <p:cNvSpPr/>
          <p:nvPr/>
        </p:nvSpPr>
        <p:spPr>
          <a:xfrm>
            <a:off x="2196840" y="2648160"/>
            <a:ext cx="2133360" cy="2880"/>
          </a:xfrm>
          <a:prstGeom prst="line">
            <a:avLst/>
          </a:prstGeom>
          <a:ln w="28440">
            <a:solidFill>
              <a:srgbClr val="4968A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16" name="CustomShape 21"/>
          <p:cNvSpPr/>
          <p:nvPr/>
        </p:nvSpPr>
        <p:spPr>
          <a:xfrm rot="2905200">
            <a:off x="6686040" y="2710440"/>
            <a:ext cx="3705480" cy="3760920"/>
          </a:xfrm>
          <a:prstGeom prst="arc">
            <a:avLst>
              <a:gd name="adj1" fmla="val 14090357"/>
              <a:gd name="adj2" fmla="val 1702613"/>
            </a:avLst>
          </a:prstGeom>
          <a:noFill/>
          <a:ln w="28440">
            <a:solidFill>
              <a:srgbClr val="4968A1"/>
            </a:solidFill>
            <a:custDash>
              <a:ds d="800000" sp="300000"/>
              <a:ds d="100000" sp="300000"/>
            </a:custDash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17" name="Line 22"/>
          <p:cNvSpPr/>
          <p:nvPr/>
        </p:nvSpPr>
        <p:spPr>
          <a:xfrm>
            <a:off x="8922360" y="2610720"/>
            <a:ext cx="43200" cy="163800"/>
          </a:xfrm>
          <a:prstGeom prst="line">
            <a:avLst/>
          </a:prstGeom>
          <a:ln w="28440">
            <a:solidFill>
              <a:srgbClr val="4968A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190773976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CustomShape 1"/>
          <p:cNvSpPr/>
          <p:nvPr/>
        </p:nvSpPr>
        <p:spPr>
          <a:xfrm>
            <a:off x="1524000" y="280080"/>
            <a:ext cx="8393040" cy="427320"/>
          </a:xfrm>
          <a:prstGeom prst="rect">
            <a:avLst/>
          </a:prstGeom>
          <a:solidFill>
            <a:srgbClr val="E31E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grpSp>
        <p:nvGrpSpPr>
          <p:cNvPr id="719" name="Group 2"/>
          <p:cNvGrpSpPr/>
          <p:nvPr/>
        </p:nvGrpSpPr>
        <p:grpSpPr>
          <a:xfrm>
            <a:off x="9602040" y="75960"/>
            <a:ext cx="940320" cy="899640"/>
            <a:chOff x="8078040" y="75960"/>
            <a:chExt cx="940320" cy="899640"/>
          </a:xfrm>
        </p:grpSpPr>
        <p:pic>
          <p:nvPicPr>
            <p:cNvPr id="720" name="Рисунок 3"/>
            <p:cNvPicPr/>
            <p:nvPr/>
          </p:nvPicPr>
          <p:blipFill>
            <a:blip r:embed="rId3" cstate="print"/>
            <a:stretch/>
          </p:blipFill>
          <p:spPr>
            <a:xfrm>
              <a:off x="8078040" y="75960"/>
              <a:ext cx="727560" cy="83988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21" name="Рисунок 31"/>
            <p:cNvPicPr/>
            <p:nvPr/>
          </p:nvPicPr>
          <p:blipFill>
            <a:blip r:embed="rId4" cstate="print"/>
            <a:stretch/>
          </p:blipFill>
          <p:spPr>
            <a:xfrm>
              <a:off x="8593920" y="485640"/>
              <a:ext cx="424440" cy="48996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722" name="CustomShape 3"/>
          <p:cNvSpPr/>
          <p:nvPr/>
        </p:nvSpPr>
        <p:spPr>
          <a:xfrm>
            <a:off x="1524000" y="6560280"/>
            <a:ext cx="9143280" cy="310320"/>
          </a:xfrm>
          <a:prstGeom prst="rect">
            <a:avLst/>
          </a:prstGeom>
          <a:solidFill>
            <a:srgbClr val="DF72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23" name="CustomShape 4"/>
          <p:cNvSpPr/>
          <p:nvPr/>
        </p:nvSpPr>
        <p:spPr>
          <a:xfrm>
            <a:off x="1524000" y="261000"/>
            <a:ext cx="7944120" cy="394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/>
            <a:r>
              <a:rPr lang="ru-RU" sz="2000" spc="-1">
                <a:solidFill>
                  <a:srgbClr val="FFFFFF"/>
                </a:solidFill>
                <a:ea typeface="Calibri"/>
              </a:rPr>
              <a:t>НАЦИОНАЛЬНЫЙ ПРОЕКТ «ОБРАЗОВАНИЕ»</a:t>
            </a:r>
            <a:endParaRPr lang="ru-RU" sz="2000" spc="-1">
              <a:solidFill>
                <a:prstClr val="black"/>
              </a:solidFill>
            </a:endParaRPr>
          </a:p>
        </p:txBody>
      </p:sp>
      <p:sp>
        <p:nvSpPr>
          <p:cNvPr id="724" name="CustomShape 5"/>
          <p:cNvSpPr/>
          <p:nvPr/>
        </p:nvSpPr>
        <p:spPr>
          <a:xfrm>
            <a:off x="7829760" y="1540440"/>
            <a:ext cx="2397600" cy="394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/>
            <a:r>
              <a:rPr lang="ru-RU" sz="2000" b="1" spc="-1">
                <a:solidFill>
                  <a:srgbClr val="663300"/>
                </a:solidFill>
                <a:latin typeface="Century Gothic"/>
              </a:rPr>
              <a:t>Индикаторы</a:t>
            </a:r>
            <a:endParaRPr lang="ru-RU" sz="2000" spc="-1">
              <a:solidFill>
                <a:prstClr val="black"/>
              </a:solidFill>
            </a:endParaRPr>
          </a:p>
        </p:txBody>
      </p:sp>
      <p:sp>
        <p:nvSpPr>
          <p:cNvPr id="725" name="CustomShape 6"/>
          <p:cNvSpPr/>
          <p:nvPr/>
        </p:nvSpPr>
        <p:spPr>
          <a:xfrm>
            <a:off x="5322000" y="4249080"/>
            <a:ext cx="148680" cy="1486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26" name="Line 7"/>
          <p:cNvSpPr/>
          <p:nvPr/>
        </p:nvSpPr>
        <p:spPr>
          <a:xfrm>
            <a:off x="5359800" y="4323600"/>
            <a:ext cx="396000" cy="15840"/>
          </a:xfrm>
          <a:prstGeom prst="line">
            <a:avLst/>
          </a:prstGeom>
          <a:ln w="38160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27" name="Line 8"/>
          <p:cNvSpPr/>
          <p:nvPr/>
        </p:nvSpPr>
        <p:spPr>
          <a:xfrm flipV="1">
            <a:off x="3431704" y="1988840"/>
            <a:ext cx="2642760" cy="4237920"/>
          </a:xfrm>
          <a:prstGeom prst="line">
            <a:avLst/>
          </a:prstGeom>
          <a:ln w="28440">
            <a:solidFill>
              <a:srgbClr val="E31E24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28" name="Line 9"/>
          <p:cNvSpPr/>
          <p:nvPr/>
        </p:nvSpPr>
        <p:spPr>
          <a:xfrm flipH="1">
            <a:off x="6096000" y="1966680"/>
            <a:ext cx="4183560" cy="22160"/>
          </a:xfrm>
          <a:prstGeom prst="line">
            <a:avLst/>
          </a:prstGeom>
          <a:ln w="28440">
            <a:solidFill>
              <a:srgbClr val="E31E24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729" name="Picture 6"/>
          <p:cNvPicPr/>
          <p:nvPr/>
        </p:nvPicPr>
        <p:blipFill>
          <a:blip r:embed="rId5" cstate="print"/>
          <a:stretch/>
        </p:blipFill>
        <p:spPr>
          <a:xfrm>
            <a:off x="2170920" y="3118320"/>
            <a:ext cx="1206360" cy="1206360"/>
          </a:xfrm>
          <a:prstGeom prst="rect">
            <a:avLst/>
          </a:prstGeom>
          <a:ln>
            <a:noFill/>
          </a:ln>
        </p:spPr>
      </p:pic>
      <p:pic>
        <p:nvPicPr>
          <p:cNvPr id="730" name="Picture 2"/>
          <p:cNvPicPr/>
          <p:nvPr/>
        </p:nvPicPr>
        <p:blipFill>
          <a:blip r:embed="rId6" cstate="print"/>
          <a:stretch/>
        </p:blipFill>
        <p:spPr>
          <a:xfrm>
            <a:off x="1667640" y="2530440"/>
            <a:ext cx="2144520" cy="2670480"/>
          </a:xfrm>
          <a:prstGeom prst="rect">
            <a:avLst/>
          </a:prstGeom>
          <a:ln>
            <a:noFill/>
          </a:ln>
        </p:spPr>
      </p:pic>
      <p:sp>
        <p:nvSpPr>
          <p:cNvPr id="731" name="CustomShape 10"/>
          <p:cNvSpPr/>
          <p:nvPr/>
        </p:nvSpPr>
        <p:spPr>
          <a:xfrm>
            <a:off x="2196840" y="750600"/>
            <a:ext cx="1068840" cy="1094760"/>
          </a:xfrm>
          <a:prstGeom prst="ellipse">
            <a:avLst/>
          </a:prstGeom>
          <a:solidFill>
            <a:srgbClr val="9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32" name="CustomShape 11"/>
          <p:cNvSpPr/>
          <p:nvPr/>
        </p:nvSpPr>
        <p:spPr>
          <a:xfrm>
            <a:off x="3076680" y="1021680"/>
            <a:ext cx="7159320" cy="455760"/>
          </a:xfrm>
          <a:prstGeom prst="rect">
            <a:avLst/>
          </a:prstGeom>
          <a:solidFill>
            <a:srgbClr val="9900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r>
              <a:rPr lang="ru-RU" sz="2400" spc="-1">
                <a:solidFill>
                  <a:srgbClr val="FFFFFF"/>
                </a:solidFill>
              </a:rPr>
              <a:t>   Проект «Учитель будущего»</a:t>
            </a:r>
            <a:endParaRPr lang="ru-RU" sz="2400" spc="-1">
              <a:solidFill>
                <a:prstClr val="black"/>
              </a:solidFill>
            </a:endParaRPr>
          </a:p>
        </p:txBody>
      </p:sp>
      <p:sp>
        <p:nvSpPr>
          <p:cNvPr id="733" name="CustomShape 12"/>
          <p:cNvSpPr/>
          <p:nvPr/>
        </p:nvSpPr>
        <p:spPr>
          <a:xfrm>
            <a:off x="2445960" y="915120"/>
            <a:ext cx="518040" cy="699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ru-RU" sz="4000" b="1" spc="-1">
                <a:solidFill>
                  <a:srgbClr val="FFFFFF"/>
                </a:solidFill>
              </a:rPr>
              <a:t>4</a:t>
            </a:r>
            <a:endParaRPr lang="ru-RU" sz="4000" spc="-1">
              <a:solidFill>
                <a:prstClr val="black"/>
              </a:solidFill>
            </a:endParaRPr>
          </a:p>
        </p:txBody>
      </p:sp>
      <p:sp>
        <p:nvSpPr>
          <p:cNvPr id="734" name="CustomShape 13"/>
          <p:cNvSpPr/>
          <p:nvPr/>
        </p:nvSpPr>
        <p:spPr>
          <a:xfrm>
            <a:off x="5519936" y="3140968"/>
            <a:ext cx="4418640" cy="230425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50000"/>
              </a:lnSpc>
            </a:pPr>
            <a:r>
              <a:rPr lang="ru-RU" spc="-1" dirty="0">
                <a:solidFill>
                  <a:srgbClr val="000000"/>
                </a:solidFill>
                <a:ea typeface="Times New Roman"/>
              </a:rPr>
              <a:t>создание 2 центров непрерывного повышения профессионального мастерства педагогических работников и 1 центра оценки профессионального мастерства и квалификаций педагогов</a:t>
            </a:r>
            <a:endParaRPr lang="ru-RU" spc="-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46412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1753" y="365125"/>
            <a:ext cx="9610969" cy="1325563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+mn-lt"/>
              </a:rPr>
              <a:t>Региональная политика </a:t>
            </a:r>
            <a:r>
              <a:rPr lang="ru-RU" sz="2800" dirty="0">
                <a:latin typeface="+mn-lt"/>
              </a:rPr>
              <a:t>в сфере оценки качества образования и роль в ней межмуниципального взаимодействия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94523" y="1805354"/>
            <a:ext cx="9728200" cy="4848347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77500" lnSpcReduction="20000"/>
          </a:bodyPr>
          <a:lstStyle/>
          <a:p>
            <a:pPr algn="just">
              <a:lnSpc>
                <a:spcPct val="110000"/>
              </a:lnSpc>
              <a:buFont typeface="Wingdings" panose="05000000000000000000" pitchFamily="2" charset="2"/>
              <a:buChar char="q"/>
            </a:pPr>
            <a:r>
              <a:rPr lang="ru-RU" dirty="0" smtClean="0"/>
              <a:t> </a:t>
            </a:r>
            <a:r>
              <a:rPr lang="ru-RU" b="1" dirty="0" smtClean="0"/>
              <a:t>Актуальность </a:t>
            </a:r>
            <a:r>
              <a:rPr lang="ru-RU" b="1" dirty="0"/>
              <a:t>единой региональной политики </a:t>
            </a:r>
            <a:r>
              <a:rPr lang="ru-RU" dirty="0"/>
              <a:t>в сфере оценки качества образования для обеспечения эффективного управления качеством </a:t>
            </a:r>
            <a:r>
              <a:rPr lang="ru-RU" dirty="0" smtClean="0"/>
              <a:t>образования</a:t>
            </a:r>
          </a:p>
          <a:p>
            <a:pPr algn="just">
              <a:lnSpc>
                <a:spcPct val="110000"/>
              </a:lnSpc>
              <a:buFont typeface="Wingdings" panose="05000000000000000000" pitchFamily="2" charset="2"/>
              <a:buChar char="q"/>
            </a:pPr>
            <a:r>
              <a:rPr lang="ru-RU" dirty="0" smtClean="0"/>
              <a:t> </a:t>
            </a:r>
            <a:r>
              <a:rPr lang="ru-RU" b="1" dirty="0" smtClean="0"/>
              <a:t>Результаты РСОКО </a:t>
            </a:r>
            <a:r>
              <a:rPr lang="ru-RU" dirty="0" smtClean="0"/>
              <a:t>в контексте единой </a:t>
            </a:r>
            <a:r>
              <a:rPr lang="ru-RU" dirty="0"/>
              <a:t>региональной политики в сфере оценки качества </a:t>
            </a:r>
            <a:r>
              <a:rPr lang="ru-RU" dirty="0" smtClean="0"/>
              <a:t>образования</a:t>
            </a:r>
          </a:p>
          <a:p>
            <a:pPr algn="just">
              <a:lnSpc>
                <a:spcPct val="110000"/>
              </a:lnSpc>
              <a:buFont typeface="Wingdings" panose="05000000000000000000" pitchFamily="2" charset="2"/>
              <a:buChar char="q"/>
            </a:pPr>
            <a:r>
              <a:rPr lang="ru-RU" dirty="0" smtClean="0"/>
              <a:t> </a:t>
            </a:r>
            <a:r>
              <a:rPr lang="ru-RU" b="1" dirty="0" smtClean="0"/>
              <a:t>Эффекты и перспективы развития </a:t>
            </a:r>
            <a:r>
              <a:rPr lang="ru-RU" dirty="0"/>
              <a:t>региональной политики в сфере оценки качества </a:t>
            </a:r>
            <a:r>
              <a:rPr lang="ru-RU" dirty="0" smtClean="0"/>
              <a:t>образования</a:t>
            </a:r>
          </a:p>
          <a:p>
            <a:pPr algn="just">
              <a:lnSpc>
                <a:spcPct val="110000"/>
              </a:lnSpc>
              <a:buFont typeface="Wingdings" panose="05000000000000000000" pitchFamily="2" charset="2"/>
              <a:buChar char="q"/>
            </a:pPr>
            <a:r>
              <a:rPr lang="ru-RU" dirty="0" smtClean="0"/>
              <a:t> </a:t>
            </a:r>
            <a:r>
              <a:rPr lang="ru-RU" b="1" dirty="0" smtClean="0"/>
              <a:t>Результативность </a:t>
            </a:r>
            <a:r>
              <a:rPr lang="ru-RU" b="1" dirty="0"/>
              <a:t>стратегии межмуниципального взаимодействия </a:t>
            </a:r>
            <a:r>
              <a:rPr lang="ru-RU" dirty="0"/>
              <a:t>в решении задач развития региональной системы оценки качества </a:t>
            </a:r>
            <a:r>
              <a:rPr lang="ru-RU" dirty="0" smtClean="0"/>
              <a:t>образования</a:t>
            </a:r>
          </a:p>
          <a:p>
            <a:pPr algn="just">
              <a:lnSpc>
                <a:spcPct val="110000"/>
              </a:lnSpc>
              <a:buFont typeface="Wingdings" panose="05000000000000000000" pitchFamily="2" charset="2"/>
              <a:buChar char="q"/>
            </a:pPr>
            <a:r>
              <a:rPr lang="ru-RU" dirty="0" smtClean="0"/>
              <a:t> </a:t>
            </a:r>
            <a:r>
              <a:rPr lang="ru-RU" b="1" dirty="0" smtClean="0"/>
              <a:t>Комплексное </a:t>
            </a:r>
            <a:r>
              <a:rPr lang="ru-RU" b="1" dirty="0"/>
              <a:t>сопровождение развития систем оценки качества образования </a:t>
            </a:r>
            <a:r>
              <a:rPr lang="ru-RU" dirty="0"/>
              <a:t>как компонент региональной политики в сфере </a:t>
            </a:r>
            <a:r>
              <a:rPr lang="ru-RU" dirty="0" smtClean="0"/>
              <a:t>образования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42766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86707" y="2031999"/>
            <a:ext cx="9636369" cy="2454031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marL="571500" indent="-571500">
              <a:buFont typeface="Wingdings" panose="05000000000000000000" pitchFamily="2" charset="2"/>
              <a:buChar char="q"/>
            </a:pPr>
            <a:r>
              <a:rPr lang="ru-RU" sz="3600" b="1" dirty="0">
                <a:latin typeface="Calibri" panose="020F0502020204030204" pitchFamily="34" charset="0"/>
                <a:cs typeface="Calibri" panose="020F0502020204030204" pitchFamily="34" charset="0"/>
              </a:rPr>
              <a:t>А</a:t>
            </a:r>
            <a:r>
              <a:rPr lang="ru-RU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ктуальность </a:t>
            </a:r>
            <a:r>
              <a:rPr lang="ru-RU" sz="3600" b="1" dirty="0">
                <a:latin typeface="Calibri" panose="020F0502020204030204" pitchFamily="34" charset="0"/>
                <a:cs typeface="Calibri" panose="020F0502020204030204" pitchFamily="34" charset="0"/>
              </a:rPr>
              <a:t>единой региональной политики в сфере оценки качества образования для обеспечения эффективного управления качеством </a:t>
            </a:r>
            <a:r>
              <a:rPr lang="ru-RU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образования</a:t>
            </a:r>
            <a:endParaRPr lang="ru-RU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0000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6369" y="195004"/>
            <a:ext cx="9451731" cy="927617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Динамика процедур </a:t>
            </a:r>
            <a:r>
              <a:rPr lang="ru-RU" sz="2400" b="1" dirty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оценки качества образовательных результатов и мониторингов системы </a:t>
            </a:r>
            <a:r>
              <a:rPr lang="ru-RU" sz="2400" b="1" dirty="0" smtClean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образования. </a:t>
            </a:r>
            <a:r>
              <a:rPr lang="ru-RU" sz="2800" b="1" dirty="0" smtClean="0">
                <a:solidFill>
                  <a:srgbClr val="C00000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ЕСОКО</a:t>
            </a:r>
            <a:endParaRPr lang="ru-RU" sz="2800" b="1" dirty="0">
              <a:solidFill>
                <a:srgbClr val="C00000"/>
              </a:solidFill>
              <a:latin typeface="Calibri" panose="020F0502020204030204" pitchFamily="34" charset="0"/>
              <a:ea typeface="Cambria Math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00438" y="1339791"/>
            <a:ext cx="9259503" cy="4791502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endParaRPr lang="ru-RU" sz="1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3"/>
          <a:srcRect l="26107" t="17276" r="12121" b="20791"/>
          <a:stretch/>
        </p:blipFill>
        <p:spPr bwMode="auto">
          <a:xfrm>
            <a:off x="2136808" y="1251285"/>
            <a:ext cx="9634889" cy="527487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048934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7558" y="77004"/>
            <a:ext cx="9846644" cy="1270534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3600" b="1" dirty="0"/>
              <a:t>Международное исследование </a:t>
            </a:r>
            <a:r>
              <a:rPr lang="en-US" sz="3600" b="1" dirty="0"/>
              <a:t>TALIS-2018</a:t>
            </a:r>
            <a:endParaRPr lang="ru-RU" sz="36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54477488"/>
              </p:ext>
            </p:extLst>
          </p:nvPr>
        </p:nvGraphicFramePr>
        <p:xfrm>
          <a:off x="2117558" y="1690688"/>
          <a:ext cx="9846644" cy="496036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43927"/>
                <a:gridCol w="5002717"/>
              </a:tblGrid>
              <a:tr h="1668898">
                <a:tc gridSpan="2">
                  <a:txBody>
                    <a:bodyPr/>
                    <a:lstStyle/>
                    <a:p>
                      <a:pPr algn="ctr"/>
                      <a:endParaRPr lang="ru-RU" sz="1600" b="0" i="0" u="none" strike="noStrike" baseline="0" dirty="0" smtClean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US" sz="3200" b="1" i="0" u="none" strike="noStrike" baseline="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TALIS </a:t>
                      </a:r>
                      <a:endParaRPr lang="en-US" sz="3200" b="0" i="0" u="none" strike="noStrike" baseline="0" dirty="0" smtClean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2400" b="0" i="0" u="none" strike="noStrike" baseline="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(Исследование учительского корпуса по </a:t>
                      </a:r>
                      <a:r>
                        <a:rPr lang="ru-RU" sz="2400" b="0" i="0" u="none" strike="noStrike" baseline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вопросам </a:t>
                      </a:r>
                    </a:p>
                    <a:p>
                      <a:pPr algn="ctr"/>
                      <a:r>
                        <a:rPr lang="ru-RU" sz="2400" b="0" i="0" u="none" strike="noStrike" baseline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преподавания </a:t>
                      </a:r>
                      <a:r>
                        <a:rPr lang="ru-RU" sz="2400" b="0" i="0" u="none" strike="noStrike" baseline="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и </a:t>
                      </a:r>
                      <a:r>
                        <a:rPr lang="ru-RU" sz="2400" b="0" i="0" u="none" strike="noStrike" baseline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обучения)</a:t>
                      </a:r>
                      <a:endParaRPr lang="ru-RU" sz="2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83534"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Исследование TALIS 2018 года – это третий цикл исследования TALIS</a:t>
                      </a:r>
                    </a:p>
                    <a:p>
                      <a:pPr algn="ctr"/>
                      <a:r>
                        <a:rPr lang="ru-RU" sz="2400" dirty="0" smtClean="0"/>
                        <a:t>(первый цикл состоялся в 2008 году, второй – в 2013 </a:t>
                      </a:r>
                      <a:r>
                        <a:rPr lang="ru-RU" sz="2400" smtClean="0"/>
                        <a:t>году)</a:t>
                      </a:r>
                      <a:endParaRPr lang="ru-RU" sz="2400" dirty="0" smtClean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407937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Общее количество участников:</a:t>
                      </a:r>
                    </a:p>
                    <a:p>
                      <a:pPr algn="ctr"/>
                      <a:r>
                        <a:rPr lang="ru-RU" sz="2400" dirty="0" smtClean="0"/>
                        <a:t>48 стран и территорий</a:t>
                      </a:r>
                    </a:p>
                    <a:p>
                      <a:pPr algn="ctr"/>
                      <a:r>
                        <a:rPr lang="ru-RU" sz="2400" dirty="0" smtClean="0"/>
                        <a:t>Около 250 000 учителей</a:t>
                      </a:r>
                    </a:p>
                    <a:p>
                      <a:pPr algn="ctr"/>
                      <a:r>
                        <a:rPr lang="ru-RU" sz="2400" dirty="0" smtClean="0"/>
                        <a:t>и 14 000 директоров</a:t>
                      </a:r>
                      <a:endParaRPr lang="ru-RU" sz="2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Выборка исследования РФ:</a:t>
                      </a:r>
                    </a:p>
                    <a:p>
                      <a:pPr algn="ctr"/>
                      <a:r>
                        <a:rPr lang="ru-RU" sz="2400" dirty="0" smtClean="0"/>
                        <a:t>14 субъектов</a:t>
                      </a:r>
                    </a:p>
                    <a:p>
                      <a:pPr algn="ctr"/>
                      <a:r>
                        <a:rPr lang="ru-RU" sz="2400" dirty="0" smtClean="0"/>
                        <a:t>230 общеобразовательных организаций</a:t>
                      </a:r>
                    </a:p>
                    <a:p>
                      <a:pPr algn="ctr"/>
                      <a:endParaRPr lang="ru-RU" sz="2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8514376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Объект 2"/>
          <p:cNvSpPr txBox="1">
            <a:spLocks noGrp="1"/>
          </p:cNvSpPr>
          <p:nvPr>
            <p:ph type="body" sz="half" idx="1"/>
          </p:nvPr>
        </p:nvSpPr>
        <p:spPr>
          <a:xfrm>
            <a:off x="2202451" y="1857677"/>
            <a:ext cx="9858004" cy="489925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25000" lnSpcReduction="20000"/>
          </a:bodyPr>
          <a:lstStyle>
            <a:lvl1pPr marL="0" indent="0" algn="ctr" defTabSz="1222451">
              <a:spcBef>
                <a:spcPts val="0"/>
              </a:spcBef>
              <a:buSzTx/>
              <a:buNone/>
              <a:defRPr sz="4512" b="1"/>
            </a:lvl1pPr>
          </a:lstStyle>
          <a:p>
            <a:r>
              <a:rPr lang="ru-RU" sz="8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Инновационный проект Министерства просвещения РФ</a:t>
            </a:r>
          </a:p>
          <a:p>
            <a:r>
              <a:rPr lang="ru-RU" sz="8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«Мониторинг формирования и оценки функциональной грамотности»</a:t>
            </a:r>
          </a:p>
          <a:p>
            <a:endParaRPr lang="ru-RU" sz="8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0" dirty="0" smtClean="0">
                <a:latin typeface="Arial" panose="020B0604020202020204" pitchFamily="34" charset="0"/>
                <a:cs typeface="Arial" panose="020B0604020202020204" pitchFamily="34" charset="0"/>
              </a:rPr>
              <a:t>Основания: </a:t>
            </a:r>
          </a:p>
          <a:p>
            <a:pPr marL="685800" indent="-685800" algn="l">
              <a:buFont typeface="Arial" panose="020B0604020202020204" pitchFamily="34" charset="0"/>
              <a:buChar char="•"/>
            </a:pPr>
            <a:endParaRPr lang="ru-RU" sz="8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ru-RU" sz="8000" b="0" dirty="0" smtClean="0">
                <a:latin typeface="Arial" panose="020B0604020202020204" pitchFamily="34" charset="0"/>
                <a:cs typeface="Arial" panose="020B0604020202020204" pitchFamily="34" charset="0"/>
              </a:rPr>
              <a:t>Указ Президента РФ от 7 мая 2018 г. № 204 «О национальных целях и стратегических задачах развития Российской Федерации на период до 2024 года»</a:t>
            </a:r>
          </a:p>
          <a:p>
            <a:pPr algn="l"/>
            <a:endParaRPr lang="ru-RU" sz="80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ru-RU" sz="8000" b="0" dirty="0" smtClean="0">
                <a:latin typeface="Arial" panose="020B0604020202020204" pitchFamily="34" charset="0"/>
                <a:cs typeface="Arial" panose="020B0604020202020204" pitchFamily="34" charset="0"/>
              </a:rPr>
              <a:t>Федеральный проект «Современная школа» национального проекта «</a:t>
            </a:r>
            <a:r>
              <a:rPr lang="ru-RU" sz="8000" b="0" dirty="0">
                <a:latin typeface="Arial" panose="020B0604020202020204" pitchFamily="34" charset="0"/>
                <a:cs typeface="Arial" panose="020B0604020202020204" pitchFamily="34" charset="0"/>
              </a:rPr>
              <a:t>Образование» </a:t>
            </a:r>
            <a:r>
              <a:rPr lang="ru-RU" sz="8000" b="0" dirty="0" smtClean="0">
                <a:latin typeface="Arial" panose="020B0604020202020204" pitchFamily="34" charset="0"/>
                <a:cs typeface="Arial" panose="020B0604020202020204" pitchFamily="34" charset="0"/>
              </a:rPr>
              <a:t>пункт </a:t>
            </a:r>
            <a:r>
              <a:rPr lang="ru-RU" sz="8000" b="0" dirty="0">
                <a:latin typeface="Arial" panose="020B0604020202020204" pitchFamily="34" charset="0"/>
                <a:cs typeface="Arial" panose="020B0604020202020204" pitchFamily="34" charset="0"/>
              </a:rPr>
              <a:t>1.9</a:t>
            </a:r>
            <a:r>
              <a:rPr lang="ru-RU" sz="8000" b="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ru-RU" sz="8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0" dirty="0" smtClean="0">
                <a:latin typeface="Arial" panose="020B0604020202020204" pitchFamily="34" charset="0"/>
                <a:cs typeface="Arial" panose="020B0604020202020204" pitchFamily="34" charset="0"/>
              </a:rPr>
              <a:t>Методология и технология: </a:t>
            </a:r>
          </a:p>
          <a:p>
            <a:pPr algn="l"/>
            <a:r>
              <a:rPr lang="ru-RU" sz="8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8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ru-RU" sz="8000" b="0" dirty="0" smtClean="0">
                <a:latin typeface="Arial" panose="020B0604020202020204" pitchFamily="34" charset="0"/>
                <a:cs typeface="Arial" panose="020B0604020202020204" pitchFamily="34" charset="0"/>
              </a:rPr>
              <a:t>Приказ МИНПРОСВЕЩЕНИЯ РОССИИ от 06.05.2019 г.  №590/219 </a:t>
            </a:r>
          </a:p>
          <a:p>
            <a:pPr algn="just"/>
            <a:r>
              <a:rPr lang="ru-RU" sz="8000" b="0" dirty="0" smtClean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8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Об утверждении Методологии  и критериев оценки качества общего образования в общеобразовательных организациях на основе практики международных исследований качества подготовки обучающихся»</a:t>
            </a:r>
          </a:p>
          <a:p>
            <a:endParaRPr lang="ru-RU" sz="8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2020 году Челябинская область участвует в проведении ежегодного Мониторинга формирования и оценки функциональной грамотности по модели </a:t>
            </a:r>
            <a:r>
              <a:rPr lang="en-US" sz="80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PISA</a:t>
            </a:r>
            <a:endParaRPr lang="ru-RU" sz="80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ru-RU" sz="8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8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ru-RU" dirty="0" smtClean="0"/>
          </a:p>
          <a:p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926358" y="4118287"/>
            <a:ext cx="10683926" cy="1266650"/>
          </a:xfrm>
          <a:prstGeom prst="rect">
            <a:avLst/>
          </a:prstGeom>
        </p:spPr>
        <p:txBody>
          <a:bodyPr wrap="square" lIns="87523" tIns="43762" rIns="87523" bIns="43762">
            <a:spAutoFit/>
          </a:bodyPr>
          <a:lstStyle/>
          <a:p>
            <a:pPr marL="97601" indent="-97601">
              <a:defRPr/>
            </a:pPr>
            <a:endParaRPr lang="ru-RU" sz="1914" i="1" dirty="0"/>
          </a:p>
          <a:p>
            <a:pPr marL="97601" indent="-97601">
              <a:defRPr/>
            </a:pPr>
            <a:endParaRPr lang="ru-RU" sz="1914" i="1" dirty="0"/>
          </a:p>
          <a:p>
            <a:pPr marL="97601" indent="-97601">
              <a:defRPr/>
            </a:pPr>
            <a:endParaRPr lang="ru-RU" sz="1914" i="1" dirty="0"/>
          </a:p>
          <a:p>
            <a:pPr marL="97601" indent="-97601">
              <a:defRPr/>
            </a:pPr>
            <a:endParaRPr lang="ru-RU" sz="1914" i="1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871EDFC-11F6-4D2F-9B24-696E5EF77E1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19" r="17531" b="65620"/>
          <a:stretch/>
        </p:blipFill>
        <p:spPr>
          <a:xfrm>
            <a:off x="2994215" y="258287"/>
            <a:ext cx="3991471" cy="1441968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 l="33074" t="63661" r="32670" b="16389"/>
          <a:stretch>
            <a:fillRect/>
          </a:stretch>
        </p:blipFill>
        <p:spPr bwMode="auto">
          <a:xfrm>
            <a:off x="7686021" y="332103"/>
            <a:ext cx="4176464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82986251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107932" y="202131"/>
            <a:ext cx="9808144" cy="1511166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marL="228600" lvl="0" indent="-228600" algn="ctr">
              <a:spcBef>
                <a:spcPts val="1000"/>
              </a:spcBef>
            </a:pPr>
            <a:r>
              <a:rPr lang="ru-RU" sz="2800" b="1" dirty="0">
                <a:ln w="0"/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Динамика участия Челябинской области </a:t>
            </a:r>
            <a:r>
              <a:rPr lang="ru-RU" sz="2800" b="1" dirty="0" smtClean="0">
                <a:ln w="0"/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в </a:t>
            </a:r>
            <a:r>
              <a:rPr lang="ru-RU" sz="2800" b="1" dirty="0">
                <a:ln w="0"/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мероприятиях </a:t>
            </a:r>
            <a:r>
              <a:rPr lang="ru-RU" sz="2800" b="1" dirty="0" smtClean="0">
                <a:ln w="0"/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ЕСОКО-РСОКО. </a:t>
            </a:r>
            <a:r>
              <a:rPr lang="ru-RU" sz="2800" b="1" dirty="0" smtClean="0">
                <a:ln w="0"/>
                <a:solidFill>
                  <a:srgbClr val="C00000"/>
                </a:solidFill>
                <a:latin typeface="Calibri" panose="020F0502020204030204"/>
                <a:ea typeface="+mn-ea"/>
                <a:cs typeface="+mn-cs"/>
              </a:rPr>
              <a:t>Оценка качества образовательных результатов</a:t>
            </a:r>
            <a:r>
              <a:rPr lang="ru-RU" sz="2800" b="1" dirty="0">
                <a:ln w="0"/>
                <a:solidFill>
                  <a:srgbClr val="C00000"/>
                </a:solidFill>
                <a:latin typeface="Calibri" panose="020F0502020204030204"/>
                <a:ea typeface="+mn-ea"/>
                <a:cs typeface="+mn-cs"/>
              </a:rPr>
              <a:t/>
            </a:r>
            <a:br>
              <a:rPr lang="ru-RU" sz="2800" b="1" dirty="0">
                <a:ln w="0"/>
                <a:solidFill>
                  <a:srgbClr val="C00000"/>
                </a:solidFill>
                <a:latin typeface="Calibri" panose="020F0502020204030204"/>
                <a:ea typeface="+mn-ea"/>
                <a:cs typeface="+mn-cs"/>
              </a:rPr>
            </a:b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107932" y="1799923"/>
            <a:ext cx="9731142" cy="4976262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2016 – 2019 гг.</a:t>
            </a:r>
          </a:p>
          <a:p>
            <a:pPr algn="ctr"/>
            <a:r>
              <a:rPr lang="ru-RU" b="1" dirty="0" smtClean="0"/>
              <a:t>Значительный рост числа оценочных процедур:</a:t>
            </a:r>
          </a:p>
          <a:p>
            <a:pPr algn="ctr"/>
            <a:r>
              <a:rPr lang="ru-RU" dirty="0"/>
              <a:t>о</a:t>
            </a:r>
            <a:r>
              <a:rPr lang="ru-RU" dirty="0" smtClean="0"/>
              <a:t>т 26 до 38 (на 46%)</a:t>
            </a:r>
          </a:p>
          <a:p>
            <a:pPr algn="ctr"/>
            <a:r>
              <a:rPr lang="ru-RU" b="1" dirty="0" smtClean="0"/>
              <a:t>Значительный рост </a:t>
            </a:r>
            <a:r>
              <a:rPr lang="ru-RU" b="1" dirty="0"/>
              <a:t>числа </a:t>
            </a:r>
            <a:r>
              <a:rPr lang="ru-RU" b="1" dirty="0" smtClean="0"/>
              <a:t>участников оценочных </a:t>
            </a:r>
            <a:r>
              <a:rPr lang="ru-RU" b="1" dirty="0"/>
              <a:t>процедур:</a:t>
            </a:r>
            <a:endParaRPr lang="ru-RU" b="1" dirty="0" smtClean="0"/>
          </a:p>
          <a:p>
            <a:r>
              <a:rPr lang="ru-RU" dirty="0" smtClean="0"/>
              <a:t>МСИ – в 3,4 раза</a:t>
            </a:r>
          </a:p>
          <a:p>
            <a:r>
              <a:rPr lang="ru-RU" dirty="0" smtClean="0"/>
              <a:t>ВПР – в 2,6 раза</a:t>
            </a:r>
          </a:p>
          <a:p>
            <a:r>
              <a:rPr lang="ru-RU" dirty="0" smtClean="0"/>
              <a:t>РИКО – на  11%</a:t>
            </a:r>
          </a:p>
          <a:p>
            <a:r>
              <a:rPr lang="ru-RU" dirty="0" smtClean="0"/>
              <a:t>ГИА – 9  </a:t>
            </a:r>
            <a:r>
              <a:rPr lang="ru-RU" dirty="0"/>
              <a:t>– на  </a:t>
            </a:r>
            <a:r>
              <a:rPr lang="ru-RU" dirty="0" smtClean="0"/>
              <a:t>15%</a:t>
            </a:r>
          </a:p>
          <a:p>
            <a:pPr lvl="0"/>
            <a:r>
              <a:rPr lang="ru-RU" dirty="0">
                <a:solidFill>
                  <a:prstClr val="black"/>
                </a:solidFill>
              </a:rPr>
              <a:t>ГИА – </a:t>
            </a:r>
            <a:r>
              <a:rPr lang="ru-RU" dirty="0" smtClean="0">
                <a:solidFill>
                  <a:prstClr val="black"/>
                </a:solidFill>
              </a:rPr>
              <a:t>11  </a:t>
            </a:r>
            <a:r>
              <a:rPr lang="ru-RU" dirty="0">
                <a:solidFill>
                  <a:prstClr val="black"/>
                </a:solidFill>
              </a:rPr>
              <a:t>– на  8</a:t>
            </a:r>
            <a:r>
              <a:rPr lang="ru-RU" dirty="0" smtClean="0">
                <a:solidFill>
                  <a:prstClr val="black"/>
                </a:solidFill>
              </a:rPr>
              <a:t>%</a:t>
            </a:r>
          </a:p>
          <a:p>
            <a:pPr lvl="0" algn="ctr"/>
            <a:r>
              <a:rPr lang="ru-RU" b="1" dirty="0" smtClean="0">
                <a:solidFill>
                  <a:prstClr val="black"/>
                </a:solidFill>
              </a:rPr>
              <a:t>Значительные изменения технологий проведения всех оценочных </a:t>
            </a:r>
            <a:r>
              <a:rPr lang="ru-RU" b="1" dirty="0" smtClean="0"/>
              <a:t>процедур</a:t>
            </a:r>
            <a:r>
              <a:rPr lang="ru-RU" b="1" i="1" dirty="0" smtClean="0">
                <a:solidFill>
                  <a:srgbClr val="FF0000"/>
                </a:solidFill>
              </a:rPr>
              <a:t> (цифровизация, объективизация процедуры и результатов, опора на ФГОС общего образования)</a:t>
            </a:r>
          </a:p>
          <a:p>
            <a:pPr lvl="0" algn="ctr"/>
            <a:r>
              <a:rPr lang="ru-RU" b="1" dirty="0" smtClean="0">
                <a:solidFill>
                  <a:prstClr val="black"/>
                </a:solidFill>
              </a:rPr>
              <a:t>Тенденция достижения показателей результативности качества образования: </a:t>
            </a:r>
            <a:r>
              <a:rPr lang="ru-RU" b="1" i="1" dirty="0" smtClean="0">
                <a:solidFill>
                  <a:srgbClr val="C00000"/>
                </a:solidFill>
              </a:rPr>
              <a:t>выше общероссийских </a:t>
            </a:r>
            <a:endParaRPr lang="ru-RU" b="1" i="1" dirty="0">
              <a:solidFill>
                <a:srgbClr val="C00000"/>
              </a:solidFill>
            </a:endParaRP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48659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79057" y="250256"/>
            <a:ext cx="9561007" cy="812425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ВПР 2019. Список образовательных организаций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признаками необъективных результатов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b="4196"/>
          <a:stretch/>
        </p:blipFill>
        <p:spPr>
          <a:xfrm>
            <a:off x="1671897" y="1212783"/>
            <a:ext cx="10185150" cy="545337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76167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107932" y="288757"/>
            <a:ext cx="9827394" cy="1251286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marL="228600" lvl="0" indent="-228600" algn="ctr">
              <a:spcBef>
                <a:spcPts val="1000"/>
              </a:spcBef>
            </a:pPr>
            <a:r>
              <a:rPr lang="ru-RU" sz="2800" b="1" dirty="0" smtClean="0">
                <a:ln w="0"/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/>
            </a:r>
            <a:br>
              <a:rPr lang="ru-RU" sz="2800" b="1" dirty="0" smtClean="0">
                <a:ln w="0"/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</a:br>
            <a:r>
              <a:rPr lang="ru-RU" sz="2800" b="1" dirty="0" smtClean="0">
                <a:ln w="0"/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Динамика </a:t>
            </a:r>
            <a:r>
              <a:rPr lang="ru-RU" sz="2800" b="1" dirty="0">
                <a:ln w="0"/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участия Челябинской области </a:t>
            </a:r>
            <a:r>
              <a:rPr lang="ru-RU" sz="2800" b="1" dirty="0" smtClean="0">
                <a:ln w="0"/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в </a:t>
            </a:r>
            <a:r>
              <a:rPr lang="ru-RU" sz="2800" b="1" dirty="0">
                <a:ln w="0"/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мероприятиях </a:t>
            </a:r>
            <a:r>
              <a:rPr lang="ru-RU" sz="2800" b="1" dirty="0" smtClean="0">
                <a:ln w="0"/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ЕСОКО-РСОКО</a:t>
            </a:r>
            <a:r>
              <a:rPr lang="ru-RU" sz="2800" b="1" dirty="0">
                <a:ln w="0"/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. </a:t>
            </a:r>
            <a:r>
              <a:rPr lang="ru-RU" sz="2800" b="1" dirty="0">
                <a:ln w="0"/>
                <a:solidFill>
                  <a:srgbClr val="C00000"/>
                </a:solidFill>
                <a:latin typeface="Calibri" panose="020F0502020204030204"/>
                <a:ea typeface="+mn-ea"/>
                <a:cs typeface="+mn-cs"/>
              </a:rPr>
              <a:t>Оценка качества </a:t>
            </a:r>
            <a:r>
              <a:rPr lang="ru-RU" sz="2800" b="1" dirty="0" smtClean="0">
                <a:ln w="0"/>
                <a:solidFill>
                  <a:srgbClr val="C00000"/>
                </a:solidFill>
                <a:latin typeface="Calibri" panose="020F0502020204030204"/>
                <a:ea typeface="+mn-ea"/>
                <a:cs typeface="+mn-cs"/>
              </a:rPr>
              <a:t>условий реализации образовательных программ</a:t>
            </a:r>
            <a:r>
              <a:rPr lang="ru-RU" sz="2800" b="1" dirty="0">
                <a:ln w="0"/>
                <a:solidFill>
                  <a:srgbClr val="C00000"/>
                </a:solidFill>
                <a:latin typeface="Calibri" panose="020F0502020204030204"/>
                <a:ea typeface="+mn-ea"/>
                <a:cs typeface="+mn-cs"/>
              </a:rPr>
              <a:t/>
            </a:r>
            <a:br>
              <a:rPr lang="ru-RU" sz="2800" b="1" dirty="0">
                <a:ln w="0"/>
                <a:solidFill>
                  <a:srgbClr val="C00000"/>
                </a:solidFill>
                <a:latin typeface="Calibri" panose="020F0502020204030204"/>
                <a:ea typeface="+mn-ea"/>
                <a:cs typeface="+mn-cs"/>
              </a:rPr>
            </a:b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107932" y="1713297"/>
            <a:ext cx="9731142" cy="5144703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2016 – 2019 гг.</a:t>
            </a:r>
          </a:p>
          <a:p>
            <a:pPr algn="ctr"/>
            <a:r>
              <a:rPr lang="ru-RU" sz="2400" b="1" dirty="0" smtClean="0"/>
              <a:t>Рост </a:t>
            </a:r>
            <a:r>
              <a:rPr lang="ru-RU" sz="2400" b="1" dirty="0"/>
              <a:t>числа </a:t>
            </a:r>
            <a:r>
              <a:rPr lang="ru-RU" sz="2400" b="1" dirty="0" smtClean="0"/>
              <a:t>участников</a:t>
            </a:r>
          </a:p>
          <a:p>
            <a:r>
              <a:rPr lang="ru-RU" sz="2400" dirty="0" smtClean="0"/>
              <a:t>Региональный </a:t>
            </a:r>
            <a:r>
              <a:rPr lang="ru-RU" sz="2400" dirty="0"/>
              <a:t>конкурс </a:t>
            </a:r>
            <a:r>
              <a:rPr lang="ru-RU" sz="2400" dirty="0" smtClean="0"/>
              <a:t>сайтов – на 43% (данные 2018 г.)</a:t>
            </a:r>
          </a:p>
          <a:p>
            <a:r>
              <a:rPr lang="ru-RU" sz="2400" dirty="0" smtClean="0"/>
              <a:t>Региональный конкурс систем оценки качества образования – </a:t>
            </a:r>
            <a:r>
              <a:rPr lang="ru-RU" sz="2400" dirty="0"/>
              <a:t>на 5</a:t>
            </a:r>
            <a:r>
              <a:rPr lang="ru-RU" sz="2400" dirty="0" smtClean="0"/>
              <a:t>% </a:t>
            </a:r>
            <a:r>
              <a:rPr lang="ru-RU" sz="2400" dirty="0"/>
              <a:t>(данные 2018 г</a:t>
            </a:r>
            <a:r>
              <a:rPr lang="ru-RU" sz="2400" dirty="0" smtClean="0"/>
              <a:t>.)</a:t>
            </a:r>
          </a:p>
          <a:p>
            <a:pPr marL="0" lvl="0" indent="0" algn="ctr">
              <a:buNone/>
            </a:pPr>
            <a:r>
              <a:rPr lang="ru-RU" sz="2400" b="1" dirty="0" smtClean="0">
                <a:solidFill>
                  <a:prstClr val="black"/>
                </a:solidFill>
              </a:rPr>
              <a:t>Формирование единых подходов проведения </a:t>
            </a:r>
            <a:r>
              <a:rPr lang="ru-RU" sz="2400" b="1" dirty="0">
                <a:solidFill>
                  <a:prstClr val="black"/>
                </a:solidFill>
              </a:rPr>
              <a:t>оценочных процедур</a:t>
            </a:r>
            <a:r>
              <a:rPr lang="ru-RU" sz="2400" b="1" i="1" dirty="0">
                <a:solidFill>
                  <a:srgbClr val="FF0000"/>
                </a:solidFill>
              </a:rPr>
              <a:t> </a:t>
            </a:r>
            <a:endParaRPr lang="ru-RU" sz="2400" b="1" i="1" dirty="0" smtClean="0">
              <a:solidFill>
                <a:srgbClr val="FF0000"/>
              </a:solidFill>
            </a:endParaRPr>
          </a:p>
          <a:p>
            <a:pPr marL="0" lvl="0" indent="0" algn="ctr">
              <a:buNone/>
            </a:pPr>
            <a:r>
              <a:rPr lang="ru-RU" sz="2400" b="1" i="1" dirty="0" smtClean="0">
                <a:solidFill>
                  <a:srgbClr val="FF0000"/>
                </a:solidFill>
              </a:rPr>
              <a:t>(методика, универсальность критериев и показателей оценивания, экспертный характер оценки, разработанность методических рекомендаций и  примеров управленческих решений, информационная открытость) </a:t>
            </a:r>
            <a:endParaRPr lang="ru-RU" sz="2400" dirty="0"/>
          </a:p>
          <a:p>
            <a:r>
              <a:rPr lang="ru-RU" sz="2400" dirty="0"/>
              <a:t> </a:t>
            </a:r>
            <a:r>
              <a:rPr lang="ru-RU" sz="2400" dirty="0" smtClean="0"/>
              <a:t>Аттестация педагогов с использованием АИС </a:t>
            </a:r>
            <a:r>
              <a:rPr lang="ru-RU" sz="2400" dirty="0"/>
              <a:t>«Аттестация педагогических работников» – </a:t>
            </a:r>
            <a:r>
              <a:rPr lang="ru-RU" sz="2400" dirty="0" smtClean="0"/>
              <a:t>рост </a:t>
            </a:r>
            <a:r>
              <a:rPr lang="ru-RU" sz="2400" dirty="0"/>
              <a:t>числа </a:t>
            </a:r>
            <a:r>
              <a:rPr lang="ru-RU" sz="2400" dirty="0" smtClean="0"/>
              <a:t>участников на 40% </a:t>
            </a:r>
          </a:p>
          <a:p>
            <a:pPr marL="0" lvl="0" indent="0" algn="ctr">
              <a:buNone/>
            </a:pPr>
            <a:r>
              <a:rPr lang="ru-RU" sz="2400" b="1" dirty="0">
                <a:solidFill>
                  <a:prstClr val="black"/>
                </a:solidFill>
              </a:rPr>
              <a:t>Значительные изменения </a:t>
            </a:r>
            <a:r>
              <a:rPr lang="ru-RU" sz="2400" b="1" dirty="0" smtClean="0">
                <a:solidFill>
                  <a:prstClr val="black"/>
                </a:solidFill>
              </a:rPr>
              <a:t>технологии </a:t>
            </a:r>
            <a:r>
              <a:rPr lang="ru-RU" sz="2400" b="1" dirty="0">
                <a:solidFill>
                  <a:prstClr val="black"/>
                </a:solidFill>
              </a:rPr>
              <a:t>проведения </a:t>
            </a:r>
            <a:r>
              <a:rPr lang="ru-RU" sz="2400" b="1" dirty="0" smtClean="0">
                <a:solidFill>
                  <a:prstClr val="black"/>
                </a:solidFill>
              </a:rPr>
              <a:t>процедуры аттестации педагогов </a:t>
            </a:r>
            <a:r>
              <a:rPr lang="ru-RU" sz="2400" b="1" i="1" dirty="0" smtClean="0">
                <a:solidFill>
                  <a:srgbClr val="FF0000"/>
                </a:solidFill>
              </a:rPr>
              <a:t> </a:t>
            </a:r>
            <a:r>
              <a:rPr lang="ru-RU" sz="2400" b="1" i="1" dirty="0">
                <a:solidFill>
                  <a:srgbClr val="FF0000"/>
                </a:solidFill>
              </a:rPr>
              <a:t>(</a:t>
            </a:r>
            <a:r>
              <a:rPr lang="ru-RU" sz="2400" b="1" i="1" dirty="0" smtClean="0">
                <a:solidFill>
                  <a:srgbClr val="FF0000"/>
                </a:solidFill>
              </a:rPr>
              <a:t>цифровизация всех этапов процедуры, </a:t>
            </a:r>
            <a:r>
              <a:rPr lang="ru-RU" sz="2400" b="1" i="1" dirty="0">
                <a:solidFill>
                  <a:srgbClr val="FF0000"/>
                </a:solidFill>
              </a:rPr>
              <a:t>объективизация процедуры и </a:t>
            </a:r>
            <a:r>
              <a:rPr lang="ru-RU" sz="2400" b="1" i="1" dirty="0" err="1">
                <a:solidFill>
                  <a:srgbClr val="FF0000"/>
                </a:solidFill>
              </a:rPr>
              <a:t>результатовразработанность</a:t>
            </a:r>
            <a:r>
              <a:rPr lang="ru-RU" sz="2400" b="1" i="1" dirty="0">
                <a:solidFill>
                  <a:srgbClr val="FF0000"/>
                </a:solidFill>
              </a:rPr>
              <a:t> методических рекомендаций и  примеров управленческих решений, информационная открытость)</a:t>
            </a:r>
          </a:p>
          <a:p>
            <a:pPr lvl="0" algn="ctr"/>
            <a:r>
              <a:rPr lang="ru-RU" sz="2400" b="1" dirty="0" smtClean="0">
                <a:solidFill>
                  <a:prstClr val="black"/>
                </a:solidFill>
              </a:rPr>
              <a:t>С 01 сентября 2019 г. – работа в </a:t>
            </a:r>
            <a:r>
              <a:rPr lang="ru-RU" sz="2400" b="1" dirty="0">
                <a:solidFill>
                  <a:prstClr val="black"/>
                </a:solidFill>
              </a:rPr>
              <a:t>штатном </a:t>
            </a:r>
            <a:r>
              <a:rPr lang="ru-RU" sz="2400" b="1" dirty="0" smtClean="0">
                <a:solidFill>
                  <a:prstClr val="black"/>
                </a:solidFill>
              </a:rPr>
              <a:t>режиме АИС </a:t>
            </a:r>
            <a:r>
              <a:rPr lang="ru-RU" sz="2400" b="1" dirty="0">
                <a:solidFill>
                  <a:prstClr val="black"/>
                </a:solidFill>
              </a:rPr>
              <a:t>«Аттестация педагогических работников» </a:t>
            </a:r>
          </a:p>
          <a:p>
            <a:endParaRPr lang="ru-RU" sz="3200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8055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42686" y="231005"/>
            <a:ext cx="9615638" cy="1482291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marL="228600" lvl="0" indent="-228600" algn="ctr">
              <a:lnSpc>
                <a:spcPct val="114000"/>
              </a:lnSpc>
              <a:spcBef>
                <a:spcPts val="1000"/>
              </a:spcBef>
            </a:pP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+mn-cs"/>
              </a:rPr>
              <a:t>Указ Президента Российской Федерации от </a:t>
            </a:r>
            <a:r>
              <a:rPr lang="ru-RU" sz="2400" b="1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+mn-cs"/>
              </a:rPr>
              <a:t>07.05.2018 № 204 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+mn-cs"/>
              </a:rPr>
              <a:t> </a:t>
            </a:r>
            <a:b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+mn-cs"/>
              </a:rPr>
            </a:b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+mn-cs"/>
              </a:rPr>
              <a:t>«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+mn-cs"/>
              </a:rPr>
              <a:t>О национальных целях и стратегических задачах развития Российской Федерации на период до 2024 года» </a:t>
            </a:r>
            <a:b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+mn-cs"/>
              </a:rPr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42686" y="1828800"/>
            <a:ext cx="9432758" cy="4620125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smtClean="0">
                <a:latin typeface="Arial" panose="020B0604020202020204" pitchFamily="34" charset="0"/>
                <a:cs typeface="Arial" panose="020B0604020202020204" pitchFamily="34" charset="0"/>
              </a:rPr>
              <a:t>Цель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беспечение глобальной конкурентоспособности российского образования</a:t>
            </a:r>
          </a:p>
          <a:p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хождение Российской Федерации в число</a:t>
            </a:r>
          </a:p>
          <a:p>
            <a:pPr marL="0" indent="0">
              <a:buNone/>
            </a:pP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10 ведущих стран мира по качеству образования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80305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2923" y="105878"/>
            <a:ext cx="9847385" cy="753814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n w="0"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800" b="1" dirty="0" smtClean="0">
                <a:ln w="0"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800" b="1" dirty="0" smtClean="0">
                <a:ln w="0"/>
                <a:latin typeface="Calibri" panose="020F0502020204030204" pitchFamily="34" charset="0"/>
                <a:cs typeface="Calibri" panose="020F0502020204030204" pitchFamily="34" charset="0"/>
              </a:rPr>
              <a:t>Тренды развития ЕСОКО</a:t>
            </a:r>
            <a:br>
              <a:rPr lang="ru-RU" sz="2800" b="1" dirty="0" smtClean="0">
                <a:ln w="0"/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ru-RU" sz="2800" b="1" dirty="0">
              <a:ln w="0"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92923" y="1097280"/>
            <a:ext cx="9847385" cy="560644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>
              <a:buFont typeface="Wingdings" panose="05000000000000000000" pitchFamily="2" charset="2"/>
              <a:buChar char="q"/>
            </a:pPr>
            <a:r>
              <a:rPr lang="ru-RU" sz="2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2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Цифровизация </a:t>
            </a:r>
            <a:endParaRPr lang="ru-RU" sz="20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 algn="just">
              <a:buNone/>
            </a:pPr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умение 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ориентироваться в информационных потоках и источниках, применять на </a:t>
            </a:r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практике</a:t>
            </a:r>
          </a:p>
          <a:p>
            <a:pPr marL="0" indent="0" algn="just">
              <a:buNone/>
            </a:pP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</a:t>
            </a:r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абота с большими данными</a:t>
            </a:r>
            <a:endParaRPr lang="ru-RU" sz="20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>
              <a:buFont typeface="Wingdings" panose="05000000000000000000" pitchFamily="2" charset="2"/>
              <a:buChar char="q"/>
            </a:pPr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2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Оценка </a:t>
            </a:r>
            <a:r>
              <a:rPr lang="ru-RU" sz="20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сформированности</a:t>
            </a:r>
            <a:r>
              <a:rPr lang="ru-RU" sz="2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2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навыков </a:t>
            </a:r>
            <a:r>
              <a:rPr lang="en-US" sz="2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XXI </a:t>
            </a:r>
            <a:r>
              <a:rPr lang="ru-RU" sz="2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века</a:t>
            </a:r>
          </a:p>
          <a:p>
            <a:pPr marL="0" indent="0" algn="just">
              <a:buNone/>
            </a:pP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ключевые </a:t>
            </a:r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компетенции</a:t>
            </a:r>
          </a:p>
          <a:p>
            <a:pPr marL="0" indent="0" algn="just">
              <a:buNone/>
            </a:pP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формирование креативного и критического мышления</a:t>
            </a:r>
          </a:p>
          <a:p>
            <a:pPr marL="0" indent="0" algn="just">
              <a:buNone/>
            </a:pP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умение </a:t>
            </a:r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коммуницировать</a:t>
            </a:r>
          </a:p>
          <a:p>
            <a:pPr algn="ctr">
              <a:buFont typeface="Wingdings" panose="05000000000000000000" pitchFamily="2" charset="2"/>
              <a:buChar char="q"/>
            </a:pPr>
            <a:r>
              <a:rPr lang="ru-RU" sz="2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Трансформация </a:t>
            </a:r>
            <a:r>
              <a:rPr lang="ru-RU" sz="2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функций </a:t>
            </a:r>
            <a:r>
              <a:rPr lang="ru-RU" sz="2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учителя (включая оценочные)</a:t>
            </a:r>
          </a:p>
          <a:p>
            <a:pPr marL="0" indent="0" algn="just">
              <a:buNone/>
            </a:pPr>
            <a:r>
              <a:rPr lang="ru-RU" sz="2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надпредметность</a:t>
            </a:r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знаний</a:t>
            </a:r>
            <a:endParaRPr lang="ru-RU" sz="20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 algn="just">
              <a:buNone/>
            </a:pPr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концентрация 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на </a:t>
            </a:r>
            <a:r>
              <a:rPr lang="ru-RU" sz="2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метапредметных</a:t>
            </a:r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 </a:t>
            </a:r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личностных результатах</a:t>
            </a:r>
          </a:p>
          <a:p>
            <a:pPr marL="0" indent="0" algn="just">
              <a:buNone/>
            </a:pPr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посредническая функция (информацию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</a:t>
            </a:r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ее 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анализ и интерпретацию можно взять </a:t>
            </a:r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извне) </a:t>
            </a:r>
          </a:p>
          <a:p>
            <a:pPr algn="ctr">
              <a:buFont typeface="Wingdings" panose="05000000000000000000" pitchFamily="2" charset="2"/>
              <a:buChar char="q"/>
            </a:pP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2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Мотивация </a:t>
            </a:r>
          </a:p>
          <a:p>
            <a:pPr marL="0" indent="0" algn="just">
              <a:buNone/>
            </a:pPr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определение 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индивидуальных траекторий развития, траекторий помощи, формирование мотивации к </a:t>
            </a:r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развитию ученика</a:t>
            </a:r>
            <a:endParaRPr lang="ru-RU" sz="20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>
              <a:buFont typeface="Wingdings" panose="05000000000000000000" pitchFamily="2" charset="2"/>
              <a:buChar char="q"/>
            </a:pPr>
            <a:endParaRPr lang="ru-RU" sz="20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 algn="just">
              <a:buNone/>
            </a:pPr>
            <a:endParaRPr lang="ru-RU" sz="20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 algn="just">
              <a:buNone/>
            </a:pPr>
            <a:endParaRPr lang="ru-RU" sz="3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>
              <a:buFont typeface="Wingdings" panose="05000000000000000000" pitchFamily="2" charset="2"/>
              <a:buChar char="q"/>
            </a:pPr>
            <a:endParaRPr lang="ru-RU" sz="3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178771" y="6338595"/>
            <a:ext cx="2743200" cy="365125"/>
          </a:xfrm>
        </p:spPr>
        <p:txBody>
          <a:bodyPr/>
          <a:lstStyle/>
          <a:p>
            <a:fld id="{6149589F-8C3F-438B-94CD-1C9E5F9A5A1C}" type="slidenum">
              <a:rPr lang="ru-RU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pPr/>
              <a:t>20</a:t>
            </a:fld>
            <a:endParaRPr lang="ru-RU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0349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88683" y="163630"/>
            <a:ext cx="9833288" cy="1337912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2800" b="1" dirty="0" smtClean="0">
                <a:ln w="0"/>
                <a:latin typeface="Calibri" panose="020F0502020204030204" pitchFamily="34" charset="0"/>
                <a:cs typeface="Calibri" panose="020F0502020204030204" pitchFamily="34" charset="0"/>
              </a:rPr>
              <a:t>Вектор развития</a:t>
            </a:r>
            <a:br>
              <a:rPr lang="ru-RU" sz="2800" b="1" dirty="0" smtClean="0">
                <a:ln w="0"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800" b="1" dirty="0" smtClean="0">
                <a:ln w="0"/>
                <a:latin typeface="Calibri" panose="020F0502020204030204" pitchFamily="34" charset="0"/>
                <a:cs typeface="Calibri" panose="020F0502020204030204" pitchFamily="34" charset="0"/>
              </a:rPr>
              <a:t>системы оценки качества образования </a:t>
            </a:r>
            <a:br>
              <a:rPr lang="ru-RU" sz="2800" b="1" dirty="0" smtClean="0">
                <a:ln w="0"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800" b="1" dirty="0" smtClean="0">
                <a:ln w="0"/>
                <a:latin typeface="Calibri" panose="020F0502020204030204" pitchFamily="34" charset="0"/>
                <a:cs typeface="Calibri" panose="020F0502020204030204" pitchFamily="34" charset="0"/>
              </a:rPr>
              <a:t>Челябинской области в контексте НП «Образование»</a:t>
            </a:r>
            <a:endParaRPr lang="ru-RU" sz="2800" b="1" dirty="0">
              <a:ln w="0"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88683" y="1626669"/>
            <a:ext cx="9523270" cy="5077052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Переход </a:t>
            </a:r>
          </a:p>
          <a:p>
            <a:pPr algn="just"/>
            <a:r>
              <a:rPr lang="ru-RU" sz="3200" i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от </a:t>
            </a:r>
          </a:p>
          <a:p>
            <a:pPr marL="0" indent="0" algn="just">
              <a:buNone/>
            </a:pPr>
            <a:r>
              <a:rPr lang="ru-RU" sz="3200" i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совершенствования региональной системы оценки качества образования                                         </a:t>
            </a:r>
          </a:p>
          <a:p>
            <a:pPr algn="just"/>
            <a:r>
              <a:rPr lang="ru-RU" sz="3200" i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к </a:t>
            </a:r>
          </a:p>
          <a:p>
            <a:pPr marL="0" indent="0" algn="just">
              <a:buNone/>
            </a:pPr>
            <a:r>
              <a:rPr lang="ru-RU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формированию и реализации</a:t>
            </a:r>
            <a:r>
              <a:rPr lang="ru-RU" sz="3200" i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региональной политики в сфере оценки качества образования</a:t>
            </a:r>
          </a:p>
          <a:p>
            <a:pPr algn="just"/>
            <a:r>
              <a:rPr lang="ru-RU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</a:t>
            </a:r>
            <a:r>
              <a:rPr lang="ru-RU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формированию новой педагогической культуры (правовой, информационной, оценочной, аналитической, психолого-педагогической)</a:t>
            </a:r>
            <a:endParaRPr lang="ru-RU" sz="3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178771" y="6338595"/>
            <a:ext cx="2743200" cy="365125"/>
          </a:xfrm>
        </p:spPr>
        <p:txBody>
          <a:bodyPr/>
          <a:lstStyle/>
          <a:p>
            <a:fld id="{6149589F-8C3F-438B-94CD-1C9E5F9A5A1C}" type="slidenum">
              <a:rPr lang="ru-RU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pPr/>
              <a:t>21</a:t>
            </a:fld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56270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24185" y="1563077"/>
            <a:ext cx="9229969" cy="2657230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3200" b="1" dirty="0">
                <a:latin typeface="Calibri" panose="020F0502020204030204" pitchFamily="34" charset="0"/>
                <a:cs typeface="Calibri" panose="020F0502020204030204" pitchFamily="34" charset="0"/>
              </a:rPr>
              <a:t>Результаты </a:t>
            </a:r>
            <a:r>
              <a:rPr lang="ru-RU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РСОКО в контексте региональной </a:t>
            </a:r>
            <a:r>
              <a:rPr lang="ru-RU" sz="3200" b="1" dirty="0">
                <a:latin typeface="Calibri" panose="020F0502020204030204" pitchFamily="34" charset="0"/>
                <a:cs typeface="Calibri" panose="020F0502020204030204" pitchFamily="34" charset="0"/>
              </a:rPr>
              <a:t>политики в сфере оценки качества образования</a:t>
            </a:r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2133600" y="4626708"/>
            <a:ext cx="9213850" cy="146294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68086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78892" y="1563077"/>
            <a:ext cx="9831753" cy="4853353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77500" lnSpcReduction="20000"/>
          </a:bodyPr>
          <a:lstStyle/>
          <a:p>
            <a:pPr algn="just">
              <a:lnSpc>
                <a:spcPct val="120000"/>
              </a:lnSpc>
              <a:buClr>
                <a:schemeClr val="accent2">
                  <a:lumMod val="50000"/>
                </a:schemeClr>
              </a:buClr>
              <a:buSzPct val="70000"/>
              <a:buFont typeface="Wingdings" panose="05000000000000000000" pitchFamily="2" charset="2"/>
              <a:buChar char="q"/>
            </a:pPr>
            <a:r>
              <a:rPr lang="ru-RU" sz="3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методологическое обоснование и научно-методическое обеспечение развития систем оценки качества образования всех уровней</a:t>
            </a:r>
          </a:p>
          <a:p>
            <a:pPr algn="just">
              <a:lnSpc>
                <a:spcPct val="120000"/>
              </a:lnSpc>
              <a:buClr>
                <a:schemeClr val="accent2">
                  <a:lumMod val="50000"/>
                </a:schemeClr>
              </a:buClr>
              <a:buSzPct val="70000"/>
              <a:buFont typeface="Wingdings" panose="05000000000000000000" pitchFamily="2" charset="2"/>
              <a:buChar char="q"/>
            </a:pPr>
            <a:r>
              <a:rPr lang="ru-RU" sz="3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отбор и применение инновационных региональных механизмов развития РСОКО</a:t>
            </a:r>
          </a:p>
          <a:p>
            <a:pPr algn="just">
              <a:lnSpc>
                <a:spcPct val="120000"/>
              </a:lnSpc>
              <a:buClr>
                <a:schemeClr val="accent2">
                  <a:lumMod val="50000"/>
                </a:schemeClr>
              </a:buClr>
              <a:buSzPct val="70000"/>
              <a:buFont typeface="Wingdings" panose="05000000000000000000" pitchFamily="2" charset="2"/>
              <a:buChar char="q"/>
            </a:pPr>
            <a:r>
              <a:rPr lang="ru-RU" sz="3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формирование и применение </a:t>
            </a:r>
            <a:r>
              <a:rPr lang="ru-RU" sz="3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внутрирегиональных</a:t>
            </a:r>
            <a:r>
              <a:rPr lang="ru-RU" sz="3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процедур и инструментария для комплексной оценки качества образования</a:t>
            </a:r>
          </a:p>
          <a:p>
            <a:pPr algn="just">
              <a:lnSpc>
                <a:spcPct val="120000"/>
              </a:lnSpc>
              <a:buClr>
                <a:schemeClr val="accent2">
                  <a:lumMod val="50000"/>
                </a:schemeClr>
              </a:buClr>
              <a:buSzPct val="70000"/>
              <a:buFont typeface="Wingdings" panose="05000000000000000000" pitchFamily="2" charset="2"/>
              <a:buChar char="q"/>
            </a:pPr>
            <a:r>
              <a:rPr lang="ru-RU" sz="3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3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сформированность</a:t>
            </a:r>
            <a:r>
              <a:rPr lang="ru-RU" sz="3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единых подходов к анализу и интерпретации результатов процедур РСОКО</a:t>
            </a:r>
          </a:p>
          <a:p>
            <a:pPr algn="just">
              <a:lnSpc>
                <a:spcPct val="120000"/>
              </a:lnSpc>
              <a:buClr>
                <a:schemeClr val="accent2">
                  <a:lumMod val="50000"/>
                </a:schemeClr>
              </a:buClr>
              <a:buSzPct val="70000"/>
              <a:buFont typeface="Wingdings" panose="05000000000000000000" pitchFamily="2" charset="2"/>
              <a:buChar char="q"/>
            </a:pPr>
            <a:r>
              <a:rPr lang="ru-RU" sz="3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системность управленческих решений по результатам РСОКО</a:t>
            </a:r>
          </a:p>
          <a:p>
            <a:pPr algn="just">
              <a:lnSpc>
                <a:spcPct val="120000"/>
              </a:lnSpc>
              <a:buClr>
                <a:schemeClr val="accent2">
                  <a:lumMod val="50000"/>
                </a:schemeClr>
              </a:buClr>
              <a:buSzPct val="70000"/>
              <a:buFont typeface="Wingdings" panose="05000000000000000000" pitchFamily="2" charset="2"/>
              <a:buChar char="q"/>
            </a:pPr>
            <a:r>
              <a:rPr lang="ru-RU" sz="3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комплексность сопровождения развития РСОКО</a:t>
            </a:r>
            <a:endParaRPr lang="ru-RU" sz="30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223159" y="6346527"/>
            <a:ext cx="2743200" cy="365125"/>
          </a:xfrm>
        </p:spPr>
        <p:txBody>
          <a:bodyPr/>
          <a:lstStyle/>
          <a:p>
            <a:fld id="{6149589F-8C3F-438B-94CD-1C9E5F9A5A1C}" type="slidenum">
              <a:rPr lang="ru-RU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pPr/>
              <a:t>23</a:t>
            </a:fld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92923" y="289169"/>
            <a:ext cx="9792677" cy="95504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0"/>
                <a:latin typeface="Calibri" panose="020F0502020204030204" pitchFamily="34" charset="0"/>
                <a:cs typeface="Calibri" panose="020F0502020204030204" pitchFamily="34" charset="0"/>
              </a:rPr>
              <a:t>РЕЗУЛЬТАТЫ СОВЕРШЕНСТВОВАНИЯ </a:t>
            </a:r>
            <a:r>
              <a:rPr lang="ru-RU" sz="2800" b="1" dirty="0">
                <a:ln w="0"/>
                <a:latin typeface="Calibri" panose="020F0502020204030204" pitchFamily="34" charset="0"/>
                <a:cs typeface="Calibri" panose="020F0502020204030204" pitchFamily="34" charset="0"/>
              </a:rPr>
              <a:t>РСОКО </a:t>
            </a:r>
            <a:endParaRPr lang="ru-RU" sz="2800" b="1" dirty="0" smtClean="0">
              <a:ln w="0"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800" b="1" dirty="0" smtClean="0">
                <a:ln w="0"/>
                <a:latin typeface="Calibri" panose="020F0502020204030204" pitchFamily="34" charset="0"/>
                <a:cs typeface="Calibri" panose="020F0502020204030204" pitchFamily="34" charset="0"/>
              </a:rPr>
              <a:t>2016 </a:t>
            </a:r>
            <a:r>
              <a:rPr lang="ru-RU" sz="2800" b="1" dirty="0">
                <a:ln w="0"/>
                <a:latin typeface="Calibri" panose="020F0502020204030204" pitchFamily="34" charset="0"/>
                <a:cs typeface="Calibri" panose="020F0502020204030204" pitchFamily="34" charset="0"/>
              </a:rPr>
              <a:t>– 2018 гг.</a:t>
            </a:r>
          </a:p>
        </p:txBody>
      </p:sp>
    </p:spTree>
    <p:extLst>
      <p:ext uri="{BB962C8B-B14F-4D97-AF65-F5344CB8AC3E}">
        <p14:creationId xmlns:p14="http://schemas.microsoft.com/office/powerpoint/2010/main" val="3804351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047631" y="1735015"/>
            <a:ext cx="10050584" cy="4900248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buClr>
                <a:schemeClr val="accent2">
                  <a:lumMod val="50000"/>
                </a:schemeClr>
              </a:buClr>
              <a:buSzPct val="70000"/>
              <a:buFont typeface="Wingdings" panose="05000000000000000000" pitchFamily="2" charset="2"/>
              <a:buChar char="q"/>
            </a:pPr>
            <a:r>
              <a:rPr lang="ru-RU" sz="2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itchFamily="34" charset="0"/>
              </a:rPr>
              <a:t>Концепция региональной системы оценки качества образования (Челябинская область)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Clr>
                <a:schemeClr val="accent2">
                  <a:lumMod val="50000"/>
                </a:schemeClr>
              </a:buClr>
              <a:buSzPct val="70000"/>
              <a:buFont typeface="Wingdings" panose="05000000000000000000" pitchFamily="2" charset="2"/>
              <a:buChar char="q"/>
            </a:pPr>
            <a:r>
              <a:rPr lang="ru-RU" sz="2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itchFamily="34" charset="0"/>
              </a:rPr>
              <a:t>Региональная модель оценки качества общего образования (Челябинская область)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Clr>
                <a:schemeClr val="accent2">
                  <a:lumMod val="50000"/>
                </a:schemeClr>
              </a:buClr>
              <a:buSzPct val="70000"/>
              <a:buFont typeface="Wingdings" panose="05000000000000000000" pitchFamily="2" charset="2"/>
              <a:buChar char="q"/>
            </a:pPr>
            <a:r>
              <a:rPr lang="ru-RU" sz="2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itchFamily="34" charset="0"/>
              </a:rPr>
              <a:t>Региональная модель муниципальной системы оценки качества общего образования на основе региональной системы оценки качества образования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Clr>
                <a:schemeClr val="accent2">
                  <a:lumMod val="50000"/>
                </a:schemeClr>
              </a:buClr>
              <a:buSzPct val="70000"/>
              <a:buFont typeface="Wingdings" panose="05000000000000000000" pitchFamily="2" charset="2"/>
              <a:buChar char="q"/>
            </a:pPr>
            <a:r>
              <a:rPr lang="ru-RU" sz="2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itchFamily="34" charset="0"/>
              </a:rPr>
              <a:t>Модель совершенствования внутренних систем оценки качества образования на основе региональной системы оценки качества образования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Clr>
                <a:schemeClr val="accent2">
                  <a:lumMod val="50000"/>
                </a:schemeClr>
              </a:buClr>
              <a:buSzPct val="70000"/>
              <a:buFont typeface="Wingdings" panose="05000000000000000000" pitchFamily="2" charset="2"/>
              <a:buChar char="q"/>
            </a:pPr>
            <a:r>
              <a:rPr lang="ru-RU" sz="2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Модель программы развития образовательной организации по результатам внутренней системы оценки качества образования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Clr>
                <a:schemeClr val="accent2">
                  <a:lumMod val="50000"/>
                </a:schemeClr>
              </a:buClr>
              <a:buSzPct val="70000"/>
              <a:buFont typeface="Wingdings" panose="05000000000000000000" pitchFamily="2" charset="2"/>
              <a:buChar char="q"/>
            </a:pPr>
            <a:r>
              <a:rPr lang="ru-RU" sz="22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Концепция </a:t>
            </a:r>
            <a:r>
              <a:rPr lang="ru-RU" sz="22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информационной политики в системе образования Челябинской </a:t>
            </a:r>
            <a:r>
              <a:rPr lang="ru-RU" sz="22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области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Clr>
                <a:schemeClr val="accent2">
                  <a:lumMod val="50000"/>
                </a:schemeClr>
              </a:buClr>
              <a:buSzPct val="70000"/>
              <a:buFont typeface="Wingdings" panose="05000000000000000000" pitchFamily="2" charset="2"/>
              <a:buChar char="q"/>
            </a:pPr>
            <a:r>
              <a:rPr lang="ru-RU" sz="22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Концепция </a:t>
            </a:r>
            <a:r>
              <a:rPr lang="ru-RU" sz="22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сетевого регионального экспертного сообщества в сфере оценки качества образования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047631" y="382953"/>
            <a:ext cx="9980871" cy="1000370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marL="0" indent="0" algn="ctr">
              <a:lnSpc>
                <a:spcPts val="3000"/>
              </a:lnSpc>
              <a:spcBef>
                <a:spcPts val="0"/>
              </a:spcBef>
              <a:buNone/>
            </a:pPr>
            <a:r>
              <a:rPr lang="ru-RU" b="1" dirty="0" smtClean="0">
                <a:ln w="0"/>
              </a:rPr>
              <a:t>Методологическое обоснование</a:t>
            </a:r>
          </a:p>
          <a:p>
            <a:pPr marL="0" indent="0" algn="ctr">
              <a:lnSpc>
                <a:spcPts val="3000"/>
              </a:lnSpc>
              <a:spcBef>
                <a:spcPts val="0"/>
              </a:spcBef>
              <a:buNone/>
            </a:pPr>
            <a:r>
              <a:rPr lang="ru-RU" b="1" dirty="0">
                <a:ln w="0"/>
              </a:rPr>
              <a:t>и</a:t>
            </a:r>
            <a:r>
              <a:rPr lang="ru-RU" b="1" dirty="0" smtClean="0">
                <a:ln w="0"/>
              </a:rPr>
              <a:t> научно-методическое обеспечение РСОКО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9285303" y="6386110"/>
            <a:ext cx="2743200" cy="365125"/>
          </a:xfrm>
        </p:spPr>
        <p:txBody>
          <a:bodyPr/>
          <a:lstStyle/>
          <a:p>
            <a:fld id="{6149589F-8C3F-438B-94CD-1C9E5F9A5A1C}" type="slidenum">
              <a:rPr lang="ru-RU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pPr/>
              <a:t>24</a:t>
            </a:fld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89329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133600" y="1672492"/>
            <a:ext cx="9483082" cy="4683858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itchFamily="34" charset="0"/>
              </a:rPr>
              <a:t>Инновационные механизмы управления </a:t>
            </a:r>
          </a:p>
          <a:p>
            <a:pPr algn="just">
              <a:spcBef>
                <a:spcPts val="600"/>
              </a:spcBef>
              <a:buClr>
                <a:schemeClr val="accent2">
                  <a:lumMod val="50000"/>
                </a:schemeClr>
              </a:buClr>
              <a:buSzPct val="70000"/>
              <a:buFont typeface="Wingdings" panose="05000000000000000000" pitchFamily="2" charset="2"/>
              <a:buChar char="q"/>
            </a:pPr>
            <a:r>
              <a:rPr lang="ru-RU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itchFamily="34" charset="0"/>
              </a:rPr>
              <a:t> </a:t>
            </a:r>
            <a:r>
              <a:rPr lang="ru-RU" sz="3200" b="1" i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itchFamily="34" charset="0"/>
              </a:rPr>
              <a:t>проектное управление </a:t>
            </a:r>
            <a:r>
              <a:rPr lang="ru-RU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itchFamily="34" charset="0"/>
              </a:rPr>
              <a:t>развитием  региональной системы оценки качества образования</a:t>
            </a:r>
          </a:p>
          <a:p>
            <a:pPr lvl="0" algn="just">
              <a:spcBef>
                <a:spcPts val="600"/>
              </a:spcBef>
              <a:buClr>
                <a:schemeClr val="accent2">
                  <a:lumMod val="50000"/>
                </a:schemeClr>
              </a:buClr>
              <a:buSzPct val="70000"/>
              <a:buFont typeface="Wingdings" panose="05000000000000000000" pitchFamily="2" charset="2"/>
              <a:buChar char="q"/>
            </a:pPr>
            <a:r>
              <a:rPr lang="ru-RU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itchFamily="34" charset="0"/>
              </a:rPr>
              <a:t> </a:t>
            </a:r>
            <a:r>
              <a:rPr lang="ru-RU" sz="3200" b="1" i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itchFamily="34" charset="0"/>
              </a:rPr>
              <a:t>организация межмуниципального взаимодействия </a:t>
            </a:r>
            <a:r>
              <a:rPr lang="ru-RU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itchFamily="34" charset="0"/>
              </a:rPr>
              <a:t>для решения актуальных задач развития  региональной системы оценки качества образования</a:t>
            </a:r>
          </a:p>
          <a:p>
            <a:pPr algn="just">
              <a:spcBef>
                <a:spcPts val="600"/>
              </a:spcBef>
              <a:buClr>
                <a:schemeClr val="accent2">
                  <a:lumMod val="50000"/>
                </a:schemeClr>
              </a:buClr>
              <a:buSzPct val="70000"/>
              <a:buFont typeface="Wingdings" panose="05000000000000000000" pitchFamily="2" charset="2"/>
              <a:buChar char="q"/>
            </a:pPr>
            <a:r>
              <a:rPr lang="ru-RU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itchFamily="34" charset="0"/>
              </a:rPr>
              <a:t> </a:t>
            </a:r>
            <a:r>
              <a:rPr lang="ru-RU" sz="3200" b="1" i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itchFamily="34" charset="0"/>
              </a:rPr>
              <a:t>концептуализация ключевых аспектов </a:t>
            </a:r>
            <a:r>
              <a:rPr lang="ru-RU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itchFamily="34" charset="0"/>
              </a:rPr>
              <a:t>развития  региональной системы оценки качества образования</a:t>
            </a:r>
            <a:endParaRPr lang="ru-RU" sz="3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9214281" y="6356350"/>
            <a:ext cx="2743200" cy="365125"/>
          </a:xfrm>
        </p:spPr>
        <p:txBody>
          <a:bodyPr/>
          <a:lstStyle/>
          <a:p>
            <a:fld id="{6149589F-8C3F-438B-94CD-1C9E5F9A5A1C}" type="slidenum">
              <a:rPr lang="ru-RU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pPr/>
              <a:t>25</a:t>
            </a:fld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Содержимое 3"/>
          <p:cNvSpPr txBox="1">
            <a:spLocks/>
          </p:cNvSpPr>
          <p:nvPr/>
        </p:nvSpPr>
        <p:spPr>
          <a:xfrm>
            <a:off x="2055445" y="406401"/>
            <a:ext cx="9902036" cy="106289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ts val="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b="1" dirty="0" smtClean="0">
                <a:ln w="0"/>
              </a:rPr>
              <a:t>Методологическое обоснование и научно-методическое обеспечение развития систем оценки качества образования</a:t>
            </a:r>
            <a:endParaRPr lang="ru-RU" b="1" dirty="0">
              <a:ln w="0"/>
            </a:endParaRPr>
          </a:p>
        </p:txBody>
      </p:sp>
    </p:spTree>
    <p:extLst>
      <p:ext uri="{BB962C8B-B14F-4D97-AF65-F5344CB8AC3E}">
        <p14:creationId xmlns:p14="http://schemas.microsoft.com/office/powerpoint/2010/main" val="1613278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9589F-8C3F-438B-94CD-1C9E5F9A5A1C}" type="slidenum">
              <a:rPr lang="ru-RU" smtClean="0"/>
              <a:pPr/>
              <a:t>26</a:t>
            </a:fld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4294967295"/>
          </p:nvPr>
        </p:nvSpPr>
        <p:spPr>
          <a:xfrm>
            <a:off x="2116138" y="2019300"/>
            <a:ext cx="10075862" cy="4157663"/>
          </a:xfrm>
        </p:spPr>
        <p:txBody>
          <a:bodyPr>
            <a:noAutofit/>
          </a:bodyPr>
          <a:lstStyle/>
          <a:p>
            <a:endParaRPr lang="ru-RU" sz="2400" dirty="0" smtClean="0">
              <a:latin typeface="Calibri" pitchFamily="34" charset="0"/>
              <a:cs typeface="Calibri" pitchFamily="34" charset="0"/>
            </a:endParaRPr>
          </a:p>
          <a:p>
            <a:pPr marL="457200" indent="-457200" algn="just">
              <a:spcAft>
                <a:spcPts val="1200"/>
              </a:spcAft>
              <a:buFont typeface="Wingdings" panose="05000000000000000000" pitchFamily="2" charset="2"/>
              <a:buChar char="ü"/>
            </a:pPr>
            <a:endParaRPr lang="ru-RU" sz="24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3760535"/>
              </p:ext>
            </p:extLst>
          </p:nvPr>
        </p:nvGraphicFramePr>
        <p:xfrm>
          <a:off x="2116138" y="1094155"/>
          <a:ext cx="9800636" cy="551766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610966"/>
                <a:gridCol w="6189670"/>
              </a:tblGrid>
              <a:tr h="1034562"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kern="1200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</a:rPr>
                        <a:t>ГОСУДАРСТВЕННАЯ ПРОГРАММА</a:t>
                      </a:r>
                    </a:p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kern="1200" cap="none" spc="0" baseline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</a:rPr>
                        <a:t>«РАЗВИТИЕ ОБРАЗОВАНИЯ ЧЕЛЯБИНСКОЙ ОБЛАСТИ»:</a:t>
                      </a:r>
                    </a:p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kern="1200" cap="none" spc="0" baseline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</a:rPr>
                        <a:t>н</a:t>
                      </a:r>
                      <a:r>
                        <a:rPr lang="ru-RU" sz="2000" b="0" kern="1200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</a:rPr>
                        <a:t>аправления </a:t>
                      </a:r>
                      <a:r>
                        <a:rPr lang="ru-RU" sz="20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</a:rPr>
                        <a:t>оценки качества </a:t>
                      </a:r>
                      <a:r>
                        <a:rPr lang="ru-RU" sz="2000" b="0" kern="1200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</a:rPr>
                        <a:t>образования</a:t>
                      </a:r>
                      <a:endParaRPr lang="ru-RU" sz="2000" b="0" i="0" cap="none" spc="0" dirty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+mn-lt"/>
                        <a:ea typeface="Calibri" panose="020F0502020204030204" pitchFamily="34" charset="0"/>
                        <a:cs typeface="Calibri" pitchFamily="34" charset="0"/>
                      </a:endParaRPr>
                    </a:p>
                  </a:txBody>
                  <a:tcPr marL="33345" marR="33345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Wingdings" panose="05000000000000000000" pitchFamily="2" charset="2"/>
                        <a:buChar char=""/>
                      </a:pPr>
                      <a:endParaRPr lang="ru-RU" sz="1200" b="0" cap="none" spc="0" dirty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3345" marR="33345" marT="0" marB="0"/>
                </a:tc>
              </a:tr>
              <a:tr h="4483098"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2000" b="0" i="1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Развитие </a:t>
                      </a:r>
                      <a:r>
                        <a:rPr lang="ru-RU" sz="2000" b="1" i="1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национально-региональной системы независимой оценки качества общего образования </a:t>
                      </a:r>
                      <a:r>
                        <a:rPr lang="ru-RU" sz="2000" b="0" i="1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через реализацию пилотных региональных проектов общего образования и создание, апробацию и внедрение национальных механизмов оценки качества общего образования</a:t>
                      </a:r>
                      <a:endParaRPr lang="ru-RU" sz="2000" b="0" i="1" cap="none" spc="0" dirty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libri" pitchFamily="34" charset="0"/>
                        <a:ea typeface="Calibri" panose="020F0502020204030204" pitchFamily="34" charset="0"/>
                        <a:cs typeface="Calibri" pitchFamily="34" charset="0"/>
                      </a:endParaRPr>
                    </a:p>
                  </a:txBody>
                  <a:tcPr marL="33345" marR="33345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176213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chemeClr val="accent2">
                            <a:lumMod val="50000"/>
                          </a:schemeClr>
                        </a:buClr>
                        <a:buFont typeface="Wingdings" panose="05000000000000000000" pitchFamily="2" charset="2"/>
                        <a:buChar char=""/>
                      </a:pPr>
                      <a:r>
                        <a:rPr lang="ru-RU" sz="2400" b="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развитие технологического обеспечения процедур оценки качества образования</a:t>
                      </a:r>
                    </a:p>
                    <a:p>
                      <a:pPr marL="0" lvl="0" indent="176213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chemeClr val="accent2">
                            <a:lumMod val="50000"/>
                          </a:schemeClr>
                        </a:buClr>
                        <a:buFont typeface="Wingdings" panose="05000000000000000000" pitchFamily="2" charset="2"/>
                        <a:buChar char=""/>
                      </a:pPr>
                      <a:r>
                        <a:rPr lang="ru-RU" sz="2400" b="0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создание </a:t>
                      </a:r>
                      <a:r>
                        <a:rPr lang="ru-RU" sz="2400" b="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и распространение оценочных инструментов  внутримуниципального анализа и оценки качества образования</a:t>
                      </a:r>
                    </a:p>
                    <a:p>
                      <a:pPr marL="0" lvl="0" indent="176213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chemeClr val="accent2">
                            <a:lumMod val="50000"/>
                          </a:schemeClr>
                        </a:buClr>
                        <a:buFont typeface="Wingdings" panose="05000000000000000000" pitchFamily="2" charset="2"/>
                        <a:buChar char=""/>
                      </a:pPr>
                      <a:r>
                        <a:rPr lang="ru-RU" sz="2400" b="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повышение квалификации специалистов, осуществляющих внедрение региональной модели оценки качества общего </a:t>
                      </a:r>
                      <a:r>
                        <a:rPr lang="ru-RU" sz="2400" b="0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образования</a:t>
                      </a:r>
                    </a:p>
                    <a:p>
                      <a:pPr marL="0" lvl="0" indent="176213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chemeClr val="accent2">
                            <a:lumMod val="50000"/>
                          </a:schemeClr>
                        </a:buClr>
                        <a:buFont typeface="Wingdings" panose="05000000000000000000" pitchFamily="2" charset="2"/>
                        <a:buChar char=""/>
                      </a:pPr>
                      <a:r>
                        <a:rPr lang="ru-RU" sz="2400" b="0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создание и функционирование муниципальных систем оценки качества образования</a:t>
                      </a:r>
                      <a:endParaRPr lang="ru-RU" sz="2400" b="0" i="1" cap="none" spc="0" dirty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33345" marR="33345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Содержимое 3"/>
          <p:cNvSpPr txBox="1">
            <a:spLocks/>
          </p:cNvSpPr>
          <p:nvPr/>
        </p:nvSpPr>
        <p:spPr>
          <a:xfrm>
            <a:off x="2116138" y="210894"/>
            <a:ext cx="9732507" cy="70387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b="1" dirty="0" smtClean="0">
                <a:ln w="0"/>
              </a:rPr>
              <a:t>Механизм проектного управления</a:t>
            </a:r>
            <a:endParaRPr lang="ru-RU" b="1" dirty="0">
              <a:ln w="0"/>
            </a:endParaRPr>
          </a:p>
        </p:txBody>
      </p:sp>
    </p:spTree>
    <p:extLst>
      <p:ext uri="{BB962C8B-B14F-4D97-AF65-F5344CB8AC3E}">
        <p14:creationId xmlns:p14="http://schemas.microsoft.com/office/powerpoint/2010/main" val="249026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9589F-8C3F-438B-94CD-1C9E5F9A5A1C}" type="slidenum">
              <a:rPr lang="ru-RU" smtClean="0"/>
              <a:pPr/>
              <a:t>27</a:t>
            </a:fld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2256164"/>
              </p:ext>
            </p:extLst>
          </p:nvPr>
        </p:nvGraphicFramePr>
        <p:xfrm>
          <a:off x="2180491" y="1219200"/>
          <a:ext cx="9605109" cy="5024736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000971"/>
                <a:gridCol w="5604138"/>
              </a:tblGrid>
              <a:tr h="1008279"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kern="1200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</a:rPr>
                        <a:t>ГОСУДАРСТВЕННАЯ ПРОГРАММА</a:t>
                      </a:r>
                    </a:p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kern="1200" cap="none" spc="0" baseline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</a:rPr>
                        <a:t>«РАЗВИТИЕ ОБРАЗОВАНИЯ ЧЕЛЯБИНСКОЙ ОБЛАСТИ»:</a:t>
                      </a:r>
                    </a:p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kern="1200" cap="none" spc="0" baseline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</a:rPr>
                        <a:t>н</a:t>
                      </a:r>
                      <a:r>
                        <a:rPr lang="ru-RU" sz="2000" b="0" kern="1200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</a:rPr>
                        <a:t>аправления оценки качества образования</a:t>
                      </a:r>
                      <a:endParaRPr lang="ru-RU" sz="2000" b="0" i="0" cap="none" spc="0" dirty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+mn-lt"/>
                        <a:ea typeface="Calibri" panose="020F0502020204030204" pitchFamily="34" charset="0"/>
                        <a:cs typeface="Calibri" pitchFamily="34" charset="0"/>
                      </a:endParaRPr>
                    </a:p>
                  </a:txBody>
                  <a:tcPr marL="33345" marR="33345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Wingdings" panose="05000000000000000000" pitchFamily="2" charset="2"/>
                        <a:buChar char=""/>
                      </a:pPr>
                      <a:endParaRPr lang="ru-RU" sz="1200" b="0" cap="none" spc="0" dirty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3345" marR="33345" marT="0" marB="0"/>
                </a:tc>
              </a:tr>
              <a:tr h="2180892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2000" b="0" i="1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Развитие</a:t>
                      </a:r>
                      <a:r>
                        <a:rPr lang="ru-RU" sz="2000" b="0" i="1" cap="none" spc="0" baseline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 </a:t>
                      </a:r>
                      <a:r>
                        <a:rPr lang="ru-RU" sz="2000" b="1" i="1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современных </a:t>
                      </a:r>
                      <a:r>
                        <a:rPr lang="ru-RU" sz="2000" b="1" i="1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механизмов и технологий общего образования</a:t>
                      </a:r>
                      <a:endParaRPr lang="ru-RU" sz="2000" b="1" i="1" cap="none" spc="0" dirty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45" marR="33345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1778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"/>
                      </a:pPr>
                      <a:r>
                        <a:rPr lang="ru-RU" sz="2000" b="0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Разработка</a:t>
                      </a:r>
                      <a:r>
                        <a:rPr lang="ru-RU" sz="2000" b="0" cap="none" spc="0" baseline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 </a:t>
                      </a:r>
                      <a:r>
                        <a:rPr lang="ru-RU" sz="2000" b="0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и </a:t>
                      </a:r>
                      <a:r>
                        <a:rPr lang="ru-RU" sz="2000" b="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распространение моделей управления качеством образования в общеобразовательных организациях с низкими результатами </a:t>
                      </a:r>
                      <a:r>
                        <a:rPr lang="ru-RU" sz="2000" b="0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и </a:t>
                      </a:r>
                      <a:r>
                        <a:rPr lang="ru-RU" sz="2000" b="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в общеобразовательных организациях, функционирующих в неблагоприятных социальных условиях</a:t>
                      </a:r>
                      <a:endParaRPr lang="ru-RU" sz="2000" b="0" i="1" cap="none" spc="0" dirty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345" marR="33345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5565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2000" b="0" i="1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Методическое, информационное, организационное и техническое обеспечение </a:t>
                      </a:r>
                      <a:r>
                        <a:rPr lang="ru-RU" sz="2000" b="1" i="1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процедуры аттестации педагогических работников</a:t>
                      </a:r>
                      <a:endParaRPr lang="ru-RU" sz="2000" b="1" i="1" cap="none" spc="0" dirty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45" marR="33345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1778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"/>
                      </a:pPr>
                      <a:r>
                        <a:rPr lang="ru-RU" sz="2000" b="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разработка и внедрение информационной системы программно-технического комплекса аттестации педагогических работников</a:t>
                      </a:r>
                      <a:endParaRPr lang="ru-RU" sz="2000" b="0" i="1" cap="none" spc="0" dirty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345" marR="33345" marT="0" marB="0" anchor="ctr"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Содержимое 3"/>
          <p:cNvSpPr txBox="1">
            <a:spLocks/>
          </p:cNvSpPr>
          <p:nvPr/>
        </p:nvSpPr>
        <p:spPr>
          <a:xfrm>
            <a:off x="2117969" y="203201"/>
            <a:ext cx="9448137" cy="64867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sz="3200" b="1" dirty="0" smtClean="0">
                <a:ln w="0"/>
              </a:rPr>
              <a:t>Механизм проектного управления</a:t>
            </a:r>
            <a:endParaRPr lang="ru-RU" sz="3200" b="1" dirty="0">
              <a:ln w="0"/>
            </a:endParaRPr>
          </a:p>
        </p:txBody>
      </p:sp>
    </p:spTree>
    <p:extLst>
      <p:ext uri="{BB962C8B-B14F-4D97-AF65-F5344CB8AC3E}">
        <p14:creationId xmlns:p14="http://schemas.microsoft.com/office/powerpoint/2010/main" val="19900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Скругленный прямоугольник 42"/>
          <p:cNvSpPr/>
          <p:nvPr/>
        </p:nvSpPr>
        <p:spPr>
          <a:xfrm>
            <a:off x="559293" y="1269507"/>
            <a:ext cx="11203620" cy="5353058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A1C09BFB-7941-45B4-9F84-199FFCC0506D}"/>
              </a:ext>
            </a:extLst>
          </p:cNvPr>
          <p:cNvSpPr/>
          <p:nvPr/>
        </p:nvSpPr>
        <p:spPr>
          <a:xfrm>
            <a:off x="1555262" y="124908"/>
            <a:ext cx="10003692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0"/>
                <a:ea typeface="Calibri" panose="020F0502020204030204" pitchFamily="34" charset="0"/>
                <a:cs typeface="Calibri" pitchFamily="34" charset="0"/>
              </a:rPr>
              <a:t>Система взаимодействия субъектов РСОКО</a:t>
            </a:r>
            <a:endParaRPr lang="ru-RU" sz="2800" b="1" dirty="0">
              <a:ln w="0"/>
              <a:cs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79170" y="1462182"/>
            <a:ext cx="4895980" cy="1015663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Министерство образования и науки </a:t>
            </a:r>
          </a:p>
          <a:p>
            <a:pPr algn="ctr"/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Челябинской области</a:t>
            </a:r>
          </a:p>
          <a:p>
            <a:pPr algn="ctr"/>
            <a:r>
              <a:rPr lang="ru-RU" sz="2000" b="1" dirty="0">
                <a:latin typeface="Calibri" pitchFamily="34" charset="0"/>
                <a:cs typeface="Calibri" pitchFamily="34" charset="0"/>
              </a:rPr>
              <a:t>организатор 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РСОКО</a:t>
            </a:r>
            <a:endParaRPr lang="ru-RU" sz="20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756789" y="1555397"/>
            <a:ext cx="2628000" cy="214526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ru-RU" sz="1600" b="1" dirty="0" smtClean="0">
                <a:cs typeface="Times New Roman" panose="02020603050405020304" pitchFamily="18" charset="0"/>
              </a:rPr>
              <a:t>Региональное экспертное сообщество в сфере оценки качества</a:t>
            </a:r>
          </a:p>
          <a:p>
            <a:pPr algn="ctr">
              <a:lnSpc>
                <a:spcPts val="1800"/>
              </a:lnSpc>
            </a:pPr>
            <a:endParaRPr lang="ru-RU" sz="500" b="1" dirty="0">
              <a:cs typeface="Times New Roman" panose="02020603050405020304" pitchFamily="18" charset="0"/>
            </a:endParaRPr>
          </a:p>
          <a:p>
            <a:pPr algn="ctr">
              <a:lnSpc>
                <a:spcPts val="1800"/>
              </a:lnSpc>
            </a:pPr>
            <a:r>
              <a:rPr lang="ru-RU" sz="1400" b="1" dirty="0">
                <a:latin typeface="Calibri" pitchFamily="34" charset="0"/>
                <a:cs typeface="Calibri" pitchFamily="34" charset="0"/>
              </a:rPr>
              <a:t>Профессиональное общественное </a:t>
            </a:r>
            <a:r>
              <a:rPr lang="ru-RU" sz="1400" b="1" dirty="0" smtClean="0">
                <a:latin typeface="Calibri" pitchFamily="34" charset="0"/>
                <a:cs typeface="Calibri" pitchFamily="34" charset="0"/>
              </a:rPr>
              <a:t>обсуждение, профессионально-общественная экспертиза</a:t>
            </a:r>
            <a:endParaRPr lang="ru-RU" sz="1400" b="1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8770156" y="2477845"/>
            <a:ext cx="2601266" cy="0"/>
          </a:xfrm>
          <a:prstGeom prst="line">
            <a:avLst/>
          </a:prstGeom>
          <a:ln w="285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3676855" y="4583613"/>
            <a:ext cx="4939304" cy="120032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Образовательные организации Челябинской области</a:t>
            </a:r>
          </a:p>
          <a:p>
            <a:pPr algn="ctr"/>
            <a:r>
              <a:rPr lang="ru-RU" sz="1600" b="1" dirty="0">
                <a:latin typeface="Calibri" pitchFamily="34" charset="0"/>
                <a:cs typeface="Calibri" pitchFamily="34" charset="0"/>
              </a:rPr>
              <a:t>федеральные,  региональные инновационные </a:t>
            </a:r>
            <a:r>
              <a:rPr lang="ru-RU" sz="1600" b="1" dirty="0" smtClean="0">
                <a:latin typeface="Calibri" pitchFamily="34" charset="0"/>
                <a:cs typeface="Calibri" pitchFamily="34" charset="0"/>
              </a:rPr>
              <a:t>площадки</a:t>
            </a:r>
            <a:endParaRPr lang="ru-RU" sz="20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633033" y="5918762"/>
            <a:ext cx="5286035" cy="442674"/>
          </a:xfrm>
          <a:prstGeom prst="round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Развитие РСОКО как компонента ЕСОКО</a:t>
            </a:r>
            <a:endParaRPr lang="ru-RU" sz="2000" b="1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41" name="Прямая соединительная линия 40"/>
          <p:cNvCxnSpPr/>
          <p:nvPr/>
        </p:nvCxnSpPr>
        <p:spPr>
          <a:xfrm>
            <a:off x="6223908" y="2466253"/>
            <a:ext cx="1" cy="201737"/>
          </a:xfrm>
          <a:prstGeom prst="line">
            <a:avLst/>
          </a:prstGeom>
          <a:ln w="57150">
            <a:solidFill>
              <a:schemeClr val="accent2">
                <a:lumMod val="50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6223908" y="4448794"/>
            <a:ext cx="0" cy="134819"/>
          </a:xfrm>
          <a:prstGeom prst="line">
            <a:avLst/>
          </a:prstGeom>
          <a:ln w="57150">
            <a:solidFill>
              <a:schemeClr val="accent2">
                <a:lumMod val="50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6215541" y="5793994"/>
            <a:ext cx="1" cy="144000"/>
          </a:xfrm>
          <a:prstGeom prst="line">
            <a:avLst/>
          </a:prstGeom>
          <a:ln w="57150">
            <a:solidFill>
              <a:schemeClr val="accent2">
                <a:lumMod val="50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9987333" y="3641623"/>
            <a:ext cx="1" cy="201737"/>
          </a:xfrm>
          <a:prstGeom prst="line">
            <a:avLst/>
          </a:prstGeom>
          <a:ln w="57150">
            <a:solidFill>
              <a:schemeClr val="accent2">
                <a:lumMod val="50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8567164" y="2070367"/>
            <a:ext cx="170371" cy="0"/>
          </a:xfrm>
          <a:prstGeom prst="line">
            <a:avLst/>
          </a:prstGeom>
          <a:ln w="57150">
            <a:solidFill>
              <a:schemeClr val="accent2">
                <a:lumMod val="50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>
            <a:off x="8618206" y="3591133"/>
            <a:ext cx="218464" cy="0"/>
          </a:xfrm>
          <a:prstGeom prst="line">
            <a:avLst/>
          </a:prstGeom>
          <a:ln w="57150">
            <a:solidFill>
              <a:schemeClr val="accent2">
                <a:lumMod val="50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93" name="Группа 92"/>
          <p:cNvGrpSpPr/>
          <p:nvPr/>
        </p:nvGrpSpPr>
        <p:grpSpPr>
          <a:xfrm>
            <a:off x="8919068" y="5930499"/>
            <a:ext cx="1369405" cy="369292"/>
            <a:chOff x="8919068" y="5800532"/>
            <a:chExt cx="1369405" cy="369292"/>
          </a:xfrm>
        </p:grpSpPr>
        <p:cxnSp>
          <p:nvCxnSpPr>
            <p:cNvPr id="66" name="Прямая соединительная линия 65"/>
            <p:cNvCxnSpPr/>
            <p:nvPr/>
          </p:nvCxnSpPr>
          <p:spPr>
            <a:xfrm>
              <a:off x="10288473" y="5800532"/>
              <a:ext cx="0" cy="369292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Прямая соединительная линия 71"/>
            <p:cNvCxnSpPr/>
            <p:nvPr/>
          </p:nvCxnSpPr>
          <p:spPr>
            <a:xfrm>
              <a:off x="8919068" y="6140099"/>
              <a:ext cx="1369405" cy="10388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cxnSp>
        <p:nvCxnSpPr>
          <p:cNvPr id="76" name="Прямая соединительная линия 75"/>
          <p:cNvCxnSpPr/>
          <p:nvPr/>
        </p:nvCxnSpPr>
        <p:spPr>
          <a:xfrm flipH="1">
            <a:off x="2092829" y="3319138"/>
            <a:ext cx="2301" cy="265279"/>
          </a:xfrm>
          <a:prstGeom prst="line">
            <a:avLst/>
          </a:prstGeom>
          <a:ln w="57150">
            <a:solidFill>
              <a:schemeClr val="accent2">
                <a:lumMod val="50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55" name="Группа 54"/>
          <p:cNvGrpSpPr/>
          <p:nvPr/>
        </p:nvGrpSpPr>
        <p:grpSpPr>
          <a:xfrm>
            <a:off x="2341678" y="5581501"/>
            <a:ext cx="1292890" cy="568986"/>
            <a:chOff x="2236401" y="5576646"/>
            <a:chExt cx="1292890" cy="568986"/>
          </a:xfrm>
        </p:grpSpPr>
        <p:cxnSp>
          <p:nvCxnSpPr>
            <p:cNvPr id="63" name="Прямая соединительная линия 62"/>
            <p:cNvCxnSpPr/>
            <p:nvPr/>
          </p:nvCxnSpPr>
          <p:spPr>
            <a:xfrm flipV="1">
              <a:off x="2236401" y="6110290"/>
              <a:ext cx="1292890" cy="19237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0" name="Прямая соединительная линия 79"/>
            <p:cNvCxnSpPr>
              <a:stCxn id="24" idx="2"/>
            </p:cNvCxnSpPr>
            <p:nvPr/>
          </p:nvCxnSpPr>
          <p:spPr>
            <a:xfrm>
              <a:off x="2236401" y="5576646"/>
              <a:ext cx="0" cy="568986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220577" y="6362187"/>
            <a:ext cx="2743200" cy="365125"/>
          </a:xfrm>
        </p:spPr>
        <p:txBody>
          <a:bodyPr/>
          <a:lstStyle/>
          <a:p>
            <a:fld id="{6149589F-8C3F-438B-94CD-1C9E5F9A5A1C}" type="slidenum">
              <a:rPr lang="ru-RU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pPr/>
              <a:t>28</a:t>
            </a:fld>
            <a:endParaRPr lang="ru-RU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94" name="Группа 93"/>
          <p:cNvGrpSpPr/>
          <p:nvPr/>
        </p:nvGrpSpPr>
        <p:grpSpPr>
          <a:xfrm>
            <a:off x="906492" y="1555397"/>
            <a:ext cx="2623766" cy="1764000"/>
            <a:chOff x="906492" y="1555397"/>
            <a:chExt cx="2623766" cy="1764000"/>
          </a:xfrm>
        </p:grpSpPr>
        <p:sp>
          <p:nvSpPr>
            <p:cNvPr id="16" name="TextBox 15"/>
            <p:cNvSpPr txBox="1"/>
            <p:nvPr/>
          </p:nvSpPr>
          <p:spPr>
            <a:xfrm>
              <a:off x="906492" y="1555397"/>
              <a:ext cx="2623766" cy="1764000"/>
            </a:xfrm>
            <a:prstGeom prst="roundRect">
              <a:avLst/>
            </a:prstGeom>
            <a:noFill/>
            <a:ln w="38100">
              <a:solidFill>
                <a:schemeClr val="accent2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ru-RU" sz="1600" b="1" dirty="0" smtClean="0">
                  <a:cs typeface="Calibri" pitchFamily="34" charset="0"/>
                </a:rPr>
                <a:t>Учебно-методическое</a:t>
              </a:r>
              <a:r>
                <a:rPr lang="ru-RU" sz="1600" b="1" dirty="0" smtClean="0">
                  <a:cs typeface="Times New Roman" panose="02020603050405020304" pitchFamily="18" charset="0"/>
                </a:rPr>
                <a:t> объединение                       по общему образованию Челябинской области</a:t>
              </a:r>
            </a:p>
            <a:p>
              <a:pPr algn="ctr"/>
              <a:endParaRPr lang="ru-RU" sz="700" b="1" dirty="0" smtClean="0">
                <a:cs typeface="Calibri" pitchFamily="34" charset="0"/>
              </a:endParaRPr>
            </a:p>
            <a:p>
              <a:pPr algn="ctr">
                <a:lnSpc>
                  <a:spcPts val="1800"/>
                </a:lnSpc>
              </a:pPr>
              <a:r>
                <a:rPr lang="ru-RU" sz="1600" b="1" dirty="0" smtClean="0">
                  <a:cs typeface="Calibri" pitchFamily="34" charset="0"/>
                </a:rPr>
                <a:t>Профессиональная экспертиза</a:t>
              </a:r>
              <a:endParaRPr lang="ru-RU" sz="1600" b="1" dirty="0">
                <a:cs typeface="Times New Roman" panose="02020603050405020304" pitchFamily="18" charset="0"/>
              </a:endParaRPr>
            </a:p>
          </p:txBody>
        </p:sp>
        <p:cxnSp>
          <p:nvCxnSpPr>
            <p:cNvPr id="61" name="Прямая соединительная линия 60"/>
            <p:cNvCxnSpPr/>
            <p:nvPr/>
          </p:nvCxnSpPr>
          <p:spPr>
            <a:xfrm>
              <a:off x="906492" y="2645652"/>
              <a:ext cx="2623766" cy="0"/>
            </a:xfrm>
            <a:prstGeom prst="line">
              <a:avLst/>
            </a:prstGeom>
            <a:ln w="28575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5" name="Группа 94"/>
          <p:cNvGrpSpPr/>
          <p:nvPr/>
        </p:nvGrpSpPr>
        <p:grpSpPr>
          <a:xfrm>
            <a:off x="986422" y="3576098"/>
            <a:ext cx="2499958" cy="2000548"/>
            <a:chOff x="986422" y="3576098"/>
            <a:chExt cx="2499958" cy="2000548"/>
          </a:xfrm>
        </p:grpSpPr>
        <p:sp>
          <p:nvSpPr>
            <p:cNvPr id="24" name="TextBox 23"/>
            <p:cNvSpPr txBox="1"/>
            <p:nvPr/>
          </p:nvSpPr>
          <p:spPr>
            <a:xfrm>
              <a:off x="986422" y="3576098"/>
              <a:ext cx="2499958" cy="2000548"/>
            </a:xfrm>
            <a:prstGeom prst="rect">
              <a:avLst/>
            </a:prstGeom>
            <a:noFill/>
            <a:ln w="38100">
              <a:solidFill>
                <a:schemeClr val="accent2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latin typeface="Calibri" pitchFamily="34" charset="0"/>
                  <a:cs typeface="Calibri" pitchFamily="34" charset="0"/>
                </a:rPr>
                <a:t>ГБУ ДПО ЧИППКРО</a:t>
              </a:r>
            </a:p>
            <a:p>
              <a:pPr algn="ctr"/>
              <a:endParaRPr lang="ru-RU" sz="600" b="1" dirty="0" smtClean="0">
                <a:latin typeface="Calibri" pitchFamily="34" charset="0"/>
                <a:cs typeface="Calibri" pitchFamily="34" charset="0"/>
              </a:endParaRPr>
            </a:p>
            <a:p>
              <a:pPr marL="171450" indent="-171450" algn="just">
                <a:buSzPct val="70000"/>
                <a:buFont typeface="Wingdings" panose="05000000000000000000" pitchFamily="2" charset="2"/>
                <a:buChar char="q"/>
              </a:pPr>
              <a:r>
                <a:rPr lang="ru-RU" sz="1600" b="1" dirty="0" smtClean="0">
                  <a:latin typeface="Calibri" pitchFamily="34" charset="0"/>
                  <a:cs typeface="Calibri" pitchFamily="34" charset="0"/>
                </a:rPr>
                <a:t>предметное повышение квалификации</a:t>
              </a:r>
            </a:p>
            <a:p>
              <a:pPr marL="171450" indent="-171450" algn="just">
                <a:buSzPct val="70000"/>
                <a:buFont typeface="Wingdings" panose="05000000000000000000" pitchFamily="2" charset="2"/>
                <a:buChar char="q"/>
              </a:pPr>
              <a:r>
                <a:rPr lang="ru-RU" sz="1600" b="1" dirty="0" smtClean="0">
                  <a:latin typeface="Calibri" pitchFamily="34" charset="0"/>
                  <a:cs typeface="Calibri" pitchFamily="34" charset="0"/>
                </a:rPr>
                <a:t>концептуализация</a:t>
              </a:r>
              <a:endParaRPr lang="ru-RU" sz="1600" b="1" dirty="0">
                <a:latin typeface="Calibri" pitchFamily="34" charset="0"/>
                <a:cs typeface="Calibri" pitchFamily="34" charset="0"/>
              </a:endParaRPr>
            </a:p>
            <a:p>
              <a:pPr algn="ctr"/>
              <a:endParaRPr lang="ru-RU" sz="1200" b="1" dirty="0" smtClean="0">
                <a:latin typeface="Calibri" pitchFamily="34" charset="0"/>
                <a:cs typeface="Calibri" pitchFamily="34" charset="0"/>
              </a:endParaRPr>
            </a:p>
            <a:p>
              <a:pPr algn="ctr"/>
              <a:endParaRPr lang="ru-RU" sz="2000" b="1" dirty="0">
                <a:latin typeface="Calibri" pitchFamily="34" charset="0"/>
                <a:cs typeface="Calibri" pitchFamily="34" charset="0"/>
              </a:endParaRPr>
            </a:p>
          </p:txBody>
        </p:sp>
        <p:cxnSp>
          <p:nvCxnSpPr>
            <p:cNvPr id="64" name="Прямая соединительная линия 63"/>
            <p:cNvCxnSpPr/>
            <p:nvPr/>
          </p:nvCxnSpPr>
          <p:spPr>
            <a:xfrm flipV="1">
              <a:off x="1000073" y="3994951"/>
              <a:ext cx="2486307" cy="21445"/>
            </a:xfrm>
            <a:prstGeom prst="line">
              <a:avLst/>
            </a:prstGeom>
            <a:ln w="28575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9" name="Группа 98"/>
          <p:cNvGrpSpPr/>
          <p:nvPr/>
        </p:nvGrpSpPr>
        <p:grpSpPr>
          <a:xfrm>
            <a:off x="8817540" y="3783497"/>
            <a:ext cx="2741414" cy="2154436"/>
            <a:chOff x="8816784" y="3553763"/>
            <a:chExt cx="2738811" cy="2235270"/>
          </a:xfrm>
        </p:grpSpPr>
        <p:sp>
          <p:nvSpPr>
            <p:cNvPr id="31" name="TextBox 30"/>
            <p:cNvSpPr txBox="1"/>
            <p:nvPr/>
          </p:nvSpPr>
          <p:spPr>
            <a:xfrm>
              <a:off x="8841853" y="3553763"/>
              <a:ext cx="2713742" cy="2235270"/>
            </a:xfrm>
            <a:prstGeom prst="rect">
              <a:avLst/>
            </a:prstGeom>
            <a:noFill/>
            <a:ln w="38100">
              <a:solidFill>
                <a:schemeClr val="accent2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C00000"/>
                  </a:solidFill>
                  <a:latin typeface="Calibri" pitchFamily="34" charset="0"/>
                  <a:cs typeface="Calibri" pitchFamily="34" charset="0"/>
                </a:rPr>
                <a:t>ГБУ ДПО РЦОКИО</a:t>
              </a:r>
            </a:p>
            <a:p>
              <a:pPr algn="ctr"/>
              <a:endParaRPr lang="ru-RU" sz="10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endParaRPr>
            </a:p>
            <a:p>
              <a:pPr algn="just">
                <a:buSzPct val="70000"/>
                <a:buFont typeface="Wingdings" panose="05000000000000000000" pitchFamily="2" charset="2"/>
                <a:buChar char="q"/>
              </a:pPr>
              <a:r>
                <a:rPr lang="ru-RU" sz="1500" b="1" dirty="0" smtClean="0">
                  <a:solidFill>
                    <a:srgbClr val="C00000"/>
                  </a:solidFill>
                  <a:latin typeface="Calibri" pitchFamily="34" charset="0"/>
                  <a:cs typeface="Calibri" pitchFamily="34" charset="0"/>
                </a:rPr>
                <a:t> комплексное </a:t>
              </a:r>
              <a:r>
                <a:rPr lang="ru-RU" sz="1500" b="1" dirty="0">
                  <a:solidFill>
                    <a:srgbClr val="C00000"/>
                  </a:solidFill>
                  <a:latin typeface="Calibri" pitchFamily="34" charset="0"/>
                  <a:cs typeface="Calibri" pitchFamily="34" charset="0"/>
                </a:rPr>
                <a:t>сопровождение РСОКО</a:t>
              </a:r>
            </a:p>
            <a:p>
              <a:pPr algn="just">
                <a:buSzPct val="70000"/>
                <a:buFont typeface="Wingdings" panose="05000000000000000000" pitchFamily="2" charset="2"/>
                <a:buChar char="q"/>
              </a:pPr>
              <a:r>
                <a:rPr lang="ru-RU" sz="1500" b="1" dirty="0" smtClean="0">
                  <a:solidFill>
                    <a:srgbClr val="C00000"/>
                  </a:solidFill>
                  <a:latin typeface="Calibri" pitchFamily="34" charset="0"/>
                  <a:cs typeface="Calibri" pitchFamily="34" charset="0"/>
                </a:rPr>
                <a:t> концептуализация</a:t>
              </a:r>
              <a:endParaRPr lang="ru-RU" sz="1500" b="1" dirty="0">
                <a:solidFill>
                  <a:srgbClr val="C00000"/>
                </a:solidFill>
                <a:latin typeface="Calibri" pitchFamily="34" charset="0"/>
                <a:cs typeface="Calibri" pitchFamily="34" charset="0"/>
              </a:endParaRPr>
            </a:p>
            <a:p>
              <a:pPr algn="just">
                <a:buSzPct val="70000"/>
                <a:buFont typeface="Wingdings" panose="05000000000000000000" pitchFamily="2" charset="2"/>
                <a:buChar char="q"/>
              </a:pPr>
              <a:r>
                <a:rPr lang="ru-RU" sz="1500" b="1" dirty="0" smtClean="0">
                  <a:solidFill>
                    <a:srgbClr val="C00000"/>
                  </a:solidFill>
                  <a:latin typeface="Calibri" pitchFamily="34" charset="0"/>
                  <a:cs typeface="Calibri" pitchFamily="34" charset="0"/>
                </a:rPr>
                <a:t> информационные системы</a:t>
              </a:r>
            </a:p>
            <a:p>
              <a:pPr algn="just">
                <a:buSzPct val="70000"/>
                <a:buFont typeface="Wingdings" panose="05000000000000000000" pitchFamily="2" charset="2"/>
                <a:buChar char="q"/>
              </a:pPr>
              <a:r>
                <a:rPr lang="ru-RU" sz="1500" b="1" dirty="0" smtClean="0">
                  <a:solidFill>
                    <a:srgbClr val="C00000"/>
                  </a:solidFill>
                  <a:latin typeface="Calibri" pitchFamily="34" charset="0"/>
                  <a:cs typeface="Calibri" pitchFamily="34" charset="0"/>
                </a:rPr>
                <a:t> информационная политика</a:t>
              </a:r>
              <a:endParaRPr lang="ru-RU" sz="1500" b="1" dirty="0">
                <a:solidFill>
                  <a:srgbClr val="C00000"/>
                </a:solidFill>
                <a:latin typeface="Calibri" pitchFamily="34" charset="0"/>
                <a:cs typeface="Calibri" pitchFamily="34" charset="0"/>
              </a:endParaRPr>
            </a:p>
            <a:p>
              <a:pPr algn="just">
                <a:buSzPct val="70000"/>
                <a:buFont typeface="Wingdings" panose="05000000000000000000" pitchFamily="2" charset="2"/>
                <a:buChar char="q"/>
              </a:pPr>
              <a:r>
                <a:rPr lang="ru-RU" sz="1500" b="1" dirty="0" smtClean="0">
                  <a:solidFill>
                    <a:srgbClr val="C00000"/>
                  </a:solidFill>
                  <a:latin typeface="Calibri" pitchFamily="34" charset="0"/>
                  <a:cs typeface="Calibri" pitchFamily="34" charset="0"/>
                </a:rPr>
                <a:t> повышение </a:t>
              </a:r>
              <a:r>
                <a:rPr lang="ru-RU" sz="1500" b="1" dirty="0">
                  <a:solidFill>
                    <a:srgbClr val="C00000"/>
                  </a:solidFill>
                  <a:latin typeface="Calibri" pitchFamily="34" charset="0"/>
                  <a:cs typeface="Calibri" pitchFamily="34" charset="0"/>
                </a:rPr>
                <a:t>квалификации</a:t>
              </a:r>
            </a:p>
            <a:p>
              <a:pPr algn="ctr"/>
              <a:endParaRPr lang="ru-RU" sz="1600" b="1" dirty="0">
                <a:solidFill>
                  <a:srgbClr val="C0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cxnSp>
          <p:nvCxnSpPr>
            <p:cNvPr id="69" name="Прямая соединительная линия 68"/>
            <p:cNvCxnSpPr/>
            <p:nvPr/>
          </p:nvCxnSpPr>
          <p:spPr>
            <a:xfrm>
              <a:off x="8816784" y="3987249"/>
              <a:ext cx="2738811" cy="0"/>
            </a:xfrm>
            <a:prstGeom prst="line">
              <a:avLst/>
            </a:prstGeom>
            <a:ln w="28575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7" name="Прямая соединительная линия 76"/>
          <p:cNvCxnSpPr/>
          <p:nvPr/>
        </p:nvCxnSpPr>
        <p:spPr>
          <a:xfrm>
            <a:off x="3529288" y="2069432"/>
            <a:ext cx="149882" cy="935"/>
          </a:xfrm>
          <a:prstGeom prst="line">
            <a:avLst/>
          </a:prstGeom>
          <a:ln w="57150">
            <a:solidFill>
              <a:schemeClr val="accent2">
                <a:lumMod val="50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 flipV="1">
            <a:off x="3508518" y="3684233"/>
            <a:ext cx="170652" cy="2415"/>
          </a:xfrm>
          <a:prstGeom prst="line">
            <a:avLst/>
          </a:prstGeom>
          <a:ln w="57150">
            <a:solidFill>
              <a:schemeClr val="accent2">
                <a:lumMod val="50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/>
          <p:nvPr/>
        </p:nvCxnSpPr>
        <p:spPr>
          <a:xfrm>
            <a:off x="3676855" y="5237044"/>
            <a:ext cx="4939304" cy="0"/>
          </a:xfrm>
          <a:prstGeom prst="line">
            <a:avLst/>
          </a:prstGeom>
          <a:ln w="285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8" name="Группа 97"/>
          <p:cNvGrpSpPr/>
          <p:nvPr/>
        </p:nvGrpSpPr>
        <p:grpSpPr>
          <a:xfrm>
            <a:off x="3687761" y="2679079"/>
            <a:ext cx="4928398" cy="1769715"/>
            <a:chOff x="3687761" y="2679079"/>
            <a:chExt cx="4928398" cy="1769715"/>
          </a:xfrm>
        </p:grpSpPr>
        <p:sp>
          <p:nvSpPr>
            <p:cNvPr id="11" name="TextBox 10"/>
            <p:cNvSpPr txBox="1"/>
            <p:nvPr/>
          </p:nvSpPr>
          <p:spPr>
            <a:xfrm>
              <a:off x="3687761" y="2679079"/>
              <a:ext cx="4928398" cy="1769715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38100">
              <a:solidFill>
                <a:schemeClr val="accent2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C00000"/>
                  </a:solidFill>
                  <a:cs typeface="Times New Roman" panose="02020603050405020304" pitchFamily="18" charset="0"/>
                </a:rPr>
                <a:t>Органы местного самоуправления, осуществляющие управление в сфере образования (43 территории)</a:t>
              </a:r>
            </a:p>
            <a:p>
              <a:pPr algn="ctr"/>
              <a:endParaRPr lang="ru-RU" sz="700" b="1" dirty="0">
                <a:cs typeface="Times New Roman" panose="02020603050405020304" pitchFamily="18" charset="0"/>
              </a:endParaRPr>
            </a:p>
            <a:p>
              <a:pPr marL="285750" indent="-285750">
                <a:buSzPct val="70000"/>
                <a:buFont typeface="Wingdings" panose="05000000000000000000" pitchFamily="2" charset="2"/>
                <a:buChar char="q"/>
              </a:pPr>
              <a:r>
                <a:rPr lang="ru-RU" sz="1600" b="1" dirty="0">
                  <a:cs typeface="Times New Roman" panose="02020603050405020304" pitchFamily="18" charset="0"/>
                </a:rPr>
                <a:t>образовательная агломерация</a:t>
              </a:r>
            </a:p>
            <a:p>
              <a:pPr marL="285750" indent="-285750">
                <a:buSzPct val="70000"/>
                <a:buFont typeface="Wingdings" panose="05000000000000000000" pitchFamily="2" charset="2"/>
                <a:buChar char="q"/>
              </a:pPr>
              <a:r>
                <a:rPr lang="ru-RU" sz="1600" b="1" dirty="0">
                  <a:cs typeface="Times New Roman" panose="02020603050405020304" pitchFamily="18" charset="0"/>
                </a:rPr>
                <a:t>межмуниципальные проектные группы</a:t>
              </a:r>
            </a:p>
            <a:p>
              <a:pPr marL="285750" indent="-285750">
                <a:buSzPct val="70000"/>
                <a:buFont typeface="Wingdings" panose="05000000000000000000" pitchFamily="2" charset="2"/>
                <a:buChar char="q"/>
              </a:pPr>
              <a:r>
                <a:rPr lang="ru-RU" sz="1600" b="1" dirty="0">
                  <a:cs typeface="Times New Roman" panose="02020603050405020304" pitchFamily="18" charset="0"/>
                </a:rPr>
                <a:t>День образовательной агломерации </a:t>
              </a:r>
            </a:p>
          </p:txBody>
        </p:sp>
        <p:cxnSp>
          <p:nvCxnSpPr>
            <p:cNvPr id="96" name="Прямая соединительная линия 95"/>
            <p:cNvCxnSpPr/>
            <p:nvPr/>
          </p:nvCxnSpPr>
          <p:spPr>
            <a:xfrm>
              <a:off x="3687761" y="3676531"/>
              <a:ext cx="4928398" cy="0"/>
            </a:xfrm>
            <a:prstGeom prst="line">
              <a:avLst/>
            </a:prstGeom>
            <a:ln w="28575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595009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9267548" y="6409616"/>
            <a:ext cx="2743200" cy="365125"/>
          </a:xfrm>
        </p:spPr>
        <p:txBody>
          <a:bodyPr/>
          <a:lstStyle/>
          <a:p>
            <a:fld id="{6149589F-8C3F-438B-94CD-1C9E5F9A5A1C}" type="slidenum">
              <a:rPr lang="ru-RU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pPr/>
              <a:t>29</a:t>
            </a:fld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4294967295"/>
          </p:nvPr>
        </p:nvSpPr>
        <p:spPr>
          <a:xfrm>
            <a:off x="2051538" y="154511"/>
            <a:ext cx="9687170" cy="1033427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ctr">
              <a:buNone/>
            </a:pPr>
            <a:r>
              <a:rPr lang="ru-RU" b="1" dirty="0" smtClean="0">
                <a:ln w="0"/>
              </a:rPr>
              <a:t>Механизм организации</a:t>
            </a:r>
          </a:p>
          <a:p>
            <a:pPr algn="ctr">
              <a:buNone/>
            </a:pPr>
            <a:r>
              <a:rPr lang="ru-RU" b="1" dirty="0" smtClean="0">
                <a:ln w="0"/>
              </a:rPr>
              <a:t>межмуниципального взаимодействия</a:t>
            </a:r>
            <a:endParaRPr lang="ru-RU" b="1" dirty="0">
              <a:ln w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2051538" y="1359877"/>
            <a:ext cx="9769231" cy="5360155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buSzPct val="70000"/>
              <a:buNone/>
            </a:pPr>
            <a:r>
              <a:rPr lang="ru-RU" sz="2400" b="1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cs typeface="Calibri" pitchFamily="34" charset="0"/>
              </a:rPr>
              <a:t>Организационные документы</a:t>
            </a:r>
          </a:p>
          <a:p>
            <a:pPr marL="0" algn="just">
              <a:lnSpc>
                <a:spcPct val="100000"/>
              </a:lnSpc>
              <a:spcBef>
                <a:spcPts val="0"/>
              </a:spcBef>
              <a:buSzPct val="70000"/>
              <a:buFont typeface="Wingdings" panose="05000000000000000000" pitchFamily="2" charset="2"/>
              <a:buChar char="q"/>
            </a:pPr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itchFamily="34" charset="0"/>
              </a:rPr>
              <a:t>Концепция межмуниципального взаимодействия в решении задач эффективного управления качеством образования на основе результатов региональной системы оценки качества образования (2017)</a:t>
            </a:r>
          </a:p>
          <a:p>
            <a:pPr marL="0" algn="just">
              <a:lnSpc>
                <a:spcPct val="100000"/>
              </a:lnSpc>
              <a:spcBef>
                <a:spcPts val="0"/>
              </a:spcBef>
              <a:buSzPct val="70000"/>
              <a:buFont typeface="Wingdings" panose="05000000000000000000" pitchFamily="2" charset="2"/>
              <a:buChar char="q"/>
            </a:pPr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itchFamily="34" charset="0"/>
              </a:rPr>
              <a:t>Дорожная </a:t>
            </a:r>
            <a:r>
              <a:rPr lang="ru-RU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itchFamily="34" charset="0"/>
              </a:rPr>
              <a:t>карта р</a:t>
            </a:r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itchFamily="34" charset="0"/>
              </a:rPr>
              <a:t>еализации </a:t>
            </a:r>
            <a:r>
              <a:rPr lang="ru-RU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itchFamily="34" charset="0"/>
              </a:rPr>
              <a:t>Концепции информационной политики в системе образования Челябинской </a:t>
            </a:r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itchFamily="34" charset="0"/>
              </a:rPr>
              <a:t>области (2018)</a:t>
            </a:r>
          </a:p>
          <a:p>
            <a:pPr marL="0" algn="just">
              <a:lnSpc>
                <a:spcPct val="100000"/>
              </a:lnSpc>
              <a:spcBef>
                <a:spcPts val="0"/>
              </a:spcBef>
              <a:buSzPct val="70000"/>
              <a:buFont typeface="Wingdings" panose="05000000000000000000" pitchFamily="2" charset="2"/>
              <a:buChar char="q"/>
            </a:pPr>
            <a:r>
              <a:rPr lang="ru-RU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itchFamily="34" charset="0"/>
              </a:rPr>
              <a:t>Дорожная карта реализации Концепции сетевого регионального экспертного сообщества в сфере оценки качества </a:t>
            </a:r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itchFamily="34" charset="0"/>
              </a:rPr>
              <a:t>образования (2019)</a:t>
            </a:r>
          </a:p>
          <a:p>
            <a:pPr marL="0" algn="just">
              <a:lnSpc>
                <a:spcPct val="100000"/>
              </a:lnSpc>
              <a:spcBef>
                <a:spcPts val="0"/>
              </a:spcBef>
              <a:buSzPct val="70000"/>
              <a:buFont typeface="Wingdings" panose="05000000000000000000" pitchFamily="2" charset="2"/>
              <a:buChar char="q"/>
            </a:pPr>
            <a:r>
              <a:rPr lang="ru-RU" sz="24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itchFamily="34" charset="0"/>
              </a:rPr>
              <a:t>План работы Министерства образования и науки Челябинской области (2019)</a:t>
            </a:r>
          </a:p>
          <a:p>
            <a:pPr marL="0">
              <a:lnSpc>
                <a:spcPct val="100000"/>
              </a:lnSpc>
              <a:spcBef>
                <a:spcPts val="0"/>
              </a:spcBef>
              <a:buSzPct val="70000"/>
              <a:buFont typeface="Wingdings" panose="05000000000000000000" pitchFamily="2" charset="2"/>
              <a:buChar char="q"/>
            </a:pPr>
            <a:r>
              <a:rPr lang="ru-RU" sz="2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itchFamily="34" charset="0"/>
              </a:rPr>
              <a:t>Дорожная карта </a:t>
            </a:r>
            <a:r>
              <a:rPr lang="ru-RU" sz="24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itchFamily="34" charset="0"/>
              </a:rPr>
              <a:t>межмуниципального взаимодействия по </a:t>
            </a:r>
            <a:r>
              <a:rPr lang="ru-RU" sz="2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itchFamily="34" charset="0"/>
              </a:rPr>
              <a:t>развитию систем оценки качества </a:t>
            </a:r>
            <a:r>
              <a:rPr lang="ru-RU" sz="24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itchFamily="34" charset="0"/>
              </a:rPr>
              <a:t>образования (2019 )</a:t>
            </a:r>
            <a:endParaRPr lang="ru-RU" sz="24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Calibri" pitchFamily="34" charset="0"/>
            </a:endParaRPr>
          </a:p>
          <a:p>
            <a:pPr marL="0" algn="just">
              <a:lnSpc>
                <a:spcPct val="100000"/>
              </a:lnSpc>
              <a:spcBef>
                <a:spcPts val="0"/>
              </a:spcBef>
              <a:buSzPct val="70000"/>
              <a:buFont typeface="Wingdings" panose="05000000000000000000" pitchFamily="2" charset="2"/>
              <a:buChar char="q"/>
            </a:pPr>
            <a:endParaRPr lang="ru-RU" sz="24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Calibri" pitchFamily="34" charset="0"/>
            </a:endParaRPr>
          </a:p>
          <a:p>
            <a:pPr marL="0" algn="just">
              <a:lnSpc>
                <a:spcPct val="100000"/>
              </a:lnSpc>
              <a:spcBef>
                <a:spcPts val="0"/>
              </a:spcBef>
              <a:buSzPct val="70000"/>
              <a:buFont typeface="Wingdings" panose="05000000000000000000" pitchFamily="2" charset="2"/>
              <a:buChar char="q"/>
            </a:pPr>
            <a:endParaRPr lang="ru-RU" sz="25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Calibri" pitchFamily="34" charset="0"/>
            </a:endParaRPr>
          </a:p>
          <a:p>
            <a:pPr marL="0" algn="just">
              <a:lnSpc>
                <a:spcPct val="100000"/>
              </a:lnSpc>
              <a:spcBef>
                <a:spcPts val="0"/>
              </a:spcBef>
              <a:buSzPct val="70000"/>
              <a:buFont typeface="Wingdings" panose="05000000000000000000" pitchFamily="2" charset="2"/>
              <a:buChar char="q"/>
            </a:pPr>
            <a:endParaRPr lang="ru-RU" sz="25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5832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CustomShape 1"/>
          <p:cNvSpPr/>
          <p:nvPr/>
        </p:nvSpPr>
        <p:spPr>
          <a:xfrm>
            <a:off x="1328286" y="152640"/>
            <a:ext cx="8385714" cy="966240"/>
          </a:xfrm>
          <a:prstGeom prst="rect">
            <a:avLst/>
          </a:prstGeom>
          <a:solidFill>
            <a:srgbClr val="E31E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grpSp>
        <p:nvGrpSpPr>
          <p:cNvPr id="56" name="Group 2"/>
          <p:cNvGrpSpPr/>
          <p:nvPr/>
        </p:nvGrpSpPr>
        <p:grpSpPr>
          <a:xfrm>
            <a:off x="9602040" y="75960"/>
            <a:ext cx="940320" cy="899640"/>
            <a:chOff x="8078040" y="75960"/>
            <a:chExt cx="940320" cy="899640"/>
          </a:xfrm>
        </p:grpSpPr>
        <p:pic>
          <p:nvPicPr>
            <p:cNvPr id="57" name="Рисунок 3"/>
            <p:cNvPicPr/>
            <p:nvPr/>
          </p:nvPicPr>
          <p:blipFill>
            <a:blip r:embed="rId3" cstate="print"/>
            <a:stretch/>
          </p:blipFill>
          <p:spPr>
            <a:xfrm>
              <a:off x="8078040" y="75960"/>
              <a:ext cx="727560" cy="83988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8" name="Рисунок 31"/>
            <p:cNvPicPr/>
            <p:nvPr/>
          </p:nvPicPr>
          <p:blipFill>
            <a:blip r:embed="rId4" cstate="print"/>
            <a:stretch/>
          </p:blipFill>
          <p:spPr>
            <a:xfrm>
              <a:off x="8593920" y="485640"/>
              <a:ext cx="424440" cy="48996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59" name="CustomShape 3"/>
          <p:cNvSpPr/>
          <p:nvPr/>
        </p:nvSpPr>
        <p:spPr>
          <a:xfrm>
            <a:off x="1868880" y="1958040"/>
            <a:ext cx="2925720" cy="333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/>
            <a:r>
              <a:rPr lang="ru-RU" sz="1600" spc="-1">
                <a:solidFill>
                  <a:srgbClr val="C00000"/>
                </a:solidFill>
              </a:rPr>
              <a:t>СОВРЕМЕННАЯ ШКОЛА</a:t>
            </a:r>
            <a:endParaRPr lang="ru-RU" sz="1600" spc="-1">
              <a:solidFill>
                <a:prstClr val="black"/>
              </a:solidFill>
            </a:endParaRPr>
          </a:p>
        </p:txBody>
      </p:sp>
      <p:sp>
        <p:nvSpPr>
          <p:cNvPr id="60" name="CustomShape 4"/>
          <p:cNvSpPr/>
          <p:nvPr/>
        </p:nvSpPr>
        <p:spPr>
          <a:xfrm>
            <a:off x="1653240" y="3052800"/>
            <a:ext cx="2285280" cy="820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/>
            <a:r>
              <a:rPr lang="ru-RU" sz="1600" spc="-1">
                <a:solidFill>
                  <a:srgbClr val="C00000"/>
                </a:solidFill>
              </a:rPr>
              <a:t>ЦИФРОВАЯ ОБРАЗОВАТЕЛЬНАЯ СРЕДА</a:t>
            </a:r>
            <a:endParaRPr lang="ru-RU" sz="1600" spc="-1">
              <a:solidFill>
                <a:prstClr val="black"/>
              </a:solidFill>
            </a:endParaRPr>
          </a:p>
        </p:txBody>
      </p:sp>
      <p:sp>
        <p:nvSpPr>
          <p:cNvPr id="61" name="CustomShape 5"/>
          <p:cNvSpPr/>
          <p:nvPr/>
        </p:nvSpPr>
        <p:spPr>
          <a:xfrm>
            <a:off x="1765560" y="4259160"/>
            <a:ext cx="2233440" cy="576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/>
            <a:r>
              <a:rPr lang="ru-RU" sz="1600" spc="-1">
                <a:solidFill>
                  <a:srgbClr val="C00000"/>
                </a:solidFill>
              </a:rPr>
              <a:t>УСПЕХ КАЖДОГО РЕБЕНКА</a:t>
            </a:r>
            <a:endParaRPr lang="ru-RU" sz="1600" spc="-1">
              <a:solidFill>
                <a:prstClr val="black"/>
              </a:solidFill>
            </a:endParaRPr>
          </a:p>
        </p:txBody>
      </p:sp>
      <p:sp>
        <p:nvSpPr>
          <p:cNvPr id="62" name="CustomShape 6"/>
          <p:cNvSpPr/>
          <p:nvPr/>
        </p:nvSpPr>
        <p:spPr>
          <a:xfrm>
            <a:off x="1868880" y="5407920"/>
            <a:ext cx="2932200" cy="333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/>
            <a:r>
              <a:rPr lang="ru-RU" sz="1600" spc="-1">
                <a:solidFill>
                  <a:srgbClr val="C00000"/>
                </a:solidFill>
              </a:rPr>
              <a:t>УЧИТЕЛЬ БУДУЩЕГО</a:t>
            </a:r>
            <a:endParaRPr lang="ru-RU" sz="1600" spc="-1">
              <a:solidFill>
                <a:prstClr val="black"/>
              </a:solidFill>
            </a:endParaRPr>
          </a:p>
        </p:txBody>
      </p:sp>
      <p:sp>
        <p:nvSpPr>
          <p:cNvPr id="63" name="CustomShape 7"/>
          <p:cNvSpPr/>
          <p:nvPr/>
        </p:nvSpPr>
        <p:spPr>
          <a:xfrm>
            <a:off x="6570480" y="5802120"/>
            <a:ext cx="3242880" cy="272520"/>
          </a:xfrm>
          <a:prstGeom prst="rect">
            <a:avLst/>
          </a:prstGeom>
          <a:noFill/>
          <a:ln w="1908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/>
          <a:lstStyle/>
          <a:p>
            <a:r>
              <a:rPr lang="ru-RU" sz="1200" spc="-1">
                <a:solidFill>
                  <a:srgbClr val="CD893F"/>
                </a:solidFill>
              </a:rPr>
              <a:t>ПОДДЕРЖКА СЕМЕЙ, ИМЕЮЩИХ ДЕТЕЙ</a:t>
            </a:r>
            <a:endParaRPr lang="ru-RU" sz="1200" spc="-1">
              <a:solidFill>
                <a:prstClr val="black"/>
              </a:solidFill>
            </a:endParaRPr>
          </a:p>
        </p:txBody>
      </p:sp>
      <p:sp>
        <p:nvSpPr>
          <p:cNvPr id="64" name="CustomShape 8"/>
          <p:cNvSpPr/>
          <p:nvPr/>
        </p:nvSpPr>
        <p:spPr>
          <a:xfrm>
            <a:off x="7846320" y="2546640"/>
            <a:ext cx="2321640" cy="455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r>
              <a:rPr lang="ru-RU" sz="1200" spc="-1">
                <a:solidFill>
                  <a:srgbClr val="CD893F"/>
                </a:solidFill>
              </a:rPr>
              <a:t>МОЛОДЫЕ ПРОФЕССИОНАЛЫ</a:t>
            </a:r>
            <a:endParaRPr lang="ru-RU" sz="1200" spc="-1">
              <a:solidFill>
                <a:prstClr val="black"/>
              </a:solidFill>
            </a:endParaRPr>
          </a:p>
        </p:txBody>
      </p:sp>
      <p:sp>
        <p:nvSpPr>
          <p:cNvPr id="65" name="CustomShape 9"/>
          <p:cNvSpPr/>
          <p:nvPr/>
        </p:nvSpPr>
        <p:spPr>
          <a:xfrm>
            <a:off x="7572360" y="5185440"/>
            <a:ext cx="2965680" cy="272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ru-RU" sz="1200" spc="-1">
                <a:solidFill>
                  <a:srgbClr val="CD893F"/>
                </a:solidFill>
              </a:rPr>
              <a:t>СОДЕЙСТВИЕ ЗАНЯТОСТИ ЖЕНЩИН</a:t>
            </a:r>
            <a:endParaRPr lang="ru-RU" sz="1200" spc="-1">
              <a:solidFill>
                <a:prstClr val="black"/>
              </a:solidFill>
            </a:endParaRPr>
          </a:p>
        </p:txBody>
      </p:sp>
      <p:sp>
        <p:nvSpPr>
          <p:cNvPr id="66" name="CustomShape 10"/>
          <p:cNvSpPr/>
          <p:nvPr/>
        </p:nvSpPr>
        <p:spPr>
          <a:xfrm>
            <a:off x="8082480" y="4278600"/>
            <a:ext cx="2360520" cy="455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r>
              <a:rPr lang="ru-RU" sz="1200" spc="-1">
                <a:solidFill>
                  <a:srgbClr val="CD893F"/>
                </a:solidFill>
              </a:rPr>
              <a:t>НОВЫЕ ВОЗМОЖНОСТИ ДЛЯ КАЖДОГО</a:t>
            </a:r>
            <a:endParaRPr lang="ru-RU" sz="1200" spc="-1">
              <a:solidFill>
                <a:prstClr val="black"/>
              </a:solidFill>
            </a:endParaRPr>
          </a:p>
        </p:txBody>
      </p:sp>
      <p:sp>
        <p:nvSpPr>
          <p:cNvPr id="67" name="CustomShape 11"/>
          <p:cNvSpPr/>
          <p:nvPr/>
        </p:nvSpPr>
        <p:spPr>
          <a:xfrm>
            <a:off x="8083200" y="3447720"/>
            <a:ext cx="2434320" cy="272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r>
              <a:rPr lang="ru-RU" sz="1200" spc="-1">
                <a:solidFill>
                  <a:srgbClr val="CD893F"/>
                </a:solidFill>
              </a:rPr>
              <a:t>СОЦИАЛЬНАЯ АКТИВНОСТЬ</a:t>
            </a:r>
            <a:endParaRPr lang="ru-RU" sz="1200" spc="-1">
              <a:solidFill>
                <a:prstClr val="black"/>
              </a:solidFill>
            </a:endParaRPr>
          </a:p>
        </p:txBody>
      </p:sp>
      <p:sp>
        <p:nvSpPr>
          <p:cNvPr id="68" name="CustomShape 12"/>
          <p:cNvSpPr/>
          <p:nvPr/>
        </p:nvSpPr>
        <p:spPr>
          <a:xfrm>
            <a:off x="4313280" y="2182320"/>
            <a:ext cx="3470400" cy="3470400"/>
          </a:xfrm>
          <a:prstGeom prst="ellipse">
            <a:avLst/>
          </a:prstGeom>
          <a:noFill/>
          <a:ln w="28440">
            <a:solidFill>
              <a:srgbClr val="4968A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grpSp>
        <p:nvGrpSpPr>
          <p:cNvPr id="69" name="Group 13"/>
          <p:cNvGrpSpPr/>
          <p:nvPr/>
        </p:nvGrpSpPr>
        <p:grpSpPr>
          <a:xfrm>
            <a:off x="4888200" y="1906560"/>
            <a:ext cx="853200" cy="784440"/>
            <a:chOff x="3364200" y="1906560"/>
            <a:chExt cx="853200" cy="784440"/>
          </a:xfrm>
        </p:grpSpPr>
        <p:sp>
          <p:nvSpPr>
            <p:cNvPr id="70" name="CustomShape 14"/>
            <p:cNvSpPr/>
            <p:nvPr/>
          </p:nvSpPr>
          <p:spPr>
            <a:xfrm>
              <a:off x="3364200" y="1906560"/>
              <a:ext cx="853200" cy="784440"/>
            </a:xfrm>
            <a:prstGeom prst="ellipse">
              <a:avLst/>
            </a:prstGeom>
            <a:solidFill>
              <a:srgbClr val="99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71" name="CustomShape 15"/>
            <p:cNvSpPr/>
            <p:nvPr/>
          </p:nvSpPr>
          <p:spPr>
            <a:xfrm>
              <a:off x="3610080" y="2060280"/>
              <a:ext cx="348480" cy="515880"/>
            </a:xfrm>
            <a:prstGeom prst="rect">
              <a:avLst/>
            </a:prstGeom>
            <a:solidFill>
              <a:srgbClr val="99000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/>
            <a:lstStyle/>
            <a:p>
              <a:pPr algn="ctr"/>
              <a:r>
                <a:rPr lang="ru-RU" sz="2800" b="1" spc="-1" dirty="0">
                  <a:solidFill>
                    <a:srgbClr val="FFFFFF"/>
                  </a:solidFill>
                  <a:latin typeface="Century Gothic"/>
                </a:rPr>
                <a:t>1</a:t>
              </a:r>
              <a:endParaRPr lang="ru-RU" sz="2800" spc="-1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72" name="Group 16"/>
          <p:cNvGrpSpPr/>
          <p:nvPr/>
        </p:nvGrpSpPr>
        <p:grpSpPr>
          <a:xfrm>
            <a:off x="3950040" y="2820960"/>
            <a:ext cx="859680" cy="870480"/>
            <a:chOff x="2426040" y="2820960"/>
            <a:chExt cx="859680" cy="870480"/>
          </a:xfrm>
        </p:grpSpPr>
        <p:sp>
          <p:nvSpPr>
            <p:cNvPr id="73" name="CustomShape 17"/>
            <p:cNvSpPr/>
            <p:nvPr/>
          </p:nvSpPr>
          <p:spPr>
            <a:xfrm>
              <a:off x="2426040" y="2820960"/>
              <a:ext cx="859680" cy="870480"/>
            </a:xfrm>
            <a:prstGeom prst="ellipse">
              <a:avLst/>
            </a:prstGeom>
            <a:solidFill>
              <a:srgbClr val="99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74" name="CustomShape 18"/>
            <p:cNvSpPr/>
            <p:nvPr/>
          </p:nvSpPr>
          <p:spPr>
            <a:xfrm>
              <a:off x="2639520" y="2935800"/>
              <a:ext cx="437040" cy="516600"/>
            </a:xfrm>
            <a:prstGeom prst="rect">
              <a:avLst/>
            </a:prstGeom>
            <a:solidFill>
              <a:srgbClr val="99000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/>
            <a:lstStyle/>
            <a:p>
              <a:r>
                <a:rPr lang="ru-RU" sz="2800" b="1" spc="-1">
                  <a:solidFill>
                    <a:srgbClr val="FFFFFF"/>
                  </a:solidFill>
                  <a:latin typeface="Century Gothic"/>
                </a:rPr>
                <a:t>2</a:t>
              </a:r>
              <a:endParaRPr lang="ru-RU" sz="2800" spc="-1">
                <a:solidFill>
                  <a:prstClr val="black"/>
                </a:solidFill>
              </a:endParaRPr>
            </a:p>
          </p:txBody>
        </p:sp>
      </p:grpSp>
      <p:grpSp>
        <p:nvGrpSpPr>
          <p:cNvPr id="75" name="Group 19"/>
          <p:cNvGrpSpPr/>
          <p:nvPr/>
        </p:nvGrpSpPr>
        <p:grpSpPr>
          <a:xfrm>
            <a:off x="4074240" y="4166640"/>
            <a:ext cx="865080" cy="870480"/>
            <a:chOff x="2550240" y="4166640"/>
            <a:chExt cx="865080" cy="870480"/>
          </a:xfrm>
        </p:grpSpPr>
        <p:sp>
          <p:nvSpPr>
            <p:cNvPr id="76" name="CustomShape 20"/>
            <p:cNvSpPr/>
            <p:nvPr/>
          </p:nvSpPr>
          <p:spPr>
            <a:xfrm>
              <a:off x="2550240" y="4166640"/>
              <a:ext cx="865080" cy="870480"/>
            </a:xfrm>
            <a:prstGeom prst="ellipse">
              <a:avLst/>
            </a:prstGeom>
            <a:solidFill>
              <a:srgbClr val="99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77" name="CustomShape 21"/>
            <p:cNvSpPr/>
            <p:nvPr/>
          </p:nvSpPr>
          <p:spPr>
            <a:xfrm>
              <a:off x="2751840" y="4334040"/>
              <a:ext cx="464760" cy="516600"/>
            </a:xfrm>
            <a:prstGeom prst="rect">
              <a:avLst/>
            </a:prstGeom>
            <a:solidFill>
              <a:srgbClr val="99000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/>
            <a:lstStyle/>
            <a:p>
              <a:r>
                <a:rPr lang="ru-RU" sz="2800" b="1" spc="-1">
                  <a:solidFill>
                    <a:srgbClr val="FFFFFF"/>
                  </a:solidFill>
                  <a:latin typeface="Century Gothic"/>
                </a:rPr>
                <a:t>3</a:t>
              </a:r>
              <a:endParaRPr lang="ru-RU" sz="2800" spc="-1">
                <a:solidFill>
                  <a:prstClr val="black"/>
                </a:solidFill>
              </a:endParaRPr>
            </a:p>
          </p:txBody>
        </p:sp>
      </p:grpSp>
      <p:grpSp>
        <p:nvGrpSpPr>
          <p:cNvPr id="78" name="Group 22"/>
          <p:cNvGrpSpPr/>
          <p:nvPr/>
        </p:nvGrpSpPr>
        <p:grpSpPr>
          <a:xfrm>
            <a:off x="4862280" y="5081040"/>
            <a:ext cx="879120" cy="844560"/>
            <a:chOff x="3338280" y="5081040"/>
            <a:chExt cx="879120" cy="844560"/>
          </a:xfrm>
        </p:grpSpPr>
        <p:sp>
          <p:nvSpPr>
            <p:cNvPr id="79" name="CustomShape 23"/>
            <p:cNvSpPr/>
            <p:nvPr/>
          </p:nvSpPr>
          <p:spPr>
            <a:xfrm>
              <a:off x="3338280" y="5081040"/>
              <a:ext cx="879120" cy="844560"/>
            </a:xfrm>
            <a:prstGeom prst="ellipse">
              <a:avLst/>
            </a:prstGeom>
            <a:solidFill>
              <a:srgbClr val="99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80" name="CustomShape 24"/>
            <p:cNvSpPr/>
            <p:nvPr/>
          </p:nvSpPr>
          <p:spPr>
            <a:xfrm>
              <a:off x="3528360" y="5260320"/>
              <a:ext cx="465120" cy="516600"/>
            </a:xfrm>
            <a:prstGeom prst="rect">
              <a:avLst/>
            </a:prstGeom>
            <a:solidFill>
              <a:srgbClr val="99000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/>
            <a:lstStyle/>
            <a:p>
              <a:r>
                <a:rPr lang="ru-RU" sz="2800" b="1" spc="-1">
                  <a:solidFill>
                    <a:srgbClr val="FFFFFF"/>
                  </a:solidFill>
                  <a:latin typeface="Century Gothic"/>
                </a:rPr>
                <a:t>4</a:t>
              </a:r>
              <a:endParaRPr lang="ru-RU" sz="2800" spc="-1">
                <a:solidFill>
                  <a:prstClr val="black"/>
                </a:solidFill>
              </a:endParaRPr>
            </a:p>
          </p:txBody>
        </p:sp>
      </p:grpSp>
      <p:grpSp>
        <p:nvGrpSpPr>
          <p:cNvPr id="81" name="Group 25"/>
          <p:cNvGrpSpPr/>
          <p:nvPr/>
        </p:nvGrpSpPr>
        <p:grpSpPr>
          <a:xfrm>
            <a:off x="6468960" y="1958040"/>
            <a:ext cx="687240" cy="637560"/>
            <a:chOff x="4944960" y="1958040"/>
            <a:chExt cx="687240" cy="637560"/>
          </a:xfrm>
        </p:grpSpPr>
        <p:sp>
          <p:nvSpPr>
            <p:cNvPr id="82" name="CustomShape 26"/>
            <p:cNvSpPr/>
            <p:nvPr/>
          </p:nvSpPr>
          <p:spPr>
            <a:xfrm>
              <a:off x="4951440" y="1958040"/>
              <a:ext cx="680760" cy="637560"/>
            </a:xfrm>
            <a:prstGeom prst="ellipse">
              <a:avLst/>
            </a:prstGeom>
            <a:solidFill>
              <a:srgbClr val="DDB0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83" name="CustomShape 27"/>
            <p:cNvSpPr/>
            <p:nvPr/>
          </p:nvSpPr>
          <p:spPr>
            <a:xfrm>
              <a:off x="4944960" y="2026440"/>
              <a:ext cx="673200" cy="51588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90000" tIns="45000" rIns="90000" bIns="45000"/>
            <a:lstStyle/>
            <a:p>
              <a:r>
                <a:rPr lang="ru-RU" sz="2800" b="1" spc="-1">
                  <a:solidFill>
                    <a:srgbClr val="FFFFFF"/>
                  </a:solidFill>
                  <a:latin typeface="Century Gothic"/>
                </a:rPr>
                <a:t>10</a:t>
              </a:r>
              <a:endParaRPr lang="ru-RU" sz="2800" spc="-1">
                <a:solidFill>
                  <a:prstClr val="black"/>
                </a:solidFill>
              </a:endParaRPr>
            </a:p>
          </p:txBody>
        </p:sp>
      </p:grpSp>
      <p:grpSp>
        <p:nvGrpSpPr>
          <p:cNvPr id="84" name="Group 28"/>
          <p:cNvGrpSpPr/>
          <p:nvPr/>
        </p:nvGrpSpPr>
        <p:grpSpPr>
          <a:xfrm>
            <a:off x="7114080" y="2506320"/>
            <a:ext cx="653400" cy="653400"/>
            <a:chOff x="5590080" y="2506320"/>
            <a:chExt cx="653400" cy="653400"/>
          </a:xfrm>
        </p:grpSpPr>
        <p:sp>
          <p:nvSpPr>
            <p:cNvPr id="85" name="CustomShape 29"/>
            <p:cNvSpPr/>
            <p:nvPr/>
          </p:nvSpPr>
          <p:spPr>
            <a:xfrm>
              <a:off x="5590080" y="2506320"/>
              <a:ext cx="653400" cy="653400"/>
            </a:xfrm>
            <a:prstGeom prst="ellipse">
              <a:avLst/>
            </a:prstGeom>
            <a:solidFill>
              <a:srgbClr val="DDB0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86" name="CustomShape 30"/>
            <p:cNvSpPr/>
            <p:nvPr/>
          </p:nvSpPr>
          <p:spPr>
            <a:xfrm>
              <a:off x="5708520" y="2558160"/>
              <a:ext cx="426240" cy="516600"/>
            </a:xfrm>
            <a:prstGeom prst="rect">
              <a:avLst/>
            </a:prstGeom>
            <a:solidFill>
              <a:srgbClr val="DDB07F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90000" tIns="45000" rIns="90000" bIns="45000"/>
            <a:lstStyle/>
            <a:p>
              <a:r>
                <a:rPr lang="ru-RU" sz="2800" b="1" spc="-1">
                  <a:solidFill>
                    <a:srgbClr val="FFFFFF"/>
                  </a:solidFill>
                  <a:latin typeface="Century Gothic"/>
                </a:rPr>
                <a:t>9</a:t>
              </a:r>
              <a:endParaRPr lang="ru-RU" sz="2800" spc="-1">
                <a:solidFill>
                  <a:prstClr val="black"/>
                </a:solidFill>
              </a:endParaRPr>
            </a:p>
          </p:txBody>
        </p:sp>
      </p:grpSp>
      <p:grpSp>
        <p:nvGrpSpPr>
          <p:cNvPr id="87" name="Group 31"/>
          <p:cNvGrpSpPr/>
          <p:nvPr/>
        </p:nvGrpSpPr>
        <p:grpSpPr>
          <a:xfrm>
            <a:off x="7427640" y="3297240"/>
            <a:ext cx="653400" cy="653400"/>
            <a:chOff x="5903640" y="3297240"/>
            <a:chExt cx="653400" cy="653400"/>
          </a:xfrm>
        </p:grpSpPr>
        <p:sp>
          <p:nvSpPr>
            <p:cNvPr id="88" name="CustomShape 32"/>
            <p:cNvSpPr/>
            <p:nvPr/>
          </p:nvSpPr>
          <p:spPr>
            <a:xfrm>
              <a:off x="5903640" y="3297240"/>
              <a:ext cx="653400" cy="653400"/>
            </a:xfrm>
            <a:prstGeom prst="ellipse">
              <a:avLst/>
            </a:prstGeom>
            <a:solidFill>
              <a:srgbClr val="DDB0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89" name="CustomShape 33"/>
            <p:cNvSpPr/>
            <p:nvPr/>
          </p:nvSpPr>
          <p:spPr>
            <a:xfrm>
              <a:off x="6021720" y="3350160"/>
              <a:ext cx="426240" cy="516600"/>
            </a:xfrm>
            <a:prstGeom prst="rect">
              <a:avLst/>
            </a:prstGeom>
            <a:solidFill>
              <a:srgbClr val="DDB07F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90000" tIns="45000" rIns="90000" bIns="45000"/>
            <a:lstStyle/>
            <a:p>
              <a:r>
                <a:rPr lang="ru-RU" sz="2800" b="1" spc="-1">
                  <a:solidFill>
                    <a:srgbClr val="FFFFFF"/>
                  </a:solidFill>
                  <a:latin typeface="Century Gothic"/>
                </a:rPr>
                <a:t>8</a:t>
              </a:r>
              <a:endParaRPr lang="ru-RU" sz="2800" spc="-1">
                <a:solidFill>
                  <a:prstClr val="black"/>
                </a:solidFill>
              </a:endParaRPr>
            </a:p>
          </p:txBody>
        </p:sp>
      </p:grpSp>
      <p:grpSp>
        <p:nvGrpSpPr>
          <p:cNvPr id="90" name="Group 34"/>
          <p:cNvGrpSpPr/>
          <p:nvPr/>
        </p:nvGrpSpPr>
        <p:grpSpPr>
          <a:xfrm>
            <a:off x="7367520" y="4140720"/>
            <a:ext cx="653400" cy="653400"/>
            <a:chOff x="5843520" y="4140720"/>
            <a:chExt cx="653400" cy="653400"/>
          </a:xfrm>
        </p:grpSpPr>
        <p:sp>
          <p:nvSpPr>
            <p:cNvPr id="91" name="CustomShape 35"/>
            <p:cNvSpPr/>
            <p:nvPr/>
          </p:nvSpPr>
          <p:spPr>
            <a:xfrm>
              <a:off x="5843520" y="4140720"/>
              <a:ext cx="653400" cy="653400"/>
            </a:xfrm>
            <a:prstGeom prst="ellipse">
              <a:avLst/>
            </a:prstGeom>
            <a:solidFill>
              <a:srgbClr val="DDB0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92" name="CustomShape 36"/>
            <p:cNvSpPr/>
            <p:nvPr/>
          </p:nvSpPr>
          <p:spPr>
            <a:xfrm>
              <a:off x="5961960" y="4196520"/>
              <a:ext cx="426240" cy="51660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90000" tIns="45000" rIns="90000" bIns="45000"/>
            <a:lstStyle/>
            <a:p>
              <a:r>
                <a:rPr lang="ru-RU" sz="2800" b="1" spc="-1">
                  <a:solidFill>
                    <a:srgbClr val="FFFFFF"/>
                  </a:solidFill>
                  <a:latin typeface="Century Gothic"/>
                </a:rPr>
                <a:t>7</a:t>
              </a:r>
              <a:endParaRPr lang="ru-RU" sz="2800" spc="-1">
                <a:solidFill>
                  <a:prstClr val="black"/>
                </a:solidFill>
              </a:endParaRPr>
            </a:p>
          </p:txBody>
        </p:sp>
      </p:grpSp>
      <p:grpSp>
        <p:nvGrpSpPr>
          <p:cNvPr id="93" name="Group 37"/>
          <p:cNvGrpSpPr/>
          <p:nvPr/>
        </p:nvGrpSpPr>
        <p:grpSpPr>
          <a:xfrm>
            <a:off x="6803400" y="4856760"/>
            <a:ext cx="654840" cy="680760"/>
            <a:chOff x="5279400" y="4856760"/>
            <a:chExt cx="654840" cy="680760"/>
          </a:xfrm>
        </p:grpSpPr>
        <p:sp>
          <p:nvSpPr>
            <p:cNvPr id="94" name="CustomShape 38"/>
            <p:cNvSpPr/>
            <p:nvPr/>
          </p:nvSpPr>
          <p:spPr>
            <a:xfrm>
              <a:off x="5279400" y="4856760"/>
              <a:ext cx="654840" cy="680760"/>
            </a:xfrm>
            <a:prstGeom prst="ellipse">
              <a:avLst/>
            </a:prstGeom>
            <a:solidFill>
              <a:srgbClr val="DDB0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95" name="CustomShape 39"/>
            <p:cNvSpPr/>
            <p:nvPr/>
          </p:nvSpPr>
          <p:spPr>
            <a:xfrm>
              <a:off x="5392080" y="4913640"/>
              <a:ext cx="426240" cy="516600"/>
            </a:xfrm>
            <a:prstGeom prst="rect">
              <a:avLst/>
            </a:prstGeom>
            <a:solidFill>
              <a:srgbClr val="DDB07F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90000" tIns="45000" rIns="90000" bIns="45000"/>
            <a:lstStyle/>
            <a:p>
              <a:r>
                <a:rPr lang="ru-RU" sz="2800" b="1" spc="-1">
                  <a:solidFill>
                    <a:srgbClr val="FFFFFF"/>
                  </a:solidFill>
                  <a:latin typeface="Century Gothic"/>
                </a:rPr>
                <a:t>6</a:t>
              </a:r>
              <a:endParaRPr lang="ru-RU" sz="2800" spc="-1">
                <a:solidFill>
                  <a:prstClr val="black"/>
                </a:solidFill>
              </a:endParaRPr>
            </a:p>
          </p:txBody>
        </p:sp>
      </p:grpSp>
      <p:sp>
        <p:nvSpPr>
          <p:cNvPr id="96" name="CustomShape 40"/>
          <p:cNvSpPr/>
          <p:nvPr/>
        </p:nvSpPr>
        <p:spPr>
          <a:xfrm>
            <a:off x="1524000" y="6560280"/>
            <a:ext cx="9143280" cy="310320"/>
          </a:xfrm>
          <a:prstGeom prst="rect">
            <a:avLst/>
          </a:prstGeom>
          <a:solidFill>
            <a:srgbClr val="DF72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7" name="CustomShape 41"/>
          <p:cNvSpPr/>
          <p:nvPr/>
        </p:nvSpPr>
        <p:spPr>
          <a:xfrm>
            <a:off x="1524000" y="261000"/>
            <a:ext cx="7909560" cy="455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ru-RU" sz="2000" spc="-1" dirty="0">
                <a:solidFill>
                  <a:srgbClr val="FFFFFF"/>
                </a:solidFill>
                <a:ea typeface="Calibri"/>
              </a:rPr>
              <a:t>     </a:t>
            </a:r>
            <a:r>
              <a:rPr lang="ru-RU" sz="2400" spc="-1" dirty="0">
                <a:solidFill>
                  <a:srgbClr val="FFFFFF"/>
                </a:solidFill>
                <a:ea typeface="Calibri"/>
              </a:rPr>
              <a:t>Участие </a:t>
            </a:r>
            <a:r>
              <a:rPr lang="ru-RU" sz="2400" spc="-1" dirty="0" smtClean="0">
                <a:solidFill>
                  <a:srgbClr val="FFFFFF"/>
                </a:solidFill>
                <a:ea typeface="Calibri"/>
              </a:rPr>
              <a:t>Челябинской области в </a:t>
            </a:r>
            <a:r>
              <a:rPr lang="ru-RU" sz="2400" spc="-1" dirty="0">
                <a:solidFill>
                  <a:srgbClr val="FFFFFF"/>
                </a:solidFill>
                <a:ea typeface="Calibri"/>
              </a:rPr>
              <a:t>конкурсных отборах по проектам</a:t>
            </a:r>
            <a:endParaRPr lang="ru-RU" sz="2400" spc="-1" dirty="0">
              <a:solidFill>
                <a:prstClr val="black"/>
              </a:solidFill>
            </a:endParaRPr>
          </a:p>
        </p:txBody>
      </p:sp>
      <p:sp>
        <p:nvSpPr>
          <p:cNvPr id="98" name="CustomShape 42"/>
          <p:cNvSpPr/>
          <p:nvPr/>
        </p:nvSpPr>
        <p:spPr>
          <a:xfrm>
            <a:off x="7365000" y="1942920"/>
            <a:ext cx="2827800" cy="455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r>
              <a:rPr lang="ru-RU" sz="1200" spc="-1">
                <a:solidFill>
                  <a:srgbClr val="CD893F"/>
                </a:solidFill>
              </a:rPr>
              <a:t>КАДРЫ ДЛЯ ЦИФРОВОЙ ЭКОНОМИКИ</a:t>
            </a:r>
            <a:endParaRPr lang="ru-RU" sz="1200" spc="-1">
              <a:solidFill>
                <a:prstClr val="black"/>
              </a:solidFill>
            </a:endParaRPr>
          </a:p>
        </p:txBody>
      </p:sp>
      <p:grpSp>
        <p:nvGrpSpPr>
          <p:cNvPr id="99" name="Group 43"/>
          <p:cNvGrpSpPr/>
          <p:nvPr/>
        </p:nvGrpSpPr>
        <p:grpSpPr>
          <a:xfrm>
            <a:off x="6068280" y="5229000"/>
            <a:ext cx="653400" cy="653400"/>
            <a:chOff x="4544280" y="5229000"/>
            <a:chExt cx="653400" cy="653400"/>
          </a:xfrm>
        </p:grpSpPr>
        <p:sp>
          <p:nvSpPr>
            <p:cNvPr id="100" name="CustomShape 44"/>
            <p:cNvSpPr/>
            <p:nvPr/>
          </p:nvSpPr>
          <p:spPr>
            <a:xfrm>
              <a:off x="4544280" y="5229000"/>
              <a:ext cx="653400" cy="653400"/>
            </a:xfrm>
            <a:prstGeom prst="ellipse">
              <a:avLst/>
            </a:prstGeom>
            <a:solidFill>
              <a:srgbClr val="DDB0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01" name="CustomShape 45"/>
            <p:cNvSpPr/>
            <p:nvPr/>
          </p:nvSpPr>
          <p:spPr>
            <a:xfrm>
              <a:off x="4653000" y="5283720"/>
              <a:ext cx="426240" cy="516600"/>
            </a:xfrm>
            <a:prstGeom prst="rect">
              <a:avLst/>
            </a:prstGeom>
            <a:solidFill>
              <a:srgbClr val="DDB07F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90000" tIns="45000" rIns="90000" bIns="45000"/>
            <a:lstStyle/>
            <a:p>
              <a:r>
                <a:rPr lang="ru-RU" sz="2800" b="1" spc="-1">
                  <a:solidFill>
                    <a:srgbClr val="FFFFFF"/>
                  </a:solidFill>
                  <a:latin typeface="Century Gothic"/>
                </a:rPr>
                <a:t>5</a:t>
              </a:r>
              <a:endParaRPr lang="ru-RU" sz="2800" spc="-1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755942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055445" y="1570892"/>
            <a:ext cx="9822130" cy="5287108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ru-RU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</a:t>
            </a:r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одготовка и распространение материалов 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 результатам оценочных </a:t>
            </a:r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процедур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Разработка и реализация программ 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повышения </a:t>
            </a:r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квалификации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Создание и распространение инструментария для оценки </a:t>
            </a:r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разных аспектов качества образования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Открытие региональных площадок для обобщения и представления опыта (21 МОУО – проектные площадки  ГБУ ДПО РЦОКИО, 9 РИПОВ – общеобразовательных организаций, 57 опорных площадок)</a:t>
            </a:r>
            <a:endParaRPr lang="ru-RU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>
              <a:buFont typeface="Wingdings" panose="05000000000000000000" pitchFamily="2" charset="2"/>
              <a:buChar char="q"/>
            </a:pPr>
            <a:endParaRPr lang="ru-RU" sz="3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>
              <a:buFont typeface="Wingdings" panose="05000000000000000000" pitchFamily="2" charset="2"/>
              <a:buChar char="q"/>
            </a:pPr>
            <a:endParaRPr lang="ru-RU" sz="32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>
              <a:buFont typeface="Wingdings" panose="05000000000000000000" pitchFamily="2" charset="2"/>
              <a:buChar char="q"/>
            </a:pPr>
            <a:endParaRPr lang="ru-RU" sz="32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>
              <a:buFont typeface="Wingdings" panose="05000000000000000000" pitchFamily="2" charset="2"/>
              <a:buChar char="q"/>
            </a:pPr>
            <a:endParaRPr lang="ru-RU" sz="32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>
              <a:buFont typeface="Wingdings" panose="05000000000000000000" pitchFamily="2" charset="2"/>
              <a:buChar char="q"/>
            </a:pPr>
            <a:endParaRPr lang="ru-RU" sz="3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>
              <a:buFont typeface="Wingdings" panose="05000000000000000000" pitchFamily="2" charset="2"/>
              <a:buChar char="q"/>
            </a:pPr>
            <a:endParaRPr lang="ru-RU" sz="3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9214281" y="6356350"/>
            <a:ext cx="2743200" cy="365125"/>
          </a:xfrm>
        </p:spPr>
        <p:txBody>
          <a:bodyPr/>
          <a:lstStyle/>
          <a:p>
            <a:fld id="{6149589F-8C3F-438B-94CD-1C9E5F9A5A1C}" type="slidenum">
              <a:rPr lang="ru-RU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pPr/>
              <a:t>30</a:t>
            </a:fld>
            <a:endParaRPr lang="ru-RU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8" name="Содержимое 3"/>
          <p:cNvSpPr txBox="1">
            <a:spLocks/>
          </p:cNvSpPr>
          <p:nvPr/>
        </p:nvSpPr>
        <p:spPr>
          <a:xfrm>
            <a:off x="2055445" y="406401"/>
            <a:ext cx="9902036" cy="106289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ts val="3000"/>
              </a:lnSpc>
              <a:spcBef>
                <a:spcPts val="0"/>
              </a:spcBef>
              <a:buNone/>
            </a:pPr>
            <a:r>
              <a:rPr lang="ru-RU" b="1" dirty="0" smtClean="0">
                <a:ln w="0"/>
                <a:solidFill>
                  <a:prstClr val="black"/>
                </a:solidFill>
              </a:rPr>
              <a:t>Механизм концептуализации </a:t>
            </a:r>
            <a:r>
              <a:rPr lang="ru-RU" b="1" dirty="0">
                <a:ln w="0"/>
                <a:solidFill>
                  <a:prstClr val="black"/>
                </a:solidFill>
              </a:rPr>
              <a:t>ключевых аспектов развития  региональной системы оценки качества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315142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969477" y="1491916"/>
            <a:ext cx="10081846" cy="5149515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 algn="ctr">
              <a:spcBef>
                <a:spcPts val="1200"/>
              </a:spcBef>
              <a:buSzPct val="70000"/>
              <a:buNone/>
            </a:pPr>
            <a:r>
              <a:rPr lang="ru-RU" sz="1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itchFamily="34" charset="0"/>
                <a:cs typeface="Calibri" pitchFamily="34" charset="0"/>
              </a:rPr>
              <a:t>Материалы по результатам оценочных процедур</a:t>
            </a:r>
          </a:p>
          <a:p>
            <a:pPr lvl="0" algn="just">
              <a:lnSpc>
                <a:spcPct val="120000"/>
              </a:lnSpc>
              <a:spcBef>
                <a:spcPts val="1200"/>
              </a:spcBef>
              <a:buSzPct val="70000"/>
              <a:buFont typeface="Wingdings" panose="05000000000000000000" pitchFamily="2" charset="2"/>
              <a:buChar char="q"/>
            </a:pPr>
            <a:r>
              <a:rPr lang="ru-RU" sz="18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cs typeface="Calibri" pitchFamily="34" charset="0"/>
              </a:rPr>
              <a:t>Статистические и аналитические данные региональных информационных систем:</a:t>
            </a:r>
          </a:p>
          <a:p>
            <a:pPr marL="0" lvl="0" indent="0" algn="just">
              <a:lnSpc>
                <a:spcPct val="120000"/>
              </a:lnSpc>
              <a:spcBef>
                <a:spcPts val="1200"/>
              </a:spcBef>
              <a:buSzPct val="70000"/>
              <a:buNone/>
            </a:pPr>
            <a:r>
              <a:rPr lang="ru-RU" sz="18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cs typeface="Calibri" pitchFamily="34" charset="0"/>
              </a:rPr>
              <a:t>АИС «Управление качеством общего образования»</a:t>
            </a:r>
          </a:p>
          <a:p>
            <a:pPr marL="0" lvl="0" indent="0" algn="just">
              <a:lnSpc>
                <a:spcPct val="120000"/>
              </a:lnSpc>
              <a:spcBef>
                <a:spcPts val="1200"/>
              </a:spcBef>
              <a:buSzPct val="70000"/>
              <a:buNone/>
            </a:pPr>
            <a:r>
              <a:rPr lang="ru-RU" sz="18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cs typeface="Calibri" pitchFamily="34" charset="0"/>
              </a:rPr>
              <a:t>АИС «Аттестация педагогических работников»</a:t>
            </a:r>
          </a:p>
          <a:p>
            <a:pPr marL="0" lvl="0" indent="0" algn="just">
              <a:lnSpc>
                <a:spcPct val="120000"/>
              </a:lnSpc>
              <a:spcBef>
                <a:spcPts val="1200"/>
              </a:spcBef>
              <a:buSzPct val="70000"/>
              <a:buNone/>
            </a:pPr>
            <a:r>
              <a:rPr lang="ru-RU" sz="18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cs typeface="Calibri" pitchFamily="34" charset="0"/>
              </a:rPr>
              <a:t>АИС «Оценка эффективности МОУО</a:t>
            </a:r>
            <a:r>
              <a:rPr lang="ru-RU" sz="18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cs typeface="Calibri" pitchFamily="34" charset="0"/>
              </a:rPr>
              <a:t>»</a:t>
            </a:r>
          </a:p>
          <a:p>
            <a:pPr marL="0" lvl="0" indent="0" algn="just">
              <a:lnSpc>
                <a:spcPct val="120000"/>
              </a:lnSpc>
              <a:spcBef>
                <a:spcPts val="1200"/>
              </a:spcBef>
              <a:buSzPct val="70000"/>
              <a:buNone/>
            </a:pPr>
            <a:r>
              <a:rPr lang="ru-RU" sz="1800" b="1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АИС «Мониторинг ФГОС</a:t>
            </a:r>
            <a:r>
              <a:rPr lang="ru-RU" sz="18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» модули «Мониторинг ФГОС ОО» и «Мониторинг </a:t>
            </a:r>
            <a:r>
              <a:rPr lang="ru-RU" sz="1800" b="1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ФГОС ОВЗ» </a:t>
            </a:r>
            <a:endParaRPr lang="ru-RU" sz="18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ct val="120000"/>
              </a:lnSpc>
              <a:spcBef>
                <a:spcPts val="1200"/>
              </a:spcBef>
              <a:buSzPct val="70000"/>
              <a:buFont typeface="Wingdings" panose="05000000000000000000" pitchFamily="2" charset="2"/>
              <a:buChar char="q"/>
            </a:pPr>
            <a:r>
              <a:rPr lang="ru-RU" sz="1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itchFamily="34" charset="0"/>
              </a:rPr>
              <a:t>Пакет методических рекомендаций по проведению оценочных процедур регионального, муниципального и школьного уровней</a:t>
            </a:r>
          </a:p>
          <a:p>
            <a:pPr algn="just">
              <a:lnSpc>
                <a:spcPct val="120000"/>
              </a:lnSpc>
              <a:spcBef>
                <a:spcPts val="1200"/>
              </a:spcBef>
              <a:buSzPct val="70000"/>
              <a:buFont typeface="Wingdings" panose="05000000000000000000" pitchFamily="2" charset="2"/>
              <a:buChar char="q"/>
            </a:pPr>
            <a:r>
              <a:rPr lang="ru-RU" sz="1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itchFamily="34" charset="0"/>
              </a:rPr>
              <a:t> Ежегодные региональные статистические сборники по результатам </a:t>
            </a:r>
            <a:r>
              <a:rPr lang="ru-RU" sz="1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itchFamily="34" charset="0"/>
              </a:rPr>
              <a:t>ГИА, НИКО, ВПР, РИКО</a:t>
            </a:r>
          </a:p>
          <a:p>
            <a:pPr algn="just">
              <a:lnSpc>
                <a:spcPct val="120000"/>
              </a:lnSpc>
              <a:spcBef>
                <a:spcPts val="1200"/>
              </a:spcBef>
              <a:buSzPct val="70000"/>
              <a:buFont typeface="Wingdings" panose="05000000000000000000" pitchFamily="2" charset="2"/>
              <a:buChar char="q"/>
            </a:pPr>
            <a:r>
              <a:rPr lang="ru-RU" sz="1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itchFamily="34" charset="0"/>
              </a:rPr>
              <a:t> </a:t>
            </a:r>
            <a:r>
              <a:rPr lang="ru-RU" sz="1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itchFamily="34" charset="0"/>
              </a:rPr>
              <a:t>Аналитические материалы, материалы победителей   по результатам проведения конкурсных процедур оценки качества образования (конкурс сайтов, конкурс систем оценки качества образования)</a:t>
            </a:r>
          </a:p>
          <a:p>
            <a:pPr marL="0" indent="0" algn="just">
              <a:lnSpc>
                <a:spcPct val="120000"/>
              </a:lnSpc>
              <a:spcBef>
                <a:spcPts val="1200"/>
              </a:spcBef>
              <a:buSzPct val="70000"/>
              <a:buNone/>
            </a:pPr>
            <a:r>
              <a:rPr lang="ru-RU" sz="1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itchFamily="34" charset="0"/>
              </a:rPr>
              <a:t> </a:t>
            </a:r>
            <a:endParaRPr lang="ru-RU" sz="18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969477" y="140678"/>
            <a:ext cx="10081846" cy="1062892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ctr">
              <a:buNone/>
            </a:pPr>
            <a:r>
              <a:rPr lang="ru-RU" b="1" dirty="0" smtClean="0">
                <a:ln w="0"/>
              </a:rPr>
              <a:t>Механизм концептуализации </a:t>
            </a:r>
          </a:p>
          <a:p>
            <a:pPr algn="ctr">
              <a:buNone/>
            </a:pPr>
            <a:r>
              <a:rPr lang="ru-RU" b="1" dirty="0">
                <a:ln w="0"/>
              </a:rPr>
              <a:t>к</a:t>
            </a:r>
            <a:r>
              <a:rPr lang="ru-RU" b="1" dirty="0" smtClean="0">
                <a:ln w="0"/>
              </a:rPr>
              <a:t>лючевых аспектов развития РСОКО</a:t>
            </a:r>
            <a:endParaRPr lang="ru-RU" b="1" dirty="0">
              <a:ln w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9589F-8C3F-438B-94CD-1C9E5F9A5A1C}" type="slidenum">
              <a:rPr lang="ru-RU" smtClean="0"/>
              <a:pPr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85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9267547" y="6356349"/>
            <a:ext cx="2743200" cy="365125"/>
          </a:xfrm>
        </p:spPr>
        <p:txBody>
          <a:bodyPr/>
          <a:lstStyle/>
          <a:p>
            <a:fld id="{6149589F-8C3F-438B-94CD-1C9E5F9A5A1C}" type="slidenum">
              <a:rPr lang="ru-RU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pPr/>
              <a:t>32</a:t>
            </a:fld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4294967295"/>
          </p:nvPr>
        </p:nvSpPr>
        <p:spPr>
          <a:xfrm>
            <a:off x="2036763" y="2058933"/>
            <a:ext cx="9724306" cy="3916363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2500" lnSpcReduction="20000"/>
          </a:bodyPr>
          <a:lstStyle/>
          <a:p>
            <a:pPr marL="342900" indent="-342900" algn="ctr">
              <a:spcBef>
                <a:spcPts val="1200"/>
              </a:spcBef>
              <a:buNone/>
            </a:pPr>
            <a:r>
              <a:rPr lang="ru-RU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itchFamily="34" charset="0"/>
              </a:rPr>
              <a:t>Программы повышения квалификации (примеры)</a:t>
            </a:r>
          </a:p>
          <a:p>
            <a:pPr algn="just">
              <a:lnSpc>
                <a:spcPct val="110000"/>
              </a:lnSpc>
              <a:spcBef>
                <a:spcPts val="1200"/>
              </a:spcBef>
              <a:buSzPct val="70000"/>
              <a:buFont typeface="Wingdings" panose="05000000000000000000" pitchFamily="2" charset="2"/>
              <a:buChar char="q"/>
            </a:pPr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itchFamily="34" charset="0"/>
              </a:rPr>
              <a:t> Оценочная деятельность педагога в условиях реализации ФГОС и профессиональных стандартов</a:t>
            </a:r>
          </a:p>
          <a:p>
            <a:pPr algn="just">
              <a:lnSpc>
                <a:spcPct val="110000"/>
              </a:lnSpc>
              <a:spcBef>
                <a:spcPts val="1200"/>
              </a:spcBef>
              <a:buSzPct val="70000"/>
              <a:buFont typeface="Wingdings" panose="05000000000000000000" pitchFamily="2" charset="2"/>
              <a:buChar char="q"/>
            </a:pPr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itchFamily="34" charset="0"/>
              </a:rPr>
              <a:t> Аналитическая деятельность педагога в условиях введения профессионального стандарта (на основе использования результатов итоговой аттестации учащихся)</a:t>
            </a:r>
          </a:p>
          <a:p>
            <a:pPr algn="just">
              <a:lnSpc>
                <a:spcPct val="110000"/>
              </a:lnSpc>
              <a:spcBef>
                <a:spcPts val="1200"/>
              </a:spcBef>
              <a:buSzPct val="70000"/>
              <a:buFont typeface="Wingdings" panose="05000000000000000000" pitchFamily="2" charset="2"/>
              <a:buChar char="q"/>
            </a:pPr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itchFamily="34" charset="0"/>
              </a:rPr>
              <a:t> Совершенствование профессионально значимых компетентностей педагога – участника проведения государственной итоговой аттестации обучающихся</a:t>
            </a:r>
          </a:p>
          <a:p>
            <a:pPr marL="0" indent="0">
              <a:buNone/>
            </a:pPr>
            <a:endParaRPr lang="ru-RU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ru-RU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Содержимое 3"/>
          <p:cNvSpPr txBox="1">
            <a:spLocks/>
          </p:cNvSpPr>
          <p:nvPr/>
        </p:nvSpPr>
        <p:spPr>
          <a:xfrm>
            <a:off x="2036763" y="437662"/>
            <a:ext cx="9724306" cy="124021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b="1" dirty="0" smtClean="0">
                <a:ln w="0"/>
              </a:rPr>
              <a:t>Механизм концептуализации 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ru-RU" b="1" dirty="0">
                <a:ln w="0"/>
              </a:rPr>
              <a:t>к</a:t>
            </a:r>
            <a:r>
              <a:rPr lang="ru-RU" b="1" dirty="0" smtClean="0">
                <a:ln w="0"/>
              </a:rPr>
              <a:t>лючевых аспектов развития РСОКО	</a:t>
            </a:r>
            <a:endParaRPr lang="ru-RU" b="1" dirty="0">
              <a:ln w="0"/>
            </a:endParaRPr>
          </a:p>
        </p:txBody>
      </p:sp>
    </p:spTree>
    <p:extLst>
      <p:ext uri="{BB962C8B-B14F-4D97-AF65-F5344CB8AC3E}">
        <p14:creationId xmlns:p14="http://schemas.microsoft.com/office/powerpoint/2010/main" val="96172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9267547" y="6356349"/>
            <a:ext cx="2743200" cy="365125"/>
          </a:xfrm>
        </p:spPr>
        <p:txBody>
          <a:bodyPr/>
          <a:lstStyle/>
          <a:p>
            <a:fld id="{6149589F-8C3F-438B-94CD-1C9E5F9A5A1C}" type="slidenum">
              <a:rPr lang="ru-RU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pPr/>
              <a:t>33</a:t>
            </a:fld>
            <a:endParaRPr lang="ru-RU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4294967295"/>
          </p:nvPr>
        </p:nvSpPr>
        <p:spPr>
          <a:xfrm>
            <a:off x="2036763" y="2058933"/>
            <a:ext cx="9724306" cy="3916363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77500" lnSpcReduction="20000"/>
          </a:bodyPr>
          <a:lstStyle/>
          <a:p>
            <a:pPr marL="342900" indent="-342900" algn="ctr">
              <a:lnSpc>
                <a:spcPct val="110000"/>
              </a:lnSpc>
              <a:spcBef>
                <a:spcPts val="1200"/>
              </a:spcBef>
              <a:buNone/>
            </a:pPr>
            <a:r>
              <a:rPr lang="ru-RU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itchFamily="34" charset="0"/>
              </a:rPr>
              <a:t>Программы повышения квалификации (примеры)</a:t>
            </a:r>
          </a:p>
          <a:p>
            <a:pPr algn="just">
              <a:lnSpc>
                <a:spcPct val="110000"/>
              </a:lnSpc>
              <a:spcBef>
                <a:spcPts val="1200"/>
              </a:spcBef>
              <a:buSzPct val="70000"/>
              <a:buFont typeface="Wingdings" panose="05000000000000000000" pitchFamily="2" charset="2"/>
              <a:buChar char="q"/>
            </a:pPr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itchFamily="34" charset="0"/>
              </a:rPr>
              <a:t> 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itchFamily="34" charset="0"/>
              </a:rPr>
              <a:t>Экспертная деятельность в сфере оценки качества образования</a:t>
            </a:r>
          </a:p>
          <a:p>
            <a:pPr algn="just">
              <a:lnSpc>
                <a:spcPct val="110000"/>
              </a:lnSpc>
              <a:spcBef>
                <a:spcPts val="1200"/>
              </a:spcBef>
              <a:buSzPct val="70000"/>
              <a:buFont typeface="Wingdings" panose="05000000000000000000" pitchFamily="2" charset="2"/>
              <a:buChar char="q"/>
            </a:pP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itchFamily="34" charset="0"/>
              </a:rPr>
              <a:t> Проектно-целевое управление общеобразовательной организацией в условиях государственной итоговой </a:t>
            </a:r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itchFamily="34" charset="0"/>
              </a:rPr>
              <a:t>аттестации</a:t>
            </a:r>
            <a:endParaRPr lang="ru-RU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Calibri" pitchFamily="34" charset="0"/>
            </a:endParaRPr>
          </a:p>
          <a:p>
            <a:pPr algn="just">
              <a:lnSpc>
                <a:spcPct val="110000"/>
              </a:lnSpc>
              <a:spcBef>
                <a:spcPts val="1200"/>
              </a:spcBef>
              <a:buSzPct val="70000"/>
              <a:buFont typeface="Wingdings" panose="05000000000000000000" pitchFamily="2" charset="2"/>
              <a:buChar char="q"/>
            </a:pP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itchFamily="34" charset="0"/>
              </a:rPr>
              <a:t> Управление качеством образования в муниципальной образовательной системе на основе реализации региональной модели оценки качества общего образования</a:t>
            </a:r>
          </a:p>
          <a:p>
            <a:pPr algn="just">
              <a:lnSpc>
                <a:spcPct val="110000"/>
              </a:lnSpc>
              <a:spcBef>
                <a:spcPts val="1200"/>
              </a:spcBef>
              <a:buSzPct val="70000"/>
              <a:buFont typeface="Wingdings" panose="05000000000000000000" pitchFamily="2" charset="2"/>
              <a:buChar char="q"/>
            </a:pP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itchFamily="34" charset="0"/>
              </a:rPr>
              <a:t> Управление качеством образования в образовательной организации на основе реализации региональной модели оценки качества общего образования</a:t>
            </a:r>
          </a:p>
          <a:p>
            <a:pPr algn="just">
              <a:spcBef>
                <a:spcPts val="1200"/>
              </a:spcBef>
              <a:buSzPct val="70000"/>
              <a:buFont typeface="Wingdings" panose="05000000000000000000" pitchFamily="2" charset="2"/>
              <a:buChar char="q"/>
            </a:pPr>
            <a:endParaRPr lang="ru-RU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ru-RU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Содержимое 3"/>
          <p:cNvSpPr txBox="1">
            <a:spLocks/>
          </p:cNvSpPr>
          <p:nvPr/>
        </p:nvSpPr>
        <p:spPr>
          <a:xfrm>
            <a:off x="2036763" y="437662"/>
            <a:ext cx="9724306" cy="124021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b="1" dirty="0" smtClean="0">
                <a:ln w="0"/>
                <a:solidFill>
                  <a:prstClr val="black"/>
                </a:solidFill>
              </a:rPr>
              <a:t>Механизм концептуализации 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ru-RU" b="1" dirty="0">
                <a:ln w="0"/>
                <a:solidFill>
                  <a:prstClr val="black"/>
                </a:solidFill>
              </a:rPr>
              <a:t>к</a:t>
            </a:r>
            <a:r>
              <a:rPr lang="ru-RU" b="1" dirty="0" smtClean="0">
                <a:ln w="0"/>
                <a:solidFill>
                  <a:prstClr val="black"/>
                </a:solidFill>
              </a:rPr>
              <a:t>лючевых аспектов развития РСОКО	</a:t>
            </a:r>
            <a:endParaRPr lang="ru-RU" b="1" dirty="0">
              <a:ln w="0"/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797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9589F-8C3F-438B-94CD-1C9E5F9A5A1C}" type="slidenum">
              <a:rPr lang="ru-RU" smtClean="0"/>
              <a:pPr/>
              <a:t>34</a:t>
            </a:fld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4294967295"/>
          </p:nvPr>
        </p:nvSpPr>
        <p:spPr>
          <a:xfrm>
            <a:off x="2063262" y="1594338"/>
            <a:ext cx="9792676" cy="5127137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77500" lnSpcReduction="20000"/>
          </a:bodyPr>
          <a:lstStyle/>
          <a:p>
            <a:pPr marL="0" indent="0" algn="ctr">
              <a:spcBef>
                <a:spcPts val="1200"/>
              </a:spcBef>
              <a:spcAft>
                <a:spcPts val="600"/>
              </a:spcAft>
              <a:buSzPct val="70000"/>
              <a:buNone/>
            </a:pPr>
            <a:r>
              <a:rPr lang="ru-RU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itchFamily="34" charset="0"/>
              </a:rPr>
              <a:t>Инструментарий для оценки </a:t>
            </a:r>
          </a:p>
          <a:p>
            <a:pPr algn="just">
              <a:lnSpc>
                <a:spcPct val="110000"/>
              </a:lnSpc>
              <a:spcBef>
                <a:spcPts val="1200"/>
              </a:spcBef>
              <a:spcAft>
                <a:spcPts val="600"/>
              </a:spcAft>
              <a:buSzPct val="70000"/>
              <a:buFont typeface="Wingdings" panose="05000000000000000000" pitchFamily="2" charset="2"/>
              <a:buChar char="q"/>
            </a:pPr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itchFamily="34" charset="0"/>
              </a:rPr>
              <a:t>Экспертные материалы для оценки результативности систем оценки качества образования</a:t>
            </a:r>
          </a:p>
          <a:p>
            <a:pPr algn="just">
              <a:lnSpc>
                <a:spcPct val="110000"/>
              </a:lnSpc>
              <a:spcBef>
                <a:spcPts val="1200"/>
              </a:spcBef>
              <a:spcAft>
                <a:spcPts val="600"/>
              </a:spcAft>
              <a:buSzPct val="70000"/>
              <a:buFont typeface="Wingdings" panose="05000000000000000000" pitchFamily="2" charset="2"/>
              <a:buChar char="q"/>
            </a:pPr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itchFamily="34" charset="0"/>
              </a:rPr>
              <a:t>Экспертные материалы для оценки официальных сайтов ОО и МОУО в части отражения результативности систем оценки качества образования</a:t>
            </a:r>
          </a:p>
          <a:p>
            <a:pPr marL="0" indent="0" algn="ctr">
              <a:lnSpc>
                <a:spcPct val="110000"/>
              </a:lnSpc>
              <a:spcBef>
                <a:spcPts val="1200"/>
              </a:spcBef>
              <a:spcAft>
                <a:spcPts val="600"/>
              </a:spcAft>
              <a:buSzPct val="70000"/>
              <a:buNone/>
            </a:pPr>
            <a:r>
              <a:rPr lang="ru-RU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itchFamily="34" charset="0"/>
              </a:rPr>
              <a:t>Площадки обобщения опыта</a:t>
            </a:r>
            <a:endParaRPr lang="ru-RU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Calibri" pitchFamily="34" charset="0"/>
            </a:endParaRPr>
          </a:p>
          <a:p>
            <a:pPr algn="just">
              <a:lnSpc>
                <a:spcPct val="110000"/>
              </a:lnSpc>
              <a:spcBef>
                <a:spcPts val="1200"/>
              </a:spcBef>
              <a:spcAft>
                <a:spcPts val="600"/>
              </a:spcAft>
              <a:buSzPct val="70000"/>
              <a:buFont typeface="Wingdings" panose="05000000000000000000" pitchFamily="2" charset="2"/>
              <a:buChar char="q"/>
            </a:pPr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Calibri" pitchFamily="34" charset="0"/>
              </a:rPr>
              <a:t>Научно-методический журнал ГБУ ДПО РЦОКИО «Научно-методическое сопровождение оценки качества образования» - 5 номеров </a:t>
            </a:r>
          </a:p>
          <a:p>
            <a:pPr algn="just">
              <a:lnSpc>
                <a:spcPct val="110000"/>
              </a:lnSpc>
              <a:spcBef>
                <a:spcPts val="1200"/>
              </a:spcBef>
              <a:spcAft>
                <a:spcPts val="600"/>
              </a:spcAft>
              <a:buSzPct val="70000"/>
              <a:buFont typeface="Wingdings" panose="05000000000000000000" pitchFamily="2" charset="2"/>
              <a:buChar char="q"/>
            </a:pPr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Межрегиональная научно-практическая конференция «Проблемы и перспективы развития систем оценки качества образования» - 3 года</a:t>
            </a:r>
          </a:p>
          <a:p>
            <a:pPr algn="just">
              <a:lnSpc>
                <a:spcPct val="110000"/>
              </a:lnSpc>
              <a:spcBef>
                <a:spcPts val="1200"/>
              </a:spcBef>
              <a:spcAft>
                <a:spcPts val="600"/>
              </a:spcAft>
              <a:buSzPct val="70000"/>
              <a:buFont typeface="Wingdings" panose="05000000000000000000" pitchFamily="2" charset="2"/>
              <a:buChar char="q"/>
            </a:pPr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Виртуальная научно-методическая площадка на сайте  ГБУ ДПО РЦОКИО (ВИМП)</a:t>
            </a:r>
          </a:p>
          <a:p>
            <a:pPr algn="just">
              <a:spcBef>
                <a:spcPts val="1200"/>
              </a:spcBef>
              <a:spcAft>
                <a:spcPts val="600"/>
              </a:spcAft>
              <a:buSzPct val="70000"/>
              <a:buFont typeface="Wingdings" panose="05000000000000000000" pitchFamily="2" charset="2"/>
              <a:buChar char="q"/>
            </a:pPr>
            <a:endParaRPr lang="ru-RU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Calibri" pitchFamily="34" charset="0"/>
            </a:endParaRPr>
          </a:p>
          <a:p>
            <a:pPr algn="just">
              <a:spcBef>
                <a:spcPts val="1200"/>
              </a:spcBef>
              <a:spcAft>
                <a:spcPts val="600"/>
              </a:spcAft>
              <a:buSzPct val="70000"/>
              <a:buFont typeface="Wingdings" panose="05000000000000000000" pitchFamily="2" charset="2"/>
              <a:buChar char="q"/>
            </a:pPr>
            <a:endParaRPr lang="ru-RU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Calibri" pitchFamily="34" charset="0"/>
            </a:endParaRPr>
          </a:p>
          <a:p>
            <a:pPr>
              <a:buSzPct val="70000"/>
              <a:buFont typeface="Wingdings" panose="05000000000000000000" pitchFamily="2" charset="2"/>
              <a:buChar char="q"/>
            </a:pPr>
            <a:endParaRPr lang="ru-RU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Содержимое 3"/>
          <p:cNvSpPr txBox="1">
            <a:spLocks/>
          </p:cNvSpPr>
          <p:nvPr/>
        </p:nvSpPr>
        <p:spPr>
          <a:xfrm>
            <a:off x="2125784" y="351590"/>
            <a:ext cx="9730154" cy="10696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b="1" dirty="0" smtClean="0">
                <a:ln w="0"/>
              </a:rPr>
              <a:t>Механизм </a:t>
            </a:r>
            <a:r>
              <a:rPr lang="ru-RU" b="1" dirty="0">
                <a:ln w="0"/>
              </a:rPr>
              <a:t>концептуализации </a:t>
            </a:r>
          </a:p>
          <a:p>
            <a:pPr algn="ctr">
              <a:buNone/>
            </a:pPr>
            <a:r>
              <a:rPr lang="ru-RU" b="1" dirty="0">
                <a:ln w="0"/>
              </a:rPr>
              <a:t>ключевых аспектов развития </a:t>
            </a:r>
            <a:r>
              <a:rPr lang="ru-RU" b="1" dirty="0" smtClean="0">
                <a:ln w="0"/>
              </a:rPr>
              <a:t>РСОКО</a:t>
            </a:r>
            <a:endParaRPr lang="ru-RU" b="1" dirty="0">
              <a:ln w="0"/>
            </a:endParaRPr>
          </a:p>
        </p:txBody>
      </p:sp>
    </p:spTree>
    <p:extLst>
      <p:ext uri="{BB962C8B-B14F-4D97-AF65-F5344CB8AC3E}">
        <p14:creationId xmlns:p14="http://schemas.microsoft.com/office/powerpoint/2010/main" val="6320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61663" y="1899137"/>
            <a:ext cx="9385788" cy="2045923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3200" b="1" dirty="0">
                <a:latin typeface="+mn-lt"/>
                <a:ea typeface="Times New Roman" panose="02020603050405020304" pitchFamily="18" charset="0"/>
              </a:rPr>
              <a:t>Эффекты </a:t>
            </a:r>
            <a:r>
              <a:rPr lang="ru-RU" sz="3200" b="1" dirty="0" smtClean="0">
                <a:latin typeface="+mn-lt"/>
                <a:ea typeface="Times New Roman" panose="02020603050405020304" pitchFamily="18" charset="0"/>
              </a:rPr>
              <a:t>и перспективы развития региональной </a:t>
            </a:r>
            <a:r>
              <a:rPr lang="ru-RU" sz="3200" b="1" dirty="0">
                <a:latin typeface="+mn-lt"/>
                <a:ea typeface="Times New Roman" panose="02020603050405020304" pitchFamily="18" charset="0"/>
              </a:rPr>
              <a:t>политики в сфере оценки качества </a:t>
            </a:r>
            <a:r>
              <a:rPr lang="ru-RU" sz="3200" b="1" dirty="0" smtClean="0">
                <a:latin typeface="+mn-lt"/>
                <a:ea typeface="Times New Roman" panose="02020603050405020304" pitchFamily="18" charset="0"/>
              </a:rPr>
              <a:t>образования</a:t>
            </a:r>
            <a:endParaRPr lang="ru-RU" sz="3200" b="1" dirty="0">
              <a:latin typeface="+mn-lt"/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468595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9258670" y="6356351"/>
            <a:ext cx="2743200" cy="365125"/>
          </a:xfrm>
        </p:spPr>
        <p:txBody>
          <a:bodyPr/>
          <a:lstStyle/>
          <a:p>
            <a:fld id="{6149589F-8C3F-438B-94CD-1C9E5F9A5A1C}" type="slidenum">
              <a:rPr lang="ru-RU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pPr/>
              <a:t>36</a:t>
            </a:fld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4294967295"/>
          </p:nvPr>
        </p:nvSpPr>
        <p:spPr>
          <a:xfrm>
            <a:off x="2032000" y="1633415"/>
            <a:ext cx="9909907" cy="4923693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62500" lnSpcReduction="20000"/>
          </a:bodyPr>
          <a:lstStyle/>
          <a:p>
            <a:pPr algn="just">
              <a:buSzPct val="70000"/>
              <a:buFont typeface="Wingdings" panose="05000000000000000000" pitchFamily="2" charset="2"/>
              <a:buChar char="q"/>
            </a:pPr>
            <a:r>
              <a:rPr lang="ru-RU" sz="3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</a:t>
            </a:r>
            <a:r>
              <a:rPr lang="ru-RU" sz="3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аправленность региональной системы оценки качества образования на обеспечение достижения показателей  Национального проекта «Образование»</a:t>
            </a:r>
          </a:p>
          <a:p>
            <a:pPr algn="just">
              <a:buSzPct val="70000"/>
              <a:buFont typeface="Wingdings" panose="05000000000000000000" pitchFamily="2" charset="2"/>
              <a:buChar char="q"/>
            </a:pPr>
            <a:r>
              <a:rPr lang="ru-RU" sz="3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</a:t>
            </a:r>
            <a:r>
              <a:rPr lang="ru-RU" sz="3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ктивное использование потенциала муниципалитетов и образовательных организаций для развития РСОКО</a:t>
            </a:r>
          </a:p>
          <a:p>
            <a:pPr algn="just">
              <a:buSzPct val="70000"/>
              <a:buFont typeface="Wingdings" panose="05000000000000000000" pitchFamily="2" charset="2"/>
              <a:buChar char="q"/>
            </a:pPr>
            <a:r>
              <a:rPr lang="ru-RU" sz="33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</a:t>
            </a:r>
            <a:r>
              <a:rPr lang="ru-RU" sz="33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недрение в практику региональных моделей, обеспечивающих применение инновационных механизмов управления развитием РСОКО</a:t>
            </a:r>
          </a:p>
          <a:p>
            <a:pPr algn="just">
              <a:buSzPct val="70000"/>
              <a:buFont typeface="Wingdings" panose="05000000000000000000" pitchFamily="2" charset="2"/>
              <a:buChar char="q"/>
            </a:pPr>
            <a:r>
              <a:rPr lang="ru-RU" sz="33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</a:t>
            </a:r>
            <a:r>
              <a:rPr lang="ru-RU" sz="3300" i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оздание условий для заинтересованного участия профессионально-общественного сообщества в рамках экспертно-оценочной деятельности в сфере оценки качества </a:t>
            </a:r>
            <a:r>
              <a:rPr lang="ru-RU" sz="33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образования </a:t>
            </a:r>
            <a:r>
              <a:rPr lang="ru-RU" sz="3300" b="1" i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(формирование и активное привлечение сетевого регионального экспертного сообщества в сфере оценки качества </a:t>
            </a:r>
            <a:r>
              <a:rPr lang="ru-RU" sz="3300" b="1" i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образования)</a:t>
            </a:r>
          </a:p>
          <a:p>
            <a:pPr algn="just">
              <a:buSzPct val="70000"/>
              <a:buFont typeface="Wingdings" panose="05000000000000000000" pitchFamily="2" charset="2"/>
              <a:buChar char="q"/>
            </a:pPr>
            <a:r>
              <a:rPr lang="ru-RU" sz="3300" b="1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Ф</a:t>
            </a:r>
            <a:r>
              <a:rPr lang="ru-RU" sz="3300" b="1" i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ормирование единой информационной политики в системе образования Челябинской области</a:t>
            </a:r>
            <a:r>
              <a:rPr lang="ru-RU" sz="3300" i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3300" i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 направленность ее на развитие целостной информационно-коммуникационной инфраструктуры системы образования</a:t>
            </a:r>
          </a:p>
          <a:p>
            <a:pPr algn="just">
              <a:buSzPct val="70000"/>
              <a:buFont typeface="Wingdings" panose="05000000000000000000" pitchFamily="2" charset="2"/>
              <a:buChar char="q"/>
            </a:pPr>
            <a:r>
              <a:rPr lang="ru-RU" sz="3300" b="1" i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Мотивация профессионального развития педагогов  в условиях новых трендов ЕСОКО </a:t>
            </a:r>
          </a:p>
          <a:p>
            <a:pPr algn="just">
              <a:buSzPct val="70000"/>
              <a:buFont typeface="Wingdings" panose="05000000000000000000" pitchFamily="2" charset="2"/>
              <a:buChar char="q"/>
            </a:pPr>
            <a:endParaRPr lang="ru-RU" sz="3300" i="1" dirty="0" smtClean="0">
              <a:ln w="0"/>
              <a:solidFill>
                <a:schemeClr val="accent2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2032001" y="203635"/>
            <a:ext cx="9909906" cy="1351627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 smtClean="0">
                <a:ln w="0"/>
              </a:rPr>
              <a:t>Перспективы развития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>
                <a:ln w="0"/>
              </a:rPr>
              <a:t>р</a:t>
            </a:r>
            <a:r>
              <a:rPr lang="ru-RU" b="1" dirty="0" smtClean="0">
                <a:ln w="0"/>
              </a:rPr>
              <a:t>егиональной политики в сфере оценки качества образования в контексте НП «Образование»</a:t>
            </a:r>
            <a:endParaRPr lang="ru-RU" b="1" dirty="0">
              <a:ln w="0"/>
            </a:endParaRPr>
          </a:p>
        </p:txBody>
      </p:sp>
    </p:spTree>
    <p:extLst>
      <p:ext uri="{BB962C8B-B14F-4D97-AF65-F5344CB8AC3E}">
        <p14:creationId xmlns:p14="http://schemas.microsoft.com/office/powerpoint/2010/main" val="2380508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00738" y="1516185"/>
            <a:ext cx="9691075" cy="2428876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3200" b="1" dirty="0">
                <a:latin typeface="+mn-lt"/>
              </a:rPr>
              <a:t>Результативность стратегии межмуниципального взаимодействия в решении задач развития региональной системы оценки качества </a:t>
            </a:r>
            <a:r>
              <a:rPr lang="ru-RU" sz="3200" b="1" dirty="0" smtClean="0">
                <a:latin typeface="+mn-lt"/>
              </a:rPr>
              <a:t>образования</a:t>
            </a:r>
            <a:endParaRPr lang="ru-RU" sz="3200" b="1" dirty="0">
              <a:latin typeface="+mn-lt"/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2164861" y="4720492"/>
            <a:ext cx="9526953" cy="1477108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lvl="0" algn="r">
              <a:lnSpc>
                <a:spcPct val="100000"/>
              </a:lnSpc>
              <a:spcBef>
                <a:spcPts val="0"/>
              </a:spcBef>
            </a:pPr>
            <a:r>
              <a:rPr lang="ru-RU" sz="20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Баранова Юлия Юрьевна, </a:t>
            </a:r>
            <a:br>
              <a:rPr lang="ru-RU" sz="20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</a:br>
            <a:r>
              <a:rPr lang="ru-RU" sz="20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первый заместитель директора ГБУ ДПО РЦОКИО, </a:t>
            </a:r>
            <a:r>
              <a:rPr lang="ru-RU" sz="20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почетный </a:t>
            </a:r>
            <a:r>
              <a:rPr lang="ru-RU" sz="20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работник </a:t>
            </a:r>
          </a:p>
          <a:p>
            <a:pPr lvl="0" algn="r">
              <a:lnSpc>
                <a:spcPct val="100000"/>
              </a:lnSpc>
              <a:spcBef>
                <a:spcPts val="0"/>
              </a:spcBef>
            </a:pPr>
            <a:r>
              <a:rPr lang="ru-RU" sz="20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общего образования РФ, член Учебно-методического объединения </a:t>
            </a:r>
          </a:p>
          <a:p>
            <a:pPr lvl="0" algn="r">
              <a:lnSpc>
                <a:spcPct val="100000"/>
              </a:lnSpc>
              <a:spcBef>
                <a:spcPts val="0"/>
              </a:spcBef>
            </a:pPr>
            <a:r>
              <a:rPr lang="ru-RU" sz="20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по общему образованию Челябинской области</a:t>
            </a:r>
            <a:endParaRPr lang="ru-RU" sz="20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464913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47631" y="246603"/>
            <a:ext cx="9986714" cy="88267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marL="457200" algn="ctr">
              <a:lnSpc>
                <a:spcPct val="107000"/>
              </a:lnSpc>
            </a:pPr>
            <a:r>
              <a:rPr lang="ru-RU" sz="2400" b="1" dirty="0" smtClean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ea typeface="Cambria Math" panose="02040503050406030204" pitchFamily="18" charset="0"/>
                <a:cs typeface="Times New Roman" panose="02020603050405020304" pitchFamily="18" charset="0"/>
              </a:rPr>
              <a:t>Комплексное сопровождение межмуниципального взаимодействия </a:t>
            </a:r>
          </a:p>
          <a:p>
            <a:pPr marL="457200" algn="ctr">
              <a:lnSpc>
                <a:spcPct val="107000"/>
              </a:lnSpc>
            </a:pPr>
            <a:r>
              <a:rPr lang="ru-RU" sz="2400" b="1" dirty="0" smtClean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ea typeface="Cambria Math" panose="02040503050406030204" pitchFamily="18" charset="0"/>
                <a:cs typeface="Times New Roman" panose="02020603050405020304" pitchFamily="18" charset="0"/>
              </a:rPr>
              <a:t>в развитии региональной системы оценки качества образования</a:t>
            </a:r>
            <a:endParaRPr lang="ru-RU" sz="2400" b="1" dirty="0">
              <a:ln w="0"/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/>
          </p:nvPr>
        </p:nvGraphicFramePr>
        <p:xfrm>
          <a:off x="2105526" y="1524453"/>
          <a:ext cx="9855246" cy="50970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75123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74900" y="203200"/>
            <a:ext cx="9669630" cy="1866900"/>
          </a:xfrm>
        </p:spPr>
        <p:txBody>
          <a:bodyPr>
            <a:noAutofit/>
          </a:bodyPr>
          <a:lstStyle/>
          <a:p>
            <a:endParaRPr lang="ru-RU" sz="2800" b="1" dirty="0">
              <a:ln w="0"/>
              <a:solidFill>
                <a:schemeClr val="accent6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93895" y="4446871"/>
            <a:ext cx="5784182" cy="1318661"/>
          </a:xfrm>
        </p:spPr>
        <p:txBody>
          <a:bodyPr>
            <a:no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</a:pPr>
            <a:endParaRPr lang="ru-RU" i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Times New Roman" panose="02020603050405020304" pitchFamily="18" charset="0"/>
            </a:endParaRPr>
          </a:p>
          <a:p>
            <a:pPr algn="r">
              <a:lnSpc>
                <a:spcPct val="100000"/>
              </a:lnSpc>
              <a:spcBef>
                <a:spcPts val="0"/>
              </a:spcBef>
            </a:pPr>
            <a:endParaRPr lang="ru-RU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Times New Roman" panose="02020603050405020304" pitchFamily="18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926445200"/>
              </p:ext>
            </p:extLst>
          </p:nvPr>
        </p:nvGraphicFramePr>
        <p:xfrm>
          <a:off x="3136406" y="332509"/>
          <a:ext cx="9055594" cy="61084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149814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CustomShape 1"/>
          <p:cNvSpPr/>
          <p:nvPr/>
        </p:nvSpPr>
        <p:spPr>
          <a:xfrm>
            <a:off x="1524000" y="280080"/>
            <a:ext cx="8393040" cy="427320"/>
          </a:xfrm>
          <a:prstGeom prst="rect">
            <a:avLst/>
          </a:prstGeom>
          <a:solidFill>
            <a:srgbClr val="E31E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grpSp>
        <p:nvGrpSpPr>
          <p:cNvPr id="103" name="Group 2"/>
          <p:cNvGrpSpPr/>
          <p:nvPr/>
        </p:nvGrpSpPr>
        <p:grpSpPr>
          <a:xfrm>
            <a:off x="9602040" y="75960"/>
            <a:ext cx="940320" cy="899640"/>
            <a:chOff x="8078040" y="75960"/>
            <a:chExt cx="940320" cy="899640"/>
          </a:xfrm>
        </p:grpSpPr>
        <p:pic>
          <p:nvPicPr>
            <p:cNvPr id="104" name="Рисунок 3"/>
            <p:cNvPicPr/>
            <p:nvPr/>
          </p:nvPicPr>
          <p:blipFill>
            <a:blip r:embed="rId3" cstate="print"/>
            <a:stretch/>
          </p:blipFill>
          <p:spPr>
            <a:xfrm>
              <a:off x="8078040" y="75960"/>
              <a:ext cx="727560" cy="83988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05" name="Рисунок 31"/>
            <p:cNvPicPr/>
            <p:nvPr/>
          </p:nvPicPr>
          <p:blipFill>
            <a:blip r:embed="rId4" cstate="print"/>
            <a:stretch/>
          </p:blipFill>
          <p:spPr>
            <a:xfrm>
              <a:off x="8593920" y="485640"/>
              <a:ext cx="424440" cy="48996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6" name="CustomShape 3"/>
          <p:cNvSpPr/>
          <p:nvPr/>
        </p:nvSpPr>
        <p:spPr>
          <a:xfrm>
            <a:off x="1524000" y="6560280"/>
            <a:ext cx="9143280" cy="310320"/>
          </a:xfrm>
          <a:prstGeom prst="rect">
            <a:avLst/>
          </a:prstGeom>
          <a:solidFill>
            <a:srgbClr val="DF72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7" name="CustomShape 4"/>
          <p:cNvSpPr/>
          <p:nvPr/>
        </p:nvSpPr>
        <p:spPr>
          <a:xfrm>
            <a:off x="1524000" y="261000"/>
            <a:ext cx="7909560" cy="455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r>
              <a:rPr lang="ru-RU" sz="2000" spc="-1" dirty="0">
                <a:solidFill>
                  <a:srgbClr val="FFFFFF"/>
                </a:solidFill>
                <a:ea typeface="Calibri"/>
              </a:rPr>
              <a:t>     </a:t>
            </a:r>
            <a:r>
              <a:rPr lang="ru-RU" sz="2400" spc="-1" dirty="0">
                <a:solidFill>
                  <a:srgbClr val="FFFFFF"/>
                </a:solidFill>
                <a:ea typeface="Calibri"/>
              </a:rPr>
              <a:t>Объемы привлеченных </a:t>
            </a:r>
            <a:r>
              <a:rPr lang="ru-RU" sz="2400" spc="-1" dirty="0" smtClean="0">
                <a:solidFill>
                  <a:srgbClr val="FFFFFF"/>
                </a:solidFill>
                <a:ea typeface="Calibri"/>
              </a:rPr>
              <a:t>средств, млн. руб. </a:t>
            </a:r>
            <a:endParaRPr lang="ru-RU" sz="2400" spc="-1" dirty="0">
              <a:solidFill>
                <a:prstClr val="black"/>
              </a:solidFill>
            </a:endParaRPr>
          </a:p>
        </p:txBody>
      </p:sp>
      <p:graphicFrame>
        <p:nvGraphicFramePr>
          <p:cNvPr id="108" name="Table 5"/>
          <p:cNvGraphicFramePr/>
          <p:nvPr/>
        </p:nvGraphicFramePr>
        <p:xfrm>
          <a:off x="2639618" y="1133288"/>
          <a:ext cx="6944423" cy="5104031"/>
        </p:xfrm>
        <a:graphic>
          <a:graphicData uri="http://schemas.openxmlformats.org/drawingml/2006/table">
            <a:tbl>
              <a:tblPr/>
              <a:tblGrid>
                <a:gridCol w="2550640"/>
                <a:gridCol w="1263438"/>
                <a:gridCol w="1705791"/>
                <a:gridCol w="1424554"/>
              </a:tblGrid>
              <a:tr h="37724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0" strike="noStrike" spc="-1" dirty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</a:rPr>
                        <a:t>Проект</a:t>
                      </a:r>
                      <a:endParaRPr lang="ru-RU" sz="1600" b="0" strike="noStrike" spc="-1" dirty="0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ED7D3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0" strike="noStrike" spc="-1" dirty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</a:rPr>
                        <a:t>Всего, млн. рублей</a:t>
                      </a:r>
                      <a:endParaRPr lang="ru-RU" sz="1600" b="0" strike="noStrike" spc="-1" dirty="0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ED7D3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0" strike="noStrike" spc="-1">
                          <a:solidFill>
                            <a:srgbClr val="000000"/>
                          </a:solidFill>
                          <a:latin typeface="Century Gothic"/>
                          <a:ea typeface="Calibri"/>
                        </a:rPr>
                        <a:t>в том числе:</a:t>
                      </a:r>
                      <a:endParaRPr lang="ru-RU" sz="16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ED7D3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</a:tr>
              <a:tr h="9217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0" strike="noStrike" spc="-1" dirty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</a:rPr>
                        <a:t>федеральный </a:t>
                      </a:r>
                      <a:r>
                        <a:rPr lang="ru-RU" sz="1600" b="0" strike="noStrike" spc="-1" dirty="0" smtClean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</a:rPr>
                        <a:t>бюджет 2020-2022</a:t>
                      </a:r>
                      <a:endParaRPr lang="ru-RU" sz="1600" b="0" strike="noStrike" spc="-1" dirty="0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0" strike="noStrike" spc="-1">
                          <a:solidFill>
                            <a:srgbClr val="000000"/>
                          </a:solidFill>
                          <a:latin typeface="Century Gothic"/>
                          <a:ea typeface="Calibri"/>
                        </a:rPr>
                        <a:t>областной бюджет</a:t>
                      </a:r>
                      <a:endParaRPr lang="ru-RU" sz="16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ED7D31"/>
                    </a:solidFill>
                  </a:tcPr>
                </a:tc>
              </a:tr>
              <a:tr h="649357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ru-RU" sz="1600" b="0" strike="noStrike" spc="-1">
                          <a:solidFill>
                            <a:srgbClr val="000000"/>
                          </a:solidFill>
                          <a:latin typeface="Century Gothic"/>
                          <a:ea typeface="Calibri"/>
                        </a:rPr>
                        <a:t>Современная школа</a:t>
                      </a:r>
                      <a:endParaRPr lang="ru-RU" sz="16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237,762</a:t>
                      </a:r>
                      <a:endParaRPr lang="ru-RU" sz="1800" dirty="0"/>
                    </a:p>
                  </a:txBody>
                  <a:tcPr marL="68400" marR="68400" anchor="ctr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ru-RU" sz="1800" b="0" strike="noStrike" spc="-1" dirty="0" smtClean="0">
                          <a:latin typeface="Arial"/>
                        </a:rPr>
                        <a:t>227,001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ru-RU" sz="1800" b="0" strike="noStrike" spc="-1" dirty="0" smtClean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</a:rPr>
                        <a:t>10,761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2CC"/>
                    </a:solidFill>
                  </a:tcPr>
                </a:tc>
              </a:tr>
              <a:tr h="83488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b="0" strike="noStrike" spc="-1">
                          <a:solidFill>
                            <a:srgbClr val="000000"/>
                          </a:solidFill>
                          <a:latin typeface="Century Gothic"/>
                          <a:ea typeface="Calibri"/>
                        </a:rPr>
                        <a:t>Цифровая образовательная среда</a:t>
                      </a:r>
                      <a:endParaRPr lang="ru-RU" sz="16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1483,041</a:t>
                      </a:r>
                      <a:endParaRPr lang="ru-RU" sz="1800" dirty="0"/>
                    </a:p>
                  </a:txBody>
                  <a:tcPr marL="68400" marR="68400" anchor="ctr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 dirty="0" smtClean="0">
                          <a:latin typeface="Arial"/>
                        </a:rPr>
                        <a:t>1430,581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Century Gothic"/>
                          <a:ea typeface="Calibri"/>
                        </a:rPr>
                        <a:t>52,46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8CBAD"/>
                    </a:solidFill>
                  </a:tcPr>
                </a:tc>
              </a:tr>
              <a:tr h="587513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ru-RU" sz="1600" b="0" strike="noStrike" spc="-1">
                          <a:solidFill>
                            <a:srgbClr val="000000"/>
                          </a:solidFill>
                          <a:latin typeface="Century Gothic"/>
                          <a:ea typeface="Calibri"/>
                        </a:rPr>
                        <a:t>Учитель будущего</a:t>
                      </a:r>
                      <a:endParaRPr lang="ru-RU" sz="16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113,746</a:t>
                      </a:r>
                      <a:endParaRPr lang="ru-RU" sz="1800" dirty="0"/>
                    </a:p>
                  </a:txBody>
                  <a:tcPr marL="68400" marR="68400" anchor="ctr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106,6</a:t>
                      </a:r>
                      <a:endParaRPr lang="ru-RU" sz="1800" dirty="0"/>
                    </a:p>
                  </a:txBody>
                  <a:tcPr marL="68400" marR="68400" anchor="ctr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7,146</a:t>
                      </a:r>
                      <a:endParaRPr lang="ru-RU" sz="1800" dirty="0"/>
                    </a:p>
                  </a:txBody>
                  <a:tcPr marL="68400" marR="68400" anchor="ctr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2CC"/>
                    </a:solidFill>
                  </a:tcPr>
                </a:tc>
              </a:tr>
              <a:tr h="1082261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ru-RU" sz="1600" b="0" strike="noStrike" spc="-1">
                          <a:solidFill>
                            <a:srgbClr val="000000"/>
                          </a:solidFill>
                          <a:latin typeface="Century Gothic"/>
                          <a:ea typeface="Calibri"/>
                        </a:rPr>
                        <a:t>Успех каждого ребенка</a:t>
                      </a:r>
                      <a:endParaRPr lang="ru-RU" sz="16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590,643</a:t>
                      </a:r>
                      <a:endParaRPr lang="ru-RU" sz="1800" dirty="0"/>
                    </a:p>
                  </a:txBody>
                  <a:tcPr marL="68400" marR="68400" anchor="ctr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567</a:t>
                      </a:r>
                      <a:r>
                        <a:rPr lang="ru-RU" sz="1800" dirty="0" smtClean="0"/>
                        <a:t>,</a:t>
                      </a:r>
                      <a:r>
                        <a:rPr lang="en-US" sz="1800" dirty="0" smtClean="0"/>
                        <a:t>363</a:t>
                      </a:r>
                      <a:endParaRPr lang="ru-RU" sz="1800" dirty="0"/>
                    </a:p>
                  </a:txBody>
                  <a:tcPr marL="68400" marR="68400" anchor="ctr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23,28</a:t>
                      </a:r>
                      <a:endParaRPr lang="ru-RU" sz="1800" dirty="0"/>
                    </a:p>
                  </a:txBody>
                  <a:tcPr marL="68400" marR="68400" anchor="ctr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8CBAD"/>
                    </a:solidFill>
                  </a:tcPr>
                </a:tc>
              </a:tr>
              <a:tr h="587513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ru-RU" sz="1600" b="0" strike="noStrike" spc="-1">
                          <a:solidFill>
                            <a:srgbClr val="000000"/>
                          </a:solidFill>
                          <a:latin typeface="Century Gothic"/>
                          <a:ea typeface="Calibri"/>
                        </a:rPr>
                        <a:t>Итого</a:t>
                      </a:r>
                      <a:endParaRPr lang="ru-RU" sz="16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2425,192</a:t>
                      </a:r>
                      <a:endParaRPr lang="ru-RU" sz="1800" dirty="0"/>
                    </a:p>
                  </a:txBody>
                  <a:tcPr marL="68400" marR="68400" anchor="ctr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ru-RU" sz="1800" b="0" strike="noStrike" spc="-1" dirty="0" smtClean="0">
                          <a:latin typeface="Arial"/>
                        </a:rPr>
                        <a:t>2331,545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ru-RU" sz="1800" b="0" strike="noStrike" spc="-1" dirty="0" smtClean="0">
                          <a:latin typeface="Arial"/>
                        </a:rPr>
                        <a:t>93,647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ED7D31"/>
                    </a:solidFill>
                  </a:tcPr>
                </a:tc>
              </a:tr>
            </a:tbl>
          </a:graphicData>
        </a:graphic>
      </p:graphicFrame>
      <p:sp>
        <p:nvSpPr>
          <p:cNvPr id="109" name="CustomShape 6"/>
          <p:cNvSpPr/>
          <p:nvPr/>
        </p:nvSpPr>
        <p:spPr>
          <a:xfrm>
            <a:off x="1524000" y="0"/>
            <a:ext cx="9143280" cy="4564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286624496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81200" y="78154"/>
            <a:ext cx="10140462" cy="1023815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ru-RU" sz="2000" b="1" dirty="0" smtClean="0">
                <a:latin typeface="+mn-lt"/>
              </a:rPr>
              <a:t>Участники образовательной </a:t>
            </a:r>
            <a:r>
              <a:rPr lang="ru-RU" sz="2000" b="1" dirty="0">
                <a:latin typeface="+mn-lt"/>
              </a:rPr>
              <a:t>агломерации по </a:t>
            </a:r>
            <a:r>
              <a:rPr lang="ru-RU" sz="2000" b="1" dirty="0" smtClean="0">
                <a:latin typeface="+mn-lt"/>
              </a:rPr>
              <a:t>развитию региональных систем оценки качества образования 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cs typeface="Times New Roman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2611654" y="2216000"/>
            <a:ext cx="9144000" cy="1655762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9626312"/>
              </p:ext>
            </p:extLst>
          </p:nvPr>
        </p:nvGraphicFramePr>
        <p:xfrm>
          <a:off x="1981200" y="1336432"/>
          <a:ext cx="10210800" cy="540042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69807"/>
                <a:gridCol w="8940993"/>
              </a:tblGrid>
              <a:tr h="2625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</a:rPr>
                        <a:t>Год 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99" marR="38899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Муниципальные образования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99" marR="38899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7237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2016  год</a:t>
                      </a:r>
                    </a:p>
                  </a:txBody>
                  <a:tcPr marL="38899" marR="38899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</a:rPr>
                        <a:t>Златоустовский 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ГО; Копейский ГО; Карабашский 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</a:rPr>
                        <a:t>ГО; Коркинский 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МР; Красноармейский МР; Кыштымский ГО; Магнитогорский ГО; Трёхгорный 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</a:rPr>
                        <a:t>ГО; Челябинский ГО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</a:rPr>
                        <a:t>— </a:t>
                      </a:r>
                      <a:r>
                        <a:rPr lang="ru-RU" sz="1600" b="1" dirty="0" smtClean="0">
                          <a:solidFill>
                            <a:srgbClr val="FF0000"/>
                          </a:solidFill>
                          <a:effectLst/>
                        </a:rPr>
                        <a:t>9(21%) </a:t>
                      </a:r>
                    </a:p>
                  </a:txBody>
                  <a:tcPr marL="38899" marR="38899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0026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2017 год</a:t>
                      </a:r>
                      <a:endParaRPr lang="ru-RU" sz="16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99" marR="38899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Златоустовский ГО; Копейский ГО; Карабашский 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</a:rPr>
                        <a:t>ГО; Коркинский 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МР; Красноармейский МР; Кыштымский ГО; Магнитогорский ГО; Трёхгорный ГО </a:t>
                      </a:r>
                      <a:r>
                        <a:rPr lang="ru-RU" sz="16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Ашинский МР; Верхнеуфалейский ГО; Каслинский </a:t>
                      </a:r>
                      <a:r>
                        <a:rPr lang="ru-RU" sz="16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МР; Миасский </a:t>
                      </a:r>
                      <a:r>
                        <a:rPr lang="ru-RU" sz="16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ГО; Пластовский МР; Сосновский </a:t>
                      </a:r>
                      <a:r>
                        <a:rPr lang="ru-RU" sz="16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МР; Челябинский ГО—</a:t>
                      </a:r>
                      <a:r>
                        <a:rPr lang="ru-RU" sz="1600" b="1" dirty="0" smtClean="0">
                          <a:solidFill>
                            <a:srgbClr val="FF0000"/>
                          </a:solidFill>
                          <a:effectLst/>
                        </a:rPr>
                        <a:t>15(35%</a:t>
                      </a:r>
                      <a:endParaRPr lang="ru-RU" sz="1600" b="1" dirty="0" smtClean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38899" marR="38899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3478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2018 год</a:t>
                      </a:r>
                      <a:endParaRPr lang="ru-RU" sz="16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99" marR="38899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Златоустовский ГО; Копейский ГО; Карабашский 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</a:rPr>
                        <a:t>ГО; Коркинский 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МР; Красноармейский МР; 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</a:rPr>
                        <a:t>Кыштымский 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ГО; Магнитогорский ГО; Трёхгорный ГО Ашинский МР; Верхнеуфалейский ГО; Каслинский 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</a:rPr>
                        <a:t>МР; Миасский 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ГО; Пластовский МР; Сосновский 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</a:rPr>
                        <a:t>МР ; Челябинский 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ГО; </a:t>
                      </a:r>
                      <a:r>
                        <a:rPr lang="ru-RU" sz="16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Верхнеуральский </a:t>
                      </a:r>
                      <a:r>
                        <a:rPr lang="ru-RU" sz="16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МР; </a:t>
                      </a:r>
                      <a:r>
                        <a:rPr lang="ru-RU" sz="16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Чесменский </a:t>
                      </a:r>
                      <a:r>
                        <a:rPr lang="ru-RU" sz="16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МР; Чебаркульский ГО; Саткинский МР; Нагайбакский  МР; Кусинский МР—</a:t>
                      </a:r>
                      <a:r>
                        <a:rPr lang="ru-RU" sz="1600" b="1" dirty="0" smtClean="0">
                          <a:solidFill>
                            <a:srgbClr val="FF0000"/>
                          </a:solidFill>
                          <a:effectLst/>
                        </a:rPr>
                        <a:t>21(49%)</a:t>
                      </a:r>
                    </a:p>
                  </a:txBody>
                  <a:tcPr marL="38899" marR="38899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53855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2019 год</a:t>
                      </a:r>
                      <a:endParaRPr lang="ru-RU" sz="16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99" marR="38899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</a:rPr>
                        <a:t>Златоустовский ГО; Копейский ГО; Карабашский ГО; Коркинский МР; Красноармейский МР; Кыштымский ГО; Магнитогорский ГО; Трёхгорный ГО; Ашинский МР; Верхнеуфалейский ГО; Каслинский МР; Миасский ГО; Пластовский МР; Сосновский МР ; Челябинский ГО; Верхнеуральский МР Чесменский МР ; Чебаркульский ГО; </a:t>
                      </a:r>
                      <a:r>
                        <a:rPr lang="ru-RU" sz="1600" b="0" i="0" dirty="0" smtClean="0">
                          <a:solidFill>
                            <a:schemeClr val="tx1"/>
                          </a:solidFill>
                          <a:effectLst/>
                        </a:rPr>
                        <a:t>Саткинский МР; Нагайбакский  МР; Кусинский МР, </a:t>
                      </a:r>
                      <a:r>
                        <a:rPr lang="ru-RU" sz="1600" b="1" i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Озёрский</a:t>
                      </a:r>
                      <a:r>
                        <a:rPr lang="ru-RU" sz="1600" b="0" i="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ru-RU" sz="1600" b="1" i="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ГО, Троицкий МР,</a:t>
                      </a:r>
                      <a:r>
                        <a:rPr lang="en-US" sz="1600" b="1" i="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ru-RU" sz="1600" b="1" i="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Чебаркульский МР, Южноуральский ГО</a:t>
                      </a:r>
                      <a:r>
                        <a:rPr lang="ru-RU" sz="1600" b="1" i="1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— </a:t>
                      </a:r>
                      <a:r>
                        <a:rPr lang="ru-RU" sz="1600" b="1" baseline="0" dirty="0" smtClean="0">
                          <a:solidFill>
                            <a:srgbClr val="FF0000"/>
                          </a:solidFill>
                          <a:effectLst/>
                        </a:rPr>
                        <a:t>24</a:t>
                      </a:r>
                      <a:r>
                        <a:rPr lang="en-US" sz="1600" b="1" baseline="0" dirty="0" smtClean="0">
                          <a:solidFill>
                            <a:srgbClr val="FF0000"/>
                          </a:solidFill>
                          <a:effectLst/>
                        </a:rPr>
                        <a:t>(56%) </a:t>
                      </a:r>
                      <a:endParaRPr lang="ru-RU" sz="1600" b="1" baseline="0" dirty="0" smtClean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99" marR="38899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25038">
                <a:tc grid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899" marR="38899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887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двумя скругленными противолежащими углами 2">
            <a:extLst>
              <a:ext uri="{FF2B5EF4-FFF2-40B4-BE49-F238E27FC236}">
                <a16:creationId xmlns="" xmlns:a16="http://schemas.microsoft.com/office/drawing/2014/main" id="{4AE2946F-91DC-4DEA-BC27-1E0FAF6EF02F}"/>
              </a:ext>
            </a:extLst>
          </p:cNvPr>
          <p:cNvSpPr/>
          <p:nvPr/>
        </p:nvSpPr>
        <p:spPr>
          <a:xfrm>
            <a:off x="2184935" y="259882"/>
            <a:ext cx="9692640" cy="1328023"/>
          </a:xfrm>
          <a:prstGeom prst="round2Diag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dirty="0" smtClean="0"/>
              <a:t>Количественный состав и категории участников межмуниципальных  </a:t>
            </a:r>
            <a:r>
              <a:rPr lang="ru-RU" sz="2400" b="1" dirty="0"/>
              <a:t>проектных групп </a:t>
            </a:r>
            <a:r>
              <a:rPr lang="ru-RU" sz="2400" b="1" dirty="0" smtClean="0"/>
              <a:t>по развитию региональных систем оценки качества образования в рамках образовательной агломерации в 2019 году</a:t>
            </a:r>
            <a:endParaRPr lang="ru-RU" sz="2400" b="1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9124843"/>
              </p:ext>
            </p:extLst>
          </p:nvPr>
        </p:nvGraphicFramePr>
        <p:xfrm>
          <a:off x="2110154" y="1876927"/>
          <a:ext cx="9767421" cy="48030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26412"/>
                <a:gridCol w="4774801"/>
                <a:gridCol w="2133104"/>
                <a:gridCol w="2133104"/>
              </a:tblGrid>
              <a:tr h="11134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</a:rPr>
                        <a:t>№ п. п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Категория специалистов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Количество участников проектных 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</a:rPr>
                        <a:t>групп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600" b="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участники)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в структуре участников межмуниципальных проектных групп, %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72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Руководители, </a:t>
                      </a: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</a:rPr>
                        <a:t>заместители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МОУО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54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ru-RU" sz="18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</a:rPr>
                        <a:t>Специалисты МОУО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</a:rPr>
                        <a:t>76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9291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</a:rPr>
                        <a:t>Руководители методических служб и</a:t>
                      </a:r>
                      <a:endParaRPr lang="ru-RU" sz="18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</a:rPr>
                        <a:t>муниципальных методических объединений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b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47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9291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Руководители и педагогические работники образовательных организаций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904147"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Всего</a:t>
                      </a:r>
                      <a:r>
                        <a:rPr lang="ru-RU" sz="2000" b="1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: 247 </a:t>
                      </a:r>
                      <a:r>
                        <a:rPr lang="ru-RU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работников </a:t>
                      </a:r>
                      <a:r>
                        <a:rPr lang="ru-RU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образования из </a:t>
                      </a:r>
                      <a:r>
                        <a:rPr lang="ru-RU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r>
                        <a:rPr lang="en-US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4</a:t>
                      </a:r>
                      <a:r>
                        <a:rPr lang="ru-RU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 муниципалитетов </a:t>
                      </a:r>
                      <a:r>
                        <a:rPr lang="ru-RU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Челябинской области</a:t>
                      </a:r>
                      <a:endParaRPr lang="ru-RU" sz="20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5591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4185" y="265723"/>
            <a:ext cx="9917724" cy="1307734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+mn-lt"/>
              </a:rPr>
              <a:t/>
            </a:r>
            <a:br>
              <a:rPr lang="ru-RU" sz="2800" b="1" dirty="0" smtClean="0">
                <a:latin typeface="+mn-lt"/>
              </a:rPr>
            </a:br>
            <a:r>
              <a:rPr lang="ru-RU" sz="2800" b="1" dirty="0" smtClean="0">
                <a:latin typeface="+mn-lt"/>
              </a:rPr>
              <a:t>Образовательная агломерация </a:t>
            </a:r>
            <a:br>
              <a:rPr lang="ru-RU" sz="2800" b="1" dirty="0" smtClean="0">
                <a:latin typeface="+mn-lt"/>
              </a:rPr>
            </a:br>
            <a:r>
              <a:rPr lang="ru-RU" sz="2800" b="1" dirty="0" smtClean="0">
                <a:latin typeface="+mn-lt"/>
              </a:rPr>
              <a:t>как эффективный механизм развития систем оценки качества образования</a:t>
            </a:r>
            <a:r>
              <a:rPr lang="ru-RU" sz="2800" b="1" dirty="0">
                <a:latin typeface="+mn-lt"/>
              </a:rPr>
              <a:t/>
            </a:r>
            <a:br>
              <a:rPr lang="ru-RU" sz="2800" b="1" dirty="0">
                <a:latin typeface="+mn-lt"/>
              </a:rPr>
            </a:br>
            <a:endParaRPr lang="ru-RU" sz="2800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36808" y="1891323"/>
            <a:ext cx="9216992" cy="4778984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sz="3200" dirty="0"/>
              <a:t>«Традиционные»  региональные мероприятия в рамках межмуниципального взаимодействия в решении актуальных вопросов развития систем оценки качества образования: </a:t>
            </a:r>
            <a:endParaRPr lang="ru-RU" sz="3200" dirty="0" smtClean="0"/>
          </a:p>
          <a:p>
            <a:pPr>
              <a:buFont typeface="Wingdings" panose="05000000000000000000" pitchFamily="2" charset="2"/>
              <a:buChar char="q"/>
            </a:pPr>
            <a:r>
              <a:rPr lang="ru-RU" dirty="0"/>
              <a:t>Съезд руководителей образовательных организаций Челябинской области (февраль 2019 </a:t>
            </a:r>
            <a:r>
              <a:rPr lang="ru-RU" dirty="0" smtClean="0"/>
              <a:t>года)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 smtClean="0"/>
              <a:t>Сессия </a:t>
            </a:r>
            <a:r>
              <a:rPr lang="ru-RU" dirty="0"/>
              <a:t>(форум) участников образовательной агломерации (май 2019 год), ГБУ ДПО </a:t>
            </a:r>
            <a:r>
              <a:rPr lang="ru-RU" dirty="0" smtClean="0"/>
              <a:t>РЦОКИО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b="1" dirty="0"/>
              <a:t>П</a:t>
            </a:r>
            <a:r>
              <a:rPr lang="ru-RU" b="1" dirty="0" smtClean="0"/>
              <a:t>резентационный </a:t>
            </a:r>
            <a:r>
              <a:rPr lang="ru-RU" b="1" dirty="0"/>
              <a:t>проект День образовательной агломерации </a:t>
            </a:r>
            <a:r>
              <a:rPr lang="ru-RU" b="1" dirty="0" smtClean="0"/>
              <a:t>(24 сентября </a:t>
            </a:r>
            <a:r>
              <a:rPr lang="ru-RU" b="1" dirty="0"/>
              <a:t>2019 год), Верхнеуфалейский городской </a:t>
            </a:r>
            <a:r>
              <a:rPr lang="ru-RU" b="1" dirty="0" smtClean="0"/>
              <a:t>округ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 smtClean="0"/>
              <a:t>Региональный конкурс систем оценки качества образования (октябрь-ноябрь 2019 год)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 smtClean="0"/>
              <a:t>Региональный </a:t>
            </a:r>
            <a:r>
              <a:rPr lang="ru-RU" dirty="0"/>
              <a:t>конкурс официальных сайтов </a:t>
            </a:r>
            <a:r>
              <a:rPr lang="ru-RU" dirty="0" smtClean="0"/>
              <a:t>(август-октябрь 2019 год)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 smtClean="0"/>
              <a:t>Ежегодная научно-практическая конференция «Проблемы и перспективы развития систем оценки качества образования» ( 21 ноября 2019 года)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 smtClean="0"/>
              <a:t>Тематический </a:t>
            </a:r>
            <a:r>
              <a:rPr lang="ru-RU" dirty="0"/>
              <a:t>вопрос на заседании Коллегии Министерства образования и науки Челябинской области (3 квартал 2019 год</a:t>
            </a:r>
            <a:r>
              <a:rPr lang="ru-RU" dirty="0" smtClean="0"/>
              <a:t>)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124653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6368" y="461108"/>
            <a:ext cx="9761416" cy="1229580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prstClr val="black"/>
                </a:solidFill>
                <a:latin typeface="Calibri" panose="020F0502020204030204"/>
              </a:rPr>
              <a:t/>
            </a:r>
            <a:br>
              <a:rPr lang="ru-RU" sz="2800" b="1" dirty="0" smtClean="0">
                <a:solidFill>
                  <a:prstClr val="black"/>
                </a:solidFill>
                <a:latin typeface="Calibri" panose="020F0502020204030204"/>
              </a:rPr>
            </a:br>
            <a:r>
              <a:rPr lang="ru-RU" sz="2800" b="1" dirty="0">
                <a:solidFill>
                  <a:prstClr val="black"/>
                </a:solidFill>
                <a:latin typeface="Calibri" panose="020F0502020204030204"/>
              </a:rPr>
              <a:t/>
            </a:r>
            <a:br>
              <a:rPr lang="ru-RU" sz="2800" b="1" dirty="0">
                <a:solidFill>
                  <a:prstClr val="black"/>
                </a:solidFill>
                <a:latin typeface="Calibri" panose="020F0502020204030204"/>
              </a:rPr>
            </a:br>
            <a:r>
              <a:rPr lang="ru-RU" sz="2800" b="1" dirty="0" smtClean="0">
                <a:solidFill>
                  <a:prstClr val="black"/>
                </a:solidFill>
                <a:latin typeface="Calibri" panose="020F0502020204030204"/>
              </a:rPr>
              <a:t>Образовательная </a:t>
            </a:r>
            <a:r>
              <a:rPr lang="ru-RU" sz="2800" b="1" dirty="0">
                <a:solidFill>
                  <a:prstClr val="black"/>
                </a:solidFill>
                <a:latin typeface="Calibri" panose="020F0502020204030204"/>
              </a:rPr>
              <a:t>агломерация </a:t>
            </a:r>
            <a:br>
              <a:rPr lang="ru-RU" sz="2800" b="1" dirty="0">
                <a:solidFill>
                  <a:prstClr val="black"/>
                </a:solidFill>
                <a:latin typeface="Calibri" panose="020F0502020204030204"/>
              </a:rPr>
            </a:br>
            <a:r>
              <a:rPr lang="ru-RU" sz="2800" b="1" dirty="0">
                <a:solidFill>
                  <a:prstClr val="black"/>
                </a:solidFill>
                <a:latin typeface="Calibri" panose="020F0502020204030204"/>
              </a:rPr>
              <a:t>как эффективный механизм развития систем оценки качества образования</a:t>
            </a:r>
            <a:br>
              <a:rPr lang="ru-RU" sz="2800" b="1" dirty="0">
                <a:solidFill>
                  <a:prstClr val="black"/>
                </a:solidFill>
                <a:latin typeface="Calibri" panose="020F0502020204030204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16367" y="1690688"/>
            <a:ext cx="9761417" cy="5038358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62500" lnSpcReduction="20000"/>
          </a:bodyPr>
          <a:lstStyle/>
          <a:p>
            <a:endParaRPr lang="ru-RU" dirty="0" smtClean="0"/>
          </a:p>
          <a:p>
            <a:pPr marL="0" indent="0">
              <a:buNone/>
            </a:pPr>
            <a:r>
              <a:rPr lang="ru-RU" sz="3200" dirty="0"/>
              <a:t>Специальные проекты в рамках межмуниципального взаимодействия в 2019 году:  </a:t>
            </a:r>
            <a:endParaRPr lang="ru-RU" sz="3200" dirty="0" smtClean="0"/>
          </a:p>
          <a:p>
            <a:pPr>
              <a:buFont typeface="Wingdings" panose="05000000000000000000" pitchFamily="2" charset="2"/>
              <a:buChar char="q"/>
            </a:pPr>
            <a:r>
              <a:rPr lang="ru-RU" sz="3200" dirty="0" smtClean="0"/>
              <a:t> </a:t>
            </a:r>
            <a:r>
              <a:rPr lang="ru-RU" sz="3200" b="1" dirty="0" smtClean="0"/>
              <a:t>региональные </a:t>
            </a:r>
            <a:r>
              <a:rPr lang="ru-RU" sz="3200" b="1" dirty="0"/>
              <a:t>рабочие группы: </a:t>
            </a:r>
          </a:p>
          <a:p>
            <a:pPr marL="0" indent="0">
              <a:buNone/>
            </a:pPr>
            <a:r>
              <a:rPr lang="ru-RU" sz="3200" dirty="0"/>
              <a:t>по реализации концепции информационной политики в системе образования Челябинской области </a:t>
            </a:r>
            <a:r>
              <a:rPr lang="ru-RU" sz="3200" i="1" dirty="0"/>
              <a:t>(3 группы)</a:t>
            </a:r>
          </a:p>
          <a:p>
            <a:pPr marL="0" indent="0">
              <a:buNone/>
            </a:pPr>
            <a:r>
              <a:rPr lang="ru-RU" sz="3200" dirty="0"/>
              <a:t>по реализации концепции регионального экспертного сообщества в сфере оценки качества образования области </a:t>
            </a:r>
            <a:r>
              <a:rPr lang="ru-RU" sz="3200" i="1" dirty="0"/>
              <a:t>(1 группа)</a:t>
            </a:r>
          </a:p>
          <a:p>
            <a:pPr marL="0" indent="0">
              <a:buNone/>
            </a:pPr>
            <a:r>
              <a:rPr lang="ru-RU" sz="3200" dirty="0"/>
              <a:t>по оценке результативности деятельности руководителей образовательных организаций (</a:t>
            </a:r>
            <a:r>
              <a:rPr lang="ru-RU" sz="3200" i="1" dirty="0"/>
              <a:t>1 группа)</a:t>
            </a:r>
          </a:p>
          <a:p>
            <a:pPr algn="ctr">
              <a:buFont typeface="Wingdings" panose="05000000000000000000" pitchFamily="2" charset="2"/>
              <a:buChar char="q"/>
            </a:pPr>
            <a:r>
              <a:rPr lang="ru-RU" sz="3200" dirty="0" smtClean="0"/>
              <a:t> </a:t>
            </a:r>
            <a:r>
              <a:rPr lang="ru-RU" sz="3200" b="1" dirty="0" smtClean="0"/>
              <a:t>межмуниципальные </a:t>
            </a:r>
            <a:r>
              <a:rPr lang="ru-RU" sz="3200" b="1" dirty="0"/>
              <a:t>проектные группы, региональные инновационные площадки по вопросам оценки качества образования и информационной политики</a:t>
            </a:r>
          </a:p>
          <a:p>
            <a:pPr marL="0" indent="0">
              <a:buNone/>
            </a:pPr>
            <a:r>
              <a:rPr lang="ru-RU" sz="3200" dirty="0"/>
              <a:t>представление регионального опыта в научно-профессиональном сообществе </a:t>
            </a:r>
            <a:r>
              <a:rPr lang="ru-RU" sz="3200" dirty="0" smtClean="0"/>
              <a:t>	всероссийские </a:t>
            </a:r>
            <a:r>
              <a:rPr lang="ru-RU" sz="3200" dirty="0"/>
              <a:t>конференции (внешние) по вопросам оценки </a:t>
            </a:r>
            <a:r>
              <a:rPr lang="ru-RU" sz="3200" dirty="0" smtClean="0"/>
              <a:t>качества</a:t>
            </a:r>
          </a:p>
          <a:p>
            <a:pPr marL="0" indent="0">
              <a:buNone/>
            </a:pPr>
            <a:r>
              <a:rPr lang="ru-RU" sz="3200" dirty="0" smtClean="0"/>
              <a:t>	публикации </a:t>
            </a:r>
            <a:r>
              <a:rPr lang="ru-RU" sz="3200" dirty="0"/>
              <a:t>в высокорейтинговых </a:t>
            </a:r>
            <a:r>
              <a:rPr lang="ru-RU" sz="3200" dirty="0" smtClean="0"/>
              <a:t>журналах</a:t>
            </a:r>
          </a:p>
          <a:p>
            <a:pPr marL="0" indent="0">
              <a:buNone/>
            </a:pPr>
            <a:r>
              <a:rPr lang="ru-RU" sz="3200" dirty="0" smtClean="0"/>
              <a:t> 	обмен опытом</a:t>
            </a:r>
            <a:endParaRPr lang="ru-RU" sz="32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401687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3600" y="195004"/>
            <a:ext cx="9334500" cy="927617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Научно-методическое сопровождение развития систем оценки качества образования</a:t>
            </a:r>
          </a:p>
        </p:txBody>
      </p:sp>
      <p:pic>
        <p:nvPicPr>
          <p:cNvPr id="7" name="Объект 6">
            <a:hlinkClick r:id="rId3"/>
          </p:cNvPr>
          <p:cNvPicPr>
            <a:picLocks noGrp="1"/>
          </p:cNvPicPr>
          <p:nvPr>
            <p:ph idx="1"/>
          </p:nvPr>
        </p:nvPicPr>
        <p:blipFill rotWithShape="1">
          <a:blip r:embed="rId4"/>
          <a:srcRect l="2225" t="12006" r="7591" b="4978"/>
          <a:stretch/>
        </p:blipFill>
        <p:spPr bwMode="auto">
          <a:xfrm>
            <a:off x="2133600" y="195004"/>
            <a:ext cx="9639300" cy="62336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736437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11068" t="6343" r="12039" b="15340"/>
          <a:stretch/>
        </p:blipFill>
        <p:spPr>
          <a:xfrm>
            <a:off x="2127184" y="365126"/>
            <a:ext cx="9901935" cy="56729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808368" cy="2701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73089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/>
          </p:nvPr>
        </p:nvGraphicFramePr>
        <p:xfrm>
          <a:off x="2003425" y="1323704"/>
          <a:ext cx="9996986" cy="48419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3261" y="365761"/>
            <a:ext cx="10066215" cy="1304481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n w="0"/>
                <a:latin typeface="+mn-lt"/>
              </a:rPr>
              <a:t>Межмуниципальные проектные группы по развитию региональных систем оценки качества образования</a:t>
            </a:r>
            <a:br>
              <a:rPr lang="ru-RU" sz="2800" b="1" dirty="0" smtClean="0">
                <a:ln w="0"/>
                <a:latin typeface="+mn-lt"/>
              </a:rPr>
            </a:br>
            <a:r>
              <a:rPr lang="ru-RU" sz="2800" b="1" dirty="0" smtClean="0">
                <a:ln w="0"/>
                <a:latin typeface="+mn-lt"/>
              </a:rPr>
              <a:t>2019 год</a:t>
            </a:r>
            <a:endParaRPr lang="ru-RU" sz="2800" b="1" dirty="0">
              <a:ln w="0"/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03425" y="1820985"/>
            <a:ext cx="10188575" cy="5037015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25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ru-RU" sz="1800" b="1" i="1" dirty="0" smtClean="0">
                <a:solidFill>
                  <a:schemeClr val="accent6">
                    <a:lumMod val="50000"/>
                  </a:schemeClr>
                </a:solidFill>
              </a:rPr>
              <a:t> Межмуниципальная проектная группа 1 </a:t>
            </a: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по разработке модели компетенций в области формирования и реализации информационной политики в системе образования Челябинской области (на региональном, муниципальном и институциональном уровнях управления): </a:t>
            </a:r>
            <a:r>
              <a:rPr lang="ru-RU" sz="1800" dirty="0" smtClean="0"/>
              <a:t>Ашинский МР, Верхнеуральский МР, Карабашский ГО, Копейский ГО, Кыштымский ГО, Кусинский МР, Магнитогорский ГО, Озёрский ГО, Пластовский МР, Саткинский МР, Троицкий МР ,Чесменский МР, Челябинский ГО</a:t>
            </a:r>
            <a:r>
              <a:rPr lang="ru-RU" sz="1800" b="1" i="1" dirty="0" smtClean="0"/>
              <a:t>—</a:t>
            </a:r>
            <a:r>
              <a:rPr lang="ru-RU" sz="1800" b="1" i="1" dirty="0" smtClean="0">
                <a:solidFill>
                  <a:schemeClr val="accent6">
                    <a:lumMod val="50000"/>
                  </a:schemeClr>
                </a:solidFill>
              </a:rPr>
              <a:t>13 (54 %)  муниципальных органов управления образованием, 69 участников</a:t>
            </a:r>
            <a:endParaRPr lang="ru-RU" sz="1600" b="1" i="1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ru-RU" sz="1600" b="1" i="1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Руководитель проектной группы:</a:t>
            </a:r>
            <a:endParaRPr lang="ru-RU" sz="1600" b="1" i="1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ru-RU" sz="1600" dirty="0">
                <a:solidFill>
                  <a:prstClr val="black"/>
                </a:solidFill>
              </a:rPr>
              <a:t> </a:t>
            </a:r>
            <a:r>
              <a:rPr lang="ru-RU" sz="1600" dirty="0" err="1">
                <a:solidFill>
                  <a:prstClr val="black"/>
                </a:solidFill>
              </a:rPr>
              <a:t>Зубаиров</a:t>
            </a:r>
            <a:r>
              <a:rPr lang="ru-RU" sz="1600" dirty="0">
                <a:solidFill>
                  <a:prstClr val="black"/>
                </a:solidFill>
              </a:rPr>
              <a:t> </a:t>
            </a:r>
            <a:r>
              <a:rPr lang="ru-RU" sz="1600" dirty="0" smtClean="0">
                <a:solidFill>
                  <a:prstClr val="black"/>
                </a:solidFill>
              </a:rPr>
              <a:t>Александр </a:t>
            </a:r>
            <a:r>
              <a:rPr lang="ru-RU" sz="1600" dirty="0" err="1" smtClean="0">
                <a:solidFill>
                  <a:prstClr val="black"/>
                </a:solidFill>
              </a:rPr>
              <a:t>Фларитович</a:t>
            </a:r>
            <a:r>
              <a:rPr lang="ru-RU" sz="1600" dirty="0" smtClean="0">
                <a:solidFill>
                  <a:prstClr val="black"/>
                </a:solidFill>
              </a:rPr>
              <a:t>, </a:t>
            </a:r>
            <a:r>
              <a:rPr lang="ru-RU" sz="1600" i="1" dirty="0" smtClean="0">
                <a:solidFill>
                  <a:prstClr val="black"/>
                </a:solidFill>
              </a:rPr>
              <a:t>Управление по делам образования Администрации Кыштымского городского округа, </a:t>
            </a:r>
            <a:r>
              <a:rPr lang="ru-RU" sz="1600" i="1" dirty="0">
                <a:solidFill>
                  <a:prstClr val="black"/>
                </a:solidFill>
              </a:rPr>
              <a:t>начальник отдела информатизации </a:t>
            </a:r>
            <a:endParaRPr lang="ru-RU" sz="1600" i="1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ru-RU" sz="1600" b="1" i="1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Куратор проектной </a:t>
            </a:r>
            <a:r>
              <a:rPr lang="ru-RU" sz="1600" b="1" i="1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группы от </a:t>
            </a:r>
            <a:r>
              <a:rPr lang="ru-RU" sz="1600" b="1" i="1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ГБУ </a:t>
            </a:r>
            <a:r>
              <a:rPr lang="ru-RU" sz="1600" b="1" i="1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ДПО РЦОКИО:</a:t>
            </a:r>
          </a:p>
          <a:p>
            <a:pPr marL="0" lv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ru-RU" sz="1600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Орехова </a:t>
            </a:r>
            <a:r>
              <a:rPr lang="ru-RU" sz="1600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Тамара Анатольевна, </a:t>
            </a:r>
            <a:r>
              <a:rPr lang="ru-RU" sz="1600" i="1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начальник    отдела организации функционирования информационных систем</a:t>
            </a:r>
            <a:endParaRPr lang="ru-RU" sz="1800" b="1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ru-RU" sz="1800" b="1" i="1" dirty="0" smtClean="0">
                <a:solidFill>
                  <a:schemeClr val="accent6">
                    <a:lumMod val="50000"/>
                  </a:schemeClr>
                </a:solidFill>
              </a:rPr>
              <a:t>Межмуниципальная проектная группа 2 </a:t>
            </a: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по разработке регламента межведомственного и внутриведомственного взаимодействия по реализации информационной политики в системе образования Челябинской области: </a:t>
            </a:r>
            <a:r>
              <a:rPr lang="ru-RU" sz="1800" dirty="0" smtClean="0"/>
              <a:t>Ашинский МР, Верхнеуральский МР, Златоустовский ГО, Коркинский МР, Кыштымский ГО, Каслинский МР, Магнитогорский ГО, Миасский ГО, Троицкий МР,  Чебаркульский МР, Чесменский МР, Челябинский ГО</a:t>
            </a:r>
            <a:r>
              <a:rPr lang="ru-RU" sz="1800" b="1" i="1" dirty="0" smtClean="0"/>
              <a:t>—</a:t>
            </a:r>
            <a:r>
              <a:rPr lang="ru-RU" sz="1800" b="1" i="1" dirty="0" smtClean="0">
                <a:solidFill>
                  <a:schemeClr val="accent6">
                    <a:lumMod val="50000"/>
                  </a:schemeClr>
                </a:solidFill>
              </a:rPr>
              <a:t> 12 (50 %)  муниципальных органов управления, 48 участников </a:t>
            </a:r>
            <a:endParaRPr lang="ru-RU" sz="1600" b="1" i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ru-RU" sz="1600" b="1" i="1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Руководитель проектной группы: </a:t>
            </a:r>
            <a:r>
              <a:rPr lang="ru-RU" sz="1600" dirty="0" err="1" smtClean="0">
                <a:solidFill>
                  <a:prstClr val="black"/>
                </a:solidFill>
              </a:rPr>
              <a:t>Уразманова</a:t>
            </a:r>
            <a:r>
              <a:rPr lang="ru-RU" sz="1600" dirty="0" smtClean="0">
                <a:solidFill>
                  <a:prstClr val="black"/>
                </a:solidFill>
              </a:rPr>
              <a:t> </a:t>
            </a:r>
            <a:r>
              <a:rPr lang="ru-RU" sz="1600" dirty="0" err="1">
                <a:solidFill>
                  <a:prstClr val="black"/>
                </a:solidFill>
              </a:rPr>
              <a:t>Флюра</a:t>
            </a:r>
            <a:r>
              <a:rPr lang="ru-RU" sz="1600" dirty="0">
                <a:solidFill>
                  <a:prstClr val="black"/>
                </a:solidFill>
              </a:rPr>
              <a:t> </a:t>
            </a:r>
            <a:r>
              <a:rPr lang="ru-RU" sz="1600" dirty="0" err="1">
                <a:solidFill>
                  <a:prstClr val="black"/>
                </a:solidFill>
              </a:rPr>
              <a:t>Наильевна</a:t>
            </a:r>
            <a:r>
              <a:rPr lang="ru-RU" sz="1600" dirty="0" smtClean="0">
                <a:solidFill>
                  <a:prstClr val="black"/>
                </a:solidFill>
              </a:rPr>
              <a:t>,  </a:t>
            </a:r>
            <a:r>
              <a:rPr lang="ru-RU" sz="1600" dirty="0">
                <a:solidFill>
                  <a:prstClr val="black"/>
                </a:solidFill>
              </a:rPr>
              <a:t>МОУ «Гимназия №53» г. Магнитогорска </a:t>
            </a:r>
            <a:r>
              <a:rPr lang="ru-RU" sz="1600" dirty="0" smtClean="0">
                <a:solidFill>
                  <a:prstClr val="black"/>
                </a:solidFill>
              </a:rPr>
              <a:t>, директор (РИП)</a:t>
            </a:r>
            <a:r>
              <a:rPr lang="ru-RU" sz="1600" dirty="0">
                <a:solidFill>
                  <a:prstClr val="black"/>
                </a:solidFill>
              </a:rPr>
              <a:t>	</a:t>
            </a:r>
          </a:p>
          <a:p>
            <a:pPr marL="0" lv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ru-RU" sz="1600" b="1" i="1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Куратор проектной группы от ГБУ ДПО </a:t>
            </a:r>
            <a:r>
              <a:rPr lang="ru-RU" sz="1600" b="1" i="1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РЦОКИО:</a:t>
            </a:r>
            <a:r>
              <a:rPr lang="ru-RU" sz="1600" b="1" i="1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Латыпова </a:t>
            </a:r>
            <a:r>
              <a:rPr lang="ru-RU" sz="16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Ирина Владимировна</a:t>
            </a:r>
            <a:r>
              <a:rPr lang="ru-RU" sz="16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6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начальник организационно-издательского отдела    </a:t>
            </a:r>
            <a:endParaRPr lang="ru-RU" sz="1600" dirty="0">
              <a:solidFill>
                <a:prstClr val="black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endParaRPr lang="ru-RU" sz="1800" b="1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endParaRPr lang="ru-RU" sz="1800" b="1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2400" b="1" i="1" dirty="0" smtClean="0"/>
          </a:p>
          <a:p>
            <a:endParaRPr lang="ru-RU" sz="2000" b="1" dirty="0" smtClean="0"/>
          </a:p>
          <a:p>
            <a:endParaRPr lang="ru-RU" sz="20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269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39815" y="54708"/>
            <a:ext cx="10089662" cy="922216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ru-RU" sz="2400" b="1" dirty="0">
                <a:ln w="0"/>
                <a:solidFill>
                  <a:prstClr val="black"/>
                </a:solidFill>
                <a:latin typeface="Calibri"/>
              </a:rPr>
              <a:t>Межмуниципальные проектные группы по развитию региональных систем оценки качества </a:t>
            </a:r>
            <a:r>
              <a:rPr lang="ru-RU" sz="2400" b="1" dirty="0" smtClean="0">
                <a:ln w="0"/>
                <a:solidFill>
                  <a:prstClr val="black"/>
                </a:solidFill>
                <a:latin typeface="Calibri"/>
              </a:rPr>
              <a:t>образования 2019 </a:t>
            </a:r>
            <a:r>
              <a:rPr lang="ru-RU" sz="2400" b="1" dirty="0">
                <a:ln w="0"/>
                <a:solidFill>
                  <a:prstClr val="black"/>
                </a:solidFill>
                <a:latin typeface="Calibri"/>
              </a:rPr>
              <a:t>год</a:t>
            </a:r>
            <a:endParaRPr lang="ru-RU" sz="2400" b="1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77292" y="1062892"/>
            <a:ext cx="10214708" cy="576657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b="1" i="1" dirty="0">
                <a:solidFill>
                  <a:srgbClr val="70AD47">
                    <a:lumMod val="50000"/>
                  </a:srgbClr>
                </a:solidFill>
              </a:rPr>
              <a:t>Межмуниципальная проектная группа </a:t>
            </a:r>
            <a:r>
              <a:rPr lang="ru-RU" b="1" i="1" dirty="0" smtClean="0">
                <a:solidFill>
                  <a:srgbClr val="70AD47">
                    <a:lumMod val="50000"/>
                  </a:srgbClr>
                </a:solidFill>
              </a:rPr>
              <a:t>3</a:t>
            </a:r>
            <a:r>
              <a:rPr lang="ru-RU" i="1" dirty="0">
                <a:solidFill>
                  <a:srgbClr val="70AD47">
                    <a:lumMod val="50000"/>
                  </a:srgbClr>
                </a:solidFill>
              </a:rPr>
              <a:t> </a:t>
            </a:r>
            <a:r>
              <a:rPr lang="ru-RU" b="1" i="1" dirty="0">
                <a:solidFill>
                  <a:srgbClr val="70AD47">
                    <a:lumMod val="50000"/>
                  </a:srgbClr>
                </a:solidFill>
              </a:rPr>
              <a:t>по осуществлению мониторинга состояния функционирования информационно-коммуникационной инфраструктуры системы образования Челябинской </a:t>
            </a:r>
            <a:r>
              <a:rPr lang="ru-RU" b="1" i="1" dirty="0" smtClean="0">
                <a:solidFill>
                  <a:srgbClr val="70AD47">
                    <a:lumMod val="50000"/>
                  </a:srgbClr>
                </a:solidFill>
              </a:rPr>
              <a:t>области</a:t>
            </a:r>
            <a:r>
              <a:rPr lang="ru-RU" i="1" dirty="0" smtClean="0">
                <a:solidFill>
                  <a:prstClr val="black"/>
                </a:solidFill>
              </a:rPr>
              <a:t>:</a:t>
            </a:r>
            <a:r>
              <a:rPr lang="ru-RU" i="1" dirty="0" smtClean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prstClr val="black"/>
                </a:solidFill>
              </a:rPr>
              <a:t>Ашинский МР, Верхнеуральский </a:t>
            </a:r>
            <a:r>
              <a:rPr lang="ru-RU" dirty="0" smtClean="0">
                <a:solidFill>
                  <a:prstClr val="black"/>
                </a:solidFill>
              </a:rPr>
              <a:t>МР, Верхнеуфалейский ГО, Коркинский МР, Красноармейский МР, Кыштымский ГО, Магнитогорский </a:t>
            </a:r>
            <a:r>
              <a:rPr lang="ru-RU" dirty="0">
                <a:solidFill>
                  <a:prstClr val="black"/>
                </a:solidFill>
              </a:rPr>
              <a:t>ГО, Миасский ГО, </a:t>
            </a:r>
            <a:r>
              <a:rPr lang="ru-RU" dirty="0" smtClean="0">
                <a:solidFill>
                  <a:prstClr val="black"/>
                </a:solidFill>
              </a:rPr>
              <a:t>Озёрский ГО, Сосновский МР, Троицкий МР, Чебаркульский </a:t>
            </a:r>
            <a:r>
              <a:rPr lang="ru-RU" dirty="0">
                <a:solidFill>
                  <a:prstClr val="black"/>
                </a:solidFill>
              </a:rPr>
              <a:t>ГО, Чесменский МР, Челябинский </a:t>
            </a:r>
            <a:r>
              <a:rPr lang="ru-RU" dirty="0" smtClean="0">
                <a:solidFill>
                  <a:prstClr val="black"/>
                </a:solidFill>
              </a:rPr>
              <a:t>ГО, Южноуральский ГО  </a:t>
            </a:r>
            <a:r>
              <a:rPr lang="ru-RU" b="1" dirty="0" smtClean="0">
                <a:solidFill>
                  <a:prstClr val="black"/>
                </a:solidFill>
              </a:rPr>
              <a:t>—</a:t>
            </a:r>
            <a:r>
              <a:rPr lang="ru-RU" b="1" i="1" dirty="0">
                <a:solidFill>
                  <a:srgbClr val="70AD47">
                    <a:lumMod val="50000"/>
                  </a:srgbClr>
                </a:solidFill>
              </a:rPr>
              <a:t>15 </a:t>
            </a:r>
            <a:r>
              <a:rPr lang="ru-RU" b="1" i="1" dirty="0" smtClean="0">
                <a:solidFill>
                  <a:srgbClr val="70AD47">
                    <a:lumMod val="50000"/>
                  </a:srgbClr>
                </a:solidFill>
              </a:rPr>
              <a:t>(62,5%)  </a:t>
            </a:r>
            <a:r>
              <a:rPr lang="ru-RU" b="1" i="1" dirty="0">
                <a:solidFill>
                  <a:srgbClr val="70AD47">
                    <a:lumMod val="50000"/>
                  </a:srgbClr>
                </a:solidFill>
              </a:rPr>
              <a:t>муниципальных органов управления </a:t>
            </a:r>
            <a:r>
              <a:rPr lang="ru-RU" b="1" i="1" dirty="0" smtClean="0">
                <a:solidFill>
                  <a:srgbClr val="70AD47">
                    <a:lumMod val="50000"/>
                  </a:srgbClr>
                </a:solidFill>
              </a:rPr>
              <a:t>образованием, 63 участника</a:t>
            </a:r>
            <a:endParaRPr lang="ru-RU" sz="1600" b="1" i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</a:pPr>
            <a:r>
              <a:rPr lang="ru-RU" sz="1600" b="1" i="1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Руководитель проектной группы:</a:t>
            </a:r>
            <a:r>
              <a:rPr lang="ru-RU" sz="1600" dirty="0" smtClean="0">
                <a:solidFill>
                  <a:prstClr val="black"/>
                </a:solidFill>
              </a:rPr>
              <a:t> </a:t>
            </a:r>
            <a:endParaRPr lang="ru-RU" sz="1600" dirty="0">
              <a:solidFill>
                <a:prstClr val="black"/>
              </a:solidFill>
            </a:endParaRPr>
          </a:p>
          <a:p>
            <a:pPr lvl="0"/>
            <a:r>
              <a:rPr lang="ru-RU" sz="1600" dirty="0">
                <a:solidFill>
                  <a:prstClr val="black"/>
                </a:solidFill>
              </a:rPr>
              <a:t>Полякова Елизавета </a:t>
            </a:r>
            <a:r>
              <a:rPr lang="ru-RU" sz="1600" dirty="0" smtClean="0">
                <a:solidFill>
                  <a:prstClr val="black"/>
                </a:solidFill>
              </a:rPr>
              <a:t>Дмитриевна, </a:t>
            </a:r>
            <a:r>
              <a:rPr lang="ru-RU" sz="1600" i="1" dirty="0" err="1" smtClean="0">
                <a:solidFill>
                  <a:prstClr val="black"/>
                </a:solidFill>
              </a:rPr>
              <a:t>Миасский</a:t>
            </a:r>
            <a:r>
              <a:rPr lang="ru-RU" sz="1600" i="1" dirty="0" smtClean="0">
                <a:solidFill>
                  <a:prstClr val="black"/>
                </a:solidFill>
              </a:rPr>
              <a:t> </a:t>
            </a:r>
            <a:r>
              <a:rPr lang="ru-RU" sz="1600" i="1" dirty="0">
                <a:solidFill>
                  <a:prstClr val="black"/>
                </a:solidFill>
              </a:rPr>
              <a:t>городской </a:t>
            </a:r>
            <a:r>
              <a:rPr lang="ru-RU" sz="1600" i="1" dirty="0" smtClean="0">
                <a:solidFill>
                  <a:prstClr val="black"/>
                </a:solidFill>
              </a:rPr>
              <a:t>округ, МАОУ </a:t>
            </a:r>
            <a:r>
              <a:rPr lang="ru-RU" sz="1600" i="1" dirty="0">
                <a:solidFill>
                  <a:prstClr val="black"/>
                </a:solidFill>
              </a:rPr>
              <a:t>«Лицей № 6» </a:t>
            </a:r>
            <a:r>
              <a:rPr lang="ru-RU" sz="1600" i="1" dirty="0" smtClean="0">
                <a:solidFill>
                  <a:prstClr val="black"/>
                </a:solidFill>
              </a:rPr>
              <a:t>директор (РИП)</a:t>
            </a:r>
            <a:endParaRPr lang="ru-RU" sz="1600" b="1" i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</a:pPr>
            <a:r>
              <a:rPr lang="ru-RU" sz="1600" b="1" i="1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Куратор проектной </a:t>
            </a:r>
            <a:r>
              <a:rPr lang="ru-RU" sz="1600" b="1" i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группы от ГБУ ДПО РЦОКИО:</a:t>
            </a:r>
          </a:p>
          <a:p>
            <a:pPr lvl="0">
              <a:defRPr/>
            </a:pPr>
            <a:r>
              <a:rPr lang="ru-RU" sz="1600" dirty="0">
                <a:solidFill>
                  <a:prstClr val="black"/>
                </a:solidFill>
              </a:rPr>
              <a:t>Ильина Диана </a:t>
            </a:r>
            <a:r>
              <a:rPr lang="ru-RU" sz="1600" dirty="0" smtClean="0">
                <a:solidFill>
                  <a:prstClr val="black"/>
                </a:solidFill>
              </a:rPr>
              <a:t>Сергеевна,</a:t>
            </a:r>
            <a:r>
              <a:rPr lang="ru-RU" sz="1600" i="1" dirty="0" smtClean="0">
                <a:solidFill>
                  <a:prstClr val="black"/>
                </a:solidFill>
              </a:rPr>
              <a:t> начальник </a:t>
            </a:r>
            <a:r>
              <a:rPr lang="ru-RU" sz="1600" i="1" dirty="0">
                <a:solidFill>
                  <a:prstClr val="black"/>
                </a:solidFill>
              </a:rPr>
              <a:t>отдела оценки качества образовательных </a:t>
            </a:r>
            <a:r>
              <a:rPr lang="ru-RU" sz="1600" i="1" dirty="0" smtClean="0">
                <a:solidFill>
                  <a:prstClr val="black"/>
                </a:solidFill>
              </a:rPr>
              <a:t>программ</a:t>
            </a:r>
            <a:endParaRPr lang="ru-RU" b="1" dirty="0" smtClean="0">
              <a:solidFill>
                <a:srgbClr val="70AD47">
                  <a:lumMod val="50000"/>
                </a:srgbClr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b="1" i="1" dirty="0" smtClean="0">
                <a:solidFill>
                  <a:srgbClr val="70AD47">
                    <a:lumMod val="50000"/>
                  </a:srgbClr>
                </a:solidFill>
              </a:rPr>
              <a:t>Межмуниципальная </a:t>
            </a:r>
            <a:r>
              <a:rPr lang="ru-RU" b="1" i="1" dirty="0">
                <a:solidFill>
                  <a:srgbClr val="70AD47">
                    <a:lumMod val="50000"/>
                  </a:srgbClr>
                </a:solidFill>
              </a:rPr>
              <a:t>проектная группа </a:t>
            </a:r>
            <a:r>
              <a:rPr lang="ru-RU" b="1" i="1" dirty="0" smtClean="0">
                <a:solidFill>
                  <a:srgbClr val="70AD47">
                    <a:lumMod val="50000"/>
                  </a:srgbClr>
                </a:solidFill>
              </a:rPr>
              <a:t>4 </a:t>
            </a:r>
            <a:r>
              <a:rPr lang="ru-RU" b="1" i="1" dirty="0">
                <a:solidFill>
                  <a:srgbClr val="70AD47">
                    <a:lumMod val="50000"/>
                  </a:srgbClr>
                </a:solidFill>
              </a:rPr>
              <a:t>по разработке региональных документов, регламентирующих функционирования регионального сетевого экспертного сообщества в сфере оценки качества </a:t>
            </a:r>
            <a:r>
              <a:rPr lang="ru-RU" b="1" i="1" dirty="0" smtClean="0">
                <a:solidFill>
                  <a:srgbClr val="70AD47">
                    <a:lumMod val="50000"/>
                  </a:srgbClr>
                </a:solidFill>
              </a:rPr>
              <a:t>образования: </a:t>
            </a:r>
            <a:r>
              <a:rPr lang="ru-RU" dirty="0">
                <a:solidFill>
                  <a:prstClr val="black"/>
                </a:solidFill>
              </a:rPr>
              <a:t>Ашинский МР, Верхнеуральский МР, </a:t>
            </a:r>
            <a:r>
              <a:rPr lang="ru-RU" dirty="0" smtClean="0">
                <a:solidFill>
                  <a:prstClr val="black"/>
                </a:solidFill>
              </a:rPr>
              <a:t>Карабашский ГО, </a:t>
            </a:r>
            <a:r>
              <a:rPr lang="ru-RU" dirty="0">
                <a:solidFill>
                  <a:prstClr val="black"/>
                </a:solidFill>
              </a:rPr>
              <a:t>Коркинский </a:t>
            </a:r>
            <a:r>
              <a:rPr lang="ru-RU" dirty="0" smtClean="0">
                <a:solidFill>
                  <a:prstClr val="black"/>
                </a:solidFill>
              </a:rPr>
              <a:t>МР, Копейский ГО, Кусинский </a:t>
            </a:r>
            <a:r>
              <a:rPr lang="ru-RU" dirty="0">
                <a:solidFill>
                  <a:prstClr val="black"/>
                </a:solidFill>
              </a:rPr>
              <a:t>МР, Кыштымский </a:t>
            </a:r>
            <a:r>
              <a:rPr lang="ru-RU" dirty="0" smtClean="0">
                <a:solidFill>
                  <a:prstClr val="black"/>
                </a:solidFill>
              </a:rPr>
              <a:t>ГО, Магнитогорский ГО Нагайбакский МР, Саткинский МР, </a:t>
            </a:r>
            <a:r>
              <a:rPr lang="ru-RU" dirty="0">
                <a:solidFill>
                  <a:prstClr val="black"/>
                </a:solidFill>
              </a:rPr>
              <a:t>Сосновский МР, Троицкий МР</a:t>
            </a:r>
            <a:r>
              <a:rPr lang="ru-RU" dirty="0" smtClean="0">
                <a:solidFill>
                  <a:prstClr val="black"/>
                </a:solidFill>
              </a:rPr>
              <a:t>, </a:t>
            </a:r>
            <a:r>
              <a:rPr lang="ru-RU" dirty="0">
                <a:solidFill>
                  <a:prstClr val="black"/>
                </a:solidFill>
              </a:rPr>
              <a:t>Челябинский ГО, Южноуральский ГО  </a:t>
            </a:r>
            <a:r>
              <a:rPr lang="ru-RU" b="1" dirty="0">
                <a:solidFill>
                  <a:prstClr val="black"/>
                </a:solidFill>
              </a:rPr>
              <a:t>—</a:t>
            </a:r>
            <a:r>
              <a:rPr lang="ru-RU" b="1" i="1" dirty="0" smtClean="0">
                <a:solidFill>
                  <a:srgbClr val="70AD47">
                    <a:lumMod val="50000"/>
                  </a:srgbClr>
                </a:solidFill>
              </a:rPr>
              <a:t>14 (58 %)  </a:t>
            </a:r>
            <a:r>
              <a:rPr lang="ru-RU" b="1" i="1" dirty="0">
                <a:solidFill>
                  <a:srgbClr val="70AD47">
                    <a:lumMod val="50000"/>
                  </a:srgbClr>
                </a:solidFill>
              </a:rPr>
              <a:t>муниципальных органов управления </a:t>
            </a:r>
            <a:r>
              <a:rPr lang="ru-RU" b="1" i="1" dirty="0" smtClean="0">
                <a:solidFill>
                  <a:srgbClr val="70AD47">
                    <a:lumMod val="50000"/>
                  </a:srgbClr>
                </a:solidFill>
              </a:rPr>
              <a:t>образованием, 67 участников</a:t>
            </a:r>
            <a:endParaRPr lang="ru-RU" sz="1600" b="1" i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</a:pPr>
            <a:r>
              <a:rPr lang="ru-RU" sz="1600" b="1" i="1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Руководитель проектной группы: </a:t>
            </a:r>
            <a:r>
              <a:rPr lang="ru-RU" sz="1600" dirty="0" smtClean="0">
                <a:solidFill>
                  <a:prstClr val="black"/>
                </a:solidFill>
              </a:rPr>
              <a:t>Петрова </a:t>
            </a:r>
            <a:r>
              <a:rPr lang="ru-RU" sz="1600" dirty="0">
                <a:solidFill>
                  <a:prstClr val="black"/>
                </a:solidFill>
              </a:rPr>
              <a:t>Галина </a:t>
            </a:r>
            <a:r>
              <a:rPr lang="ru-RU" sz="1600" dirty="0" smtClean="0">
                <a:solidFill>
                  <a:prstClr val="black"/>
                </a:solidFill>
              </a:rPr>
              <a:t>Борисовна, </a:t>
            </a:r>
            <a:r>
              <a:rPr lang="ru-RU" sz="1600" i="1" dirty="0" smtClean="0">
                <a:solidFill>
                  <a:prstClr val="black"/>
                </a:solidFill>
              </a:rPr>
              <a:t>МУ </a:t>
            </a:r>
            <a:r>
              <a:rPr lang="ru-RU" sz="1600" i="1" dirty="0">
                <a:solidFill>
                  <a:prstClr val="black"/>
                </a:solidFill>
              </a:rPr>
              <a:t>ДПО «</a:t>
            </a:r>
            <a:r>
              <a:rPr lang="ru-RU" sz="1600" i="1" dirty="0" smtClean="0">
                <a:solidFill>
                  <a:prstClr val="black"/>
                </a:solidFill>
              </a:rPr>
              <a:t>ЦПКИМР» г</a:t>
            </a:r>
            <a:r>
              <a:rPr lang="ru-RU" sz="1600" i="1" dirty="0">
                <a:solidFill>
                  <a:prstClr val="black"/>
                </a:solidFill>
              </a:rPr>
              <a:t>.  </a:t>
            </a:r>
            <a:r>
              <a:rPr lang="ru-RU" sz="1600" i="1" dirty="0" smtClean="0">
                <a:solidFill>
                  <a:prstClr val="black"/>
                </a:solidFill>
              </a:rPr>
              <a:t>Магнитогорска, заместитель </a:t>
            </a:r>
            <a:r>
              <a:rPr lang="ru-RU" sz="1600" i="1" dirty="0">
                <a:solidFill>
                  <a:prstClr val="black"/>
                </a:solidFill>
              </a:rPr>
              <a:t>директора по научно-методической работе</a:t>
            </a:r>
          </a:p>
          <a:p>
            <a:pPr lvl="0">
              <a:lnSpc>
                <a:spcPct val="107000"/>
              </a:lnSpc>
            </a:pPr>
            <a:r>
              <a:rPr lang="ru-RU" sz="1600" b="1" i="1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Куратор проектной </a:t>
            </a:r>
            <a:r>
              <a:rPr lang="ru-RU" sz="1600" b="1" i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группы от ГБУ ДПО </a:t>
            </a:r>
            <a:r>
              <a:rPr lang="ru-RU" sz="1600" b="1" i="1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РЦОКИО: </a:t>
            </a:r>
            <a:r>
              <a:rPr lang="ru-RU" sz="16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Николаева </a:t>
            </a:r>
            <a:r>
              <a:rPr lang="ru-RU" sz="16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Владислава </a:t>
            </a:r>
            <a:r>
              <a:rPr lang="ru-RU" sz="16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Валерьевна, </a:t>
            </a:r>
            <a:r>
              <a:rPr lang="ru-RU" sz="1600" i="1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начальник </a:t>
            </a:r>
            <a:r>
              <a:rPr lang="ru-RU" sz="1600" i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отдела сопровождения с одарёнными </a:t>
            </a:r>
            <a:r>
              <a:rPr lang="ru-RU" sz="1600" i="1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детьми</a:t>
            </a:r>
            <a:endParaRPr lang="ru-RU" sz="1600" i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3547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9815" y="1789723"/>
            <a:ext cx="9307635" cy="2772752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457200" lvl="0" indent="-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ru-RU" sz="32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Комплексное сопровождение развития систем оценки качества образования как компонент региональной политики в сфере образования</a:t>
            </a:r>
            <a:r>
              <a:rPr lang="ru-RU" sz="32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/>
            </a:r>
            <a:br>
              <a:rPr lang="ru-RU" sz="32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</a:br>
            <a:r>
              <a:rPr lang="ru-RU" sz="32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/>
            </a:r>
            <a:br>
              <a:rPr lang="ru-RU" sz="32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</a:br>
            <a:endParaRPr lang="ru-RU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7025222"/>
      </p:ext>
    </p:extLst>
  </p:cSld>
  <p:clrMapOvr>
    <a:masterClrMapping/>
  </p:clrMapOvr>
  <p:transition spd="slow">
    <p:push dir="u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2000" y="195004"/>
            <a:ext cx="9436100" cy="1180504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2400" b="1" dirty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Комплексное сопровождение развития систем оценки качества образования как компонент региональной политики в сфере образования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33600" y="1522671"/>
            <a:ext cx="9639300" cy="5186363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000" b="1" dirty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Комплексность сопровождения развития систем оценки качества образования :</a:t>
            </a:r>
          </a:p>
          <a:p>
            <a:pPr marL="608013" indent="-342900" algn="just">
              <a:buFont typeface="Wingdings" panose="05000000000000000000" pitchFamily="2" charset="2"/>
              <a:buChar char="q"/>
            </a:pPr>
            <a:r>
              <a:rPr lang="ru-RU" sz="2000" dirty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организационное сопровождение</a:t>
            </a:r>
          </a:p>
          <a:p>
            <a:pPr marL="608013" indent="-342900" algn="just">
              <a:buFont typeface="Wingdings" panose="05000000000000000000" pitchFamily="2" charset="2"/>
              <a:buChar char="q"/>
            </a:pPr>
            <a:r>
              <a:rPr lang="ru-RU" sz="2000" dirty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научно-методическое сопровождение</a:t>
            </a:r>
          </a:p>
          <a:p>
            <a:pPr marL="608013" indent="-342900" algn="just">
              <a:buFont typeface="Wingdings" panose="05000000000000000000" pitchFamily="2" charset="2"/>
              <a:buChar char="q"/>
            </a:pPr>
            <a:r>
              <a:rPr lang="ru-RU" sz="2000" dirty="0" smtClean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информационно-технологическое сопровождение</a:t>
            </a:r>
            <a:endParaRPr lang="ru-RU" sz="2000" b="1" i="1" dirty="0" smtClean="0">
              <a:latin typeface="Calibri" panose="020F0502020204030204" pitchFamily="34" charset="0"/>
              <a:ea typeface="Cambria Math" panose="02040503050406030204" pitchFamily="18" charset="0"/>
              <a:cs typeface="Calibri" panose="020F0502020204030204" pitchFamily="34" charset="0"/>
            </a:endParaRPr>
          </a:p>
          <a:p>
            <a:pPr algn="just">
              <a:buNone/>
            </a:pPr>
            <a:endParaRPr lang="ru-RU" sz="2000" b="1" dirty="0" smtClean="0">
              <a:latin typeface="Calibri" panose="020F0502020204030204" pitchFamily="34" charset="0"/>
              <a:ea typeface="Cambria Math" panose="02040503050406030204" pitchFamily="18" charset="0"/>
              <a:cs typeface="Calibri" panose="020F0502020204030204" pitchFamily="34" charset="0"/>
            </a:endParaRPr>
          </a:p>
          <a:p>
            <a:pPr algn="just">
              <a:buNone/>
            </a:pPr>
            <a:r>
              <a:rPr lang="ru-RU" sz="2000" b="1" dirty="0" smtClean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Цель</a:t>
            </a:r>
            <a:r>
              <a:rPr lang="ru-RU" sz="2000" b="1" dirty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: </a:t>
            </a:r>
            <a:r>
              <a:rPr lang="ru-RU" sz="2000" dirty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обеспечить координацию и взаимодействие </a:t>
            </a:r>
            <a:r>
              <a:rPr lang="ru-RU" sz="2000" dirty="0" smtClean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деятельности </a:t>
            </a:r>
            <a:r>
              <a:rPr lang="ru-RU" sz="2000" dirty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муниципальных органов управления образования, образовательных организаций, научных организаций, региональных профессиональных сообществ по вопросам оценки качества </a:t>
            </a:r>
            <a:r>
              <a:rPr lang="ru-RU" sz="2000" dirty="0" smtClean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образования</a:t>
            </a:r>
            <a:endParaRPr lang="ru-RU" sz="2000" b="1" i="1" dirty="0" smtClean="0">
              <a:latin typeface="Calibri" panose="020F0502020204030204" pitchFamily="34" charset="0"/>
              <a:ea typeface="Cambria Math" panose="02040503050406030204" pitchFamily="18" charset="0"/>
              <a:cs typeface="Calibri" panose="020F0502020204030204" pitchFamily="34" charset="0"/>
            </a:endParaRPr>
          </a:p>
          <a:p>
            <a:pPr algn="just">
              <a:buNone/>
            </a:pPr>
            <a:endParaRPr lang="ru-RU" sz="2000" b="1" dirty="0" smtClean="0">
              <a:latin typeface="Calibri" panose="020F0502020204030204" pitchFamily="34" charset="0"/>
              <a:ea typeface="Cambria Math" panose="02040503050406030204" pitchFamily="18" charset="0"/>
              <a:cs typeface="Calibri" panose="020F0502020204030204" pitchFamily="34" charset="0"/>
            </a:endParaRPr>
          </a:p>
          <a:p>
            <a:pPr algn="just">
              <a:buNone/>
            </a:pPr>
            <a:r>
              <a:rPr lang="ru-RU" sz="2000" b="1" dirty="0" smtClean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ГБУ </a:t>
            </a:r>
            <a:r>
              <a:rPr lang="ru-RU" sz="2000" b="1" dirty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ДПО РЦОКИО – региональный координатор комплексного сопровождения </a:t>
            </a:r>
          </a:p>
          <a:p>
            <a:pPr>
              <a:spcBef>
                <a:spcPts val="600"/>
              </a:spcBef>
            </a:pPr>
            <a:endParaRPr lang="ru-RU" sz="2400" dirty="0">
              <a:latin typeface="Calibri" panose="020F0502020204030204" pitchFamily="34" charset="0"/>
              <a:ea typeface="Cambria Math" panose="020405030504060302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64636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CustomShape 1"/>
          <p:cNvSpPr/>
          <p:nvPr/>
        </p:nvSpPr>
        <p:spPr>
          <a:xfrm>
            <a:off x="1549920" y="4533840"/>
            <a:ext cx="1924560" cy="938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74" name="CustomShape 2"/>
          <p:cNvSpPr/>
          <p:nvPr/>
        </p:nvSpPr>
        <p:spPr>
          <a:xfrm>
            <a:off x="1524000" y="280080"/>
            <a:ext cx="8393040" cy="427320"/>
          </a:xfrm>
          <a:prstGeom prst="rect">
            <a:avLst/>
          </a:prstGeom>
          <a:solidFill>
            <a:srgbClr val="E31E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grpSp>
        <p:nvGrpSpPr>
          <p:cNvPr id="375" name="Group 3"/>
          <p:cNvGrpSpPr/>
          <p:nvPr/>
        </p:nvGrpSpPr>
        <p:grpSpPr>
          <a:xfrm>
            <a:off x="9602040" y="75960"/>
            <a:ext cx="940320" cy="899640"/>
            <a:chOff x="8078040" y="75960"/>
            <a:chExt cx="940320" cy="899640"/>
          </a:xfrm>
        </p:grpSpPr>
        <p:pic>
          <p:nvPicPr>
            <p:cNvPr id="376" name="Рисунок 3"/>
            <p:cNvPicPr/>
            <p:nvPr/>
          </p:nvPicPr>
          <p:blipFill>
            <a:blip r:embed="rId3" cstate="print"/>
            <a:stretch/>
          </p:blipFill>
          <p:spPr>
            <a:xfrm>
              <a:off x="8078040" y="75960"/>
              <a:ext cx="727560" cy="83988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377" name="Рисунок 31"/>
            <p:cNvPicPr/>
            <p:nvPr/>
          </p:nvPicPr>
          <p:blipFill>
            <a:blip r:embed="rId4" cstate="print"/>
            <a:stretch/>
          </p:blipFill>
          <p:spPr>
            <a:xfrm>
              <a:off x="8593920" y="485640"/>
              <a:ext cx="424440" cy="48996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378" name="CustomShape 4"/>
          <p:cNvSpPr/>
          <p:nvPr/>
        </p:nvSpPr>
        <p:spPr>
          <a:xfrm>
            <a:off x="1524000" y="275400"/>
            <a:ext cx="7944120" cy="394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/>
            <a:r>
              <a:rPr lang="ru-RU" sz="2000" spc="-1">
                <a:solidFill>
                  <a:srgbClr val="FFFFFF"/>
                </a:solidFill>
                <a:ea typeface="Calibri"/>
              </a:rPr>
              <a:t>НАЦИОНАЛЬНЫЙ ПРОЕКТ «ОБРАЗОВАНИЕ»</a:t>
            </a:r>
            <a:endParaRPr lang="ru-RU" sz="2000" spc="-1">
              <a:solidFill>
                <a:prstClr val="black"/>
              </a:solidFill>
            </a:endParaRPr>
          </a:p>
        </p:txBody>
      </p:sp>
      <p:sp>
        <p:nvSpPr>
          <p:cNvPr id="379" name="CustomShape 5"/>
          <p:cNvSpPr/>
          <p:nvPr/>
        </p:nvSpPr>
        <p:spPr>
          <a:xfrm>
            <a:off x="1524000" y="6560280"/>
            <a:ext cx="9143280" cy="310320"/>
          </a:xfrm>
          <a:prstGeom prst="rect">
            <a:avLst/>
          </a:prstGeom>
          <a:solidFill>
            <a:srgbClr val="DF72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80" name="CustomShape 6"/>
          <p:cNvSpPr/>
          <p:nvPr/>
        </p:nvSpPr>
        <p:spPr>
          <a:xfrm>
            <a:off x="-201120" y="1647720"/>
            <a:ext cx="4286160" cy="4691880"/>
          </a:xfrm>
          <a:prstGeom prst="arc">
            <a:avLst>
              <a:gd name="adj1" fmla="val 16200000"/>
              <a:gd name="adj2" fmla="val 6099849"/>
            </a:avLst>
          </a:prstGeom>
          <a:noFill/>
          <a:ln w="28440">
            <a:solidFill>
              <a:srgbClr val="4968A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81" name="CustomShape 7"/>
          <p:cNvSpPr/>
          <p:nvPr/>
        </p:nvSpPr>
        <p:spPr>
          <a:xfrm>
            <a:off x="2671320" y="1047600"/>
            <a:ext cx="7297200" cy="455760"/>
          </a:xfrm>
          <a:prstGeom prst="rect">
            <a:avLst/>
          </a:prstGeom>
          <a:solidFill>
            <a:srgbClr val="9900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r>
              <a:rPr lang="ru-RU" sz="2400" spc="-1">
                <a:solidFill>
                  <a:srgbClr val="FFFFFF"/>
                </a:solidFill>
              </a:rPr>
              <a:t> Проект «Цифровая образовательная среда»</a:t>
            </a:r>
            <a:endParaRPr lang="ru-RU" sz="2400" spc="-1">
              <a:solidFill>
                <a:prstClr val="black"/>
              </a:solidFill>
            </a:endParaRPr>
          </a:p>
        </p:txBody>
      </p:sp>
      <p:grpSp>
        <p:nvGrpSpPr>
          <p:cNvPr id="382" name="Group 8"/>
          <p:cNvGrpSpPr/>
          <p:nvPr/>
        </p:nvGrpSpPr>
        <p:grpSpPr>
          <a:xfrm>
            <a:off x="4172160" y="1828800"/>
            <a:ext cx="6262200" cy="576720"/>
            <a:chOff x="2648160" y="1828800"/>
            <a:chExt cx="6262200" cy="576720"/>
          </a:xfrm>
        </p:grpSpPr>
        <p:sp>
          <p:nvSpPr>
            <p:cNvPr id="383" name="CustomShape 9"/>
            <p:cNvSpPr/>
            <p:nvPr/>
          </p:nvSpPr>
          <p:spPr>
            <a:xfrm>
              <a:off x="5357160" y="1828800"/>
              <a:ext cx="3553200" cy="5767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/>
            <a:lstStyle/>
            <a:p>
              <a:r>
                <a:rPr lang="ru-RU" sz="1600" spc="-1">
                  <a:solidFill>
                    <a:srgbClr val="000000"/>
                  </a:solidFill>
                </a:rPr>
                <a:t>внедрение  целевой  модели цифровой образовательной среды</a:t>
              </a:r>
              <a:endParaRPr lang="ru-RU" sz="1600" spc="-1">
                <a:solidFill>
                  <a:prstClr val="black"/>
                </a:solidFill>
              </a:endParaRPr>
            </a:p>
          </p:txBody>
        </p:sp>
        <p:sp>
          <p:nvSpPr>
            <p:cNvPr id="384" name="CustomShape 10"/>
            <p:cNvSpPr/>
            <p:nvPr/>
          </p:nvSpPr>
          <p:spPr>
            <a:xfrm>
              <a:off x="2648160" y="1895400"/>
              <a:ext cx="2612520" cy="3949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/>
            <a:lstStyle/>
            <a:p>
              <a:r>
                <a:rPr lang="ru-RU" sz="2000" b="1" spc="-1">
                  <a:solidFill>
                    <a:srgbClr val="A67F54"/>
                  </a:solidFill>
                  <a:latin typeface="Century Gothic"/>
                </a:rPr>
                <a:t>Мероприятие:</a:t>
              </a:r>
              <a:endParaRPr lang="ru-RU" sz="2000" spc="-1">
                <a:solidFill>
                  <a:prstClr val="black"/>
                </a:solidFill>
              </a:endParaRPr>
            </a:p>
          </p:txBody>
        </p:sp>
      </p:grpSp>
      <p:grpSp>
        <p:nvGrpSpPr>
          <p:cNvPr id="385" name="Group 11"/>
          <p:cNvGrpSpPr/>
          <p:nvPr/>
        </p:nvGrpSpPr>
        <p:grpSpPr>
          <a:xfrm>
            <a:off x="4267200" y="4178520"/>
            <a:ext cx="5987880" cy="2341800"/>
            <a:chOff x="2743200" y="4178520"/>
            <a:chExt cx="5987880" cy="2341800"/>
          </a:xfrm>
        </p:grpSpPr>
        <p:sp>
          <p:nvSpPr>
            <p:cNvPr id="386" name="CustomShape 12"/>
            <p:cNvSpPr/>
            <p:nvPr/>
          </p:nvSpPr>
          <p:spPr>
            <a:xfrm>
              <a:off x="5443200" y="4178520"/>
              <a:ext cx="3287880" cy="234180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/>
            <a:lstStyle/>
            <a:p>
              <a:r>
                <a:rPr lang="ru-RU" sz="1600" spc="-1">
                  <a:solidFill>
                    <a:srgbClr val="000000"/>
                  </a:solidFill>
                </a:rPr>
                <a:t>608 - общеобразовательные организации всех МО</a:t>
              </a:r>
              <a:endParaRPr lang="ru-RU" sz="1600" spc="-1">
                <a:solidFill>
                  <a:prstClr val="black"/>
                </a:solidFill>
              </a:endParaRPr>
            </a:p>
            <a:p>
              <a:endParaRPr lang="ru-RU" sz="1600" spc="-1">
                <a:solidFill>
                  <a:prstClr val="black"/>
                </a:solidFill>
              </a:endParaRPr>
            </a:p>
            <a:p>
              <a:r>
                <a:rPr lang="ru-RU" sz="1600" spc="-1">
                  <a:solidFill>
                    <a:srgbClr val="000000"/>
                  </a:solidFill>
                </a:rPr>
                <a:t>2 -  организации среднего профессионального образования</a:t>
              </a:r>
              <a:endParaRPr lang="ru-RU" sz="1600" spc="-1">
                <a:solidFill>
                  <a:prstClr val="black"/>
                </a:solidFill>
              </a:endParaRPr>
            </a:p>
            <a:p>
              <a:endParaRPr lang="ru-RU" sz="1600" spc="-1">
                <a:solidFill>
                  <a:prstClr val="black"/>
                </a:solidFill>
              </a:endParaRPr>
            </a:p>
            <a:p>
              <a:pPr algn="ctr"/>
              <a:r>
                <a:rPr lang="ru-RU" sz="1400" spc="-1">
                  <a:solidFill>
                    <a:srgbClr val="2E75B6"/>
                  </a:solidFill>
                </a:rPr>
                <a:t>Перечень утвержден распоряжением Правительства Челябинской области от 04.07.2019 г. № 519-рп</a:t>
              </a:r>
              <a:endParaRPr lang="ru-RU" sz="1400" spc="-1">
                <a:solidFill>
                  <a:prstClr val="black"/>
                </a:solidFill>
              </a:endParaRPr>
            </a:p>
          </p:txBody>
        </p:sp>
        <p:sp>
          <p:nvSpPr>
            <p:cNvPr id="387" name="CustomShape 13"/>
            <p:cNvSpPr/>
            <p:nvPr/>
          </p:nvSpPr>
          <p:spPr>
            <a:xfrm>
              <a:off x="2743200" y="4195800"/>
              <a:ext cx="2862720" cy="130968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/>
            <a:lstStyle/>
            <a:p>
              <a:r>
                <a:rPr lang="ru-RU" sz="2000" b="1" spc="-1">
                  <a:solidFill>
                    <a:srgbClr val="D06A0E"/>
                  </a:solidFill>
                  <a:latin typeface="Century Gothic"/>
                </a:rPr>
                <a:t>Количество организаций – получателей грантов:</a:t>
              </a:r>
              <a:endParaRPr lang="ru-RU" sz="2000" spc="-1">
                <a:solidFill>
                  <a:prstClr val="black"/>
                </a:solidFill>
              </a:endParaRPr>
            </a:p>
          </p:txBody>
        </p:sp>
      </p:grpSp>
      <p:grpSp>
        <p:nvGrpSpPr>
          <p:cNvPr id="388" name="Group 14"/>
          <p:cNvGrpSpPr/>
          <p:nvPr/>
        </p:nvGrpSpPr>
        <p:grpSpPr>
          <a:xfrm>
            <a:off x="4241280" y="2716560"/>
            <a:ext cx="6238080" cy="972360"/>
            <a:chOff x="2717280" y="2716560"/>
            <a:chExt cx="6238080" cy="972360"/>
          </a:xfrm>
        </p:grpSpPr>
        <p:sp>
          <p:nvSpPr>
            <p:cNvPr id="389" name="CustomShape 15"/>
            <p:cNvSpPr/>
            <p:nvPr/>
          </p:nvSpPr>
          <p:spPr>
            <a:xfrm>
              <a:off x="5374080" y="2716560"/>
              <a:ext cx="3581280" cy="97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/>
            <a:lstStyle/>
            <a:p>
              <a:r>
                <a:rPr lang="ru-RU" sz="1600" spc="-1">
                  <a:solidFill>
                    <a:srgbClr val="000000"/>
                  </a:solidFill>
                </a:rPr>
                <a:t>общеобразовательные организации</a:t>
              </a:r>
              <a:endParaRPr lang="ru-RU" sz="1600" spc="-1">
                <a:solidFill>
                  <a:prstClr val="black"/>
                </a:solidFill>
              </a:endParaRPr>
            </a:p>
            <a:p>
              <a:endParaRPr lang="ru-RU" sz="1600" spc="-1">
                <a:solidFill>
                  <a:prstClr val="black"/>
                </a:solidFill>
              </a:endParaRPr>
            </a:p>
            <a:p>
              <a:r>
                <a:rPr lang="ru-RU" sz="1600" spc="-1">
                  <a:solidFill>
                    <a:srgbClr val="000000"/>
                  </a:solidFill>
                </a:rPr>
                <a:t>организации среднего профессионального образования</a:t>
              </a:r>
              <a:endParaRPr lang="ru-RU" sz="1600" spc="-1">
                <a:solidFill>
                  <a:prstClr val="black"/>
                </a:solidFill>
              </a:endParaRPr>
            </a:p>
          </p:txBody>
        </p:sp>
        <p:sp>
          <p:nvSpPr>
            <p:cNvPr id="390" name="CustomShape 16"/>
            <p:cNvSpPr/>
            <p:nvPr/>
          </p:nvSpPr>
          <p:spPr>
            <a:xfrm>
              <a:off x="2717280" y="2730960"/>
              <a:ext cx="3097800" cy="3949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90000" tIns="45000" rIns="90000" bIns="45000"/>
            <a:lstStyle/>
            <a:p>
              <a:r>
                <a:rPr lang="ru-RU" sz="2000" b="1" spc="-1">
                  <a:solidFill>
                    <a:srgbClr val="E31E24"/>
                  </a:solidFill>
                  <a:latin typeface="Century Gothic"/>
                </a:rPr>
                <a:t>Типы организаций: </a:t>
              </a:r>
              <a:endParaRPr lang="ru-RU" sz="2000" spc="-1">
                <a:solidFill>
                  <a:prstClr val="black"/>
                </a:solidFill>
              </a:endParaRPr>
            </a:p>
          </p:txBody>
        </p:sp>
      </p:grpSp>
      <p:sp>
        <p:nvSpPr>
          <p:cNvPr id="391" name="CustomShape 17"/>
          <p:cNvSpPr/>
          <p:nvPr/>
        </p:nvSpPr>
        <p:spPr>
          <a:xfrm>
            <a:off x="2619480" y="1716480"/>
            <a:ext cx="218520" cy="232200"/>
          </a:xfrm>
          <a:prstGeom prst="ellipse">
            <a:avLst/>
          </a:prstGeom>
          <a:solidFill>
            <a:srgbClr val="68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92" name="CustomShape 18"/>
          <p:cNvSpPr/>
          <p:nvPr/>
        </p:nvSpPr>
        <p:spPr>
          <a:xfrm>
            <a:off x="3844560" y="3088080"/>
            <a:ext cx="189000" cy="189000"/>
          </a:xfrm>
          <a:prstGeom prst="ellipse">
            <a:avLst/>
          </a:prstGeom>
          <a:solidFill>
            <a:srgbClr val="68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93" name="CustomShape 19"/>
          <p:cNvSpPr/>
          <p:nvPr/>
        </p:nvSpPr>
        <p:spPr>
          <a:xfrm>
            <a:off x="3335520" y="5667480"/>
            <a:ext cx="133560" cy="128520"/>
          </a:xfrm>
          <a:prstGeom prst="ellipse">
            <a:avLst/>
          </a:prstGeom>
          <a:solidFill>
            <a:srgbClr val="68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94" name="CustomShape 20"/>
          <p:cNvSpPr/>
          <p:nvPr/>
        </p:nvSpPr>
        <p:spPr>
          <a:xfrm>
            <a:off x="3430560" y="2320560"/>
            <a:ext cx="189000" cy="197640"/>
          </a:xfrm>
          <a:prstGeom prst="ellipse">
            <a:avLst/>
          </a:prstGeom>
          <a:solidFill>
            <a:srgbClr val="68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95" name="CustomShape 21"/>
          <p:cNvSpPr/>
          <p:nvPr/>
        </p:nvSpPr>
        <p:spPr>
          <a:xfrm>
            <a:off x="3999720" y="3961080"/>
            <a:ext cx="181440" cy="181440"/>
          </a:xfrm>
          <a:prstGeom prst="ellipse">
            <a:avLst/>
          </a:prstGeom>
          <a:solidFill>
            <a:srgbClr val="68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96" name="CustomShape 22"/>
          <p:cNvSpPr/>
          <p:nvPr/>
        </p:nvSpPr>
        <p:spPr>
          <a:xfrm>
            <a:off x="3827280" y="4882680"/>
            <a:ext cx="171720" cy="163080"/>
          </a:xfrm>
          <a:prstGeom prst="ellipse">
            <a:avLst/>
          </a:prstGeom>
          <a:solidFill>
            <a:srgbClr val="68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97" name="CustomShape 23"/>
          <p:cNvSpPr/>
          <p:nvPr/>
        </p:nvSpPr>
        <p:spPr>
          <a:xfrm>
            <a:off x="2688600" y="6107400"/>
            <a:ext cx="127080" cy="117000"/>
          </a:xfrm>
          <a:prstGeom prst="ellipse">
            <a:avLst/>
          </a:prstGeom>
          <a:solidFill>
            <a:srgbClr val="68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98" name="CustomShape 24"/>
          <p:cNvSpPr/>
          <p:nvPr/>
        </p:nvSpPr>
        <p:spPr>
          <a:xfrm>
            <a:off x="1886160" y="6288480"/>
            <a:ext cx="94320" cy="109080"/>
          </a:xfrm>
          <a:prstGeom prst="ellipse">
            <a:avLst/>
          </a:prstGeom>
          <a:solidFill>
            <a:srgbClr val="68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grpSp>
        <p:nvGrpSpPr>
          <p:cNvPr id="399" name="Group 25"/>
          <p:cNvGrpSpPr/>
          <p:nvPr/>
        </p:nvGrpSpPr>
        <p:grpSpPr>
          <a:xfrm>
            <a:off x="1679160" y="776520"/>
            <a:ext cx="1060200" cy="1042920"/>
            <a:chOff x="155160" y="776520"/>
            <a:chExt cx="1060200" cy="1042920"/>
          </a:xfrm>
        </p:grpSpPr>
        <p:sp>
          <p:nvSpPr>
            <p:cNvPr id="400" name="CustomShape 26"/>
            <p:cNvSpPr/>
            <p:nvPr/>
          </p:nvSpPr>
          <p:spPr>
            <a:xfrm>
              <a:off x="155160" y="776520"/>
              <a:ext cx="1060200" cy="1042920"/>
            </a:xfrm>
            <a:prstGeom prst="ellipse">
              <a:avLst/>
            </a:prstGeom>
            <a:solidFill>
              <a:srgbClr val="99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01" name="CustomShape 27"/>
            <p:cNvSpPr/>
            <p:nvPr/>
          </p:nvSpPr>
          <p:spPr>
            <a:xfrm>
              <a:off x="415080" y="960840"/>
              <a:ext cx="569880" cy="699480"/>
            </a:xfrm>
            <a:prstGeom prst="rect">
              <a:avLst/>
            </a:prstGeom>
            <a:solidFill>
              <a:srgbClr val="99000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/>
            <a:lstStyle/>
            <a:p>
              <a:pPr algn="ctr"/>
              <a:r>
                <a:rPr lang="ru-RU" sz="4000" b="1" spc="-1">
                  <a:solidFill>
                    <a:srgbClr val="FFFFFF"/>
                  </a:solidFill>
                </a:rPr>
                <a:t>2</a:t>
              </a:r>
              <a:endParaRPr lang="ru-RU" sz="4000" spc="-1">
                <a:solidFill>
                  <a:prstClr val="black"/>
                </a:solidFill>
              </a:endParaRPr>
            </a:p>
          </p:txBody>
        </p:sp>
      </p:grpSp>
      <p:sp>
        <p:nvSpPr>
          <p:cNvPr id="402" name="Line 28"/>
          <p:cNvSpPr/>
          <p:nvPr/>
        </p:nvSpPr>
        <p:spPr>
          <a:xfrm>
            <a:off x="6820320" y="1871640"/>
            <a:ext cx="17280" cy="4589280"/>
          </a:xfrm>
          <a:prstGeom prst="line">
            <a:avLst/>
          </a:prstGeom>
          <a:ln>
            <a:solidFill>
              <a:srgbClr val="760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03" name="Line 29"/>
          <p:cNvSpPr/>
          <p:nvPr/>
        </p:nvSpPr>
        <p:spPr>
          <a:xfrm flipV="1">
            <a:off x="4327320" y="2561760"/>
            <a:ext cx="6073200" cy="25920"/>
          </a:xfrm>
          <a:prstGeom prst="line">
            <a:avLst/>
          </a:prstGeom>
          <a:ln>
            <a:solidFill>
              <a:srgbClr val="760000"/>
            </a:solidFill>
            <a:custDash>
              <a:ds d="900000" sp="600000"/>
            </a:custDash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04" name="Line 30"/>
          <p:cNvSpPr/>
          <p:nvPr/>
        </p:nvSpPr>
        <p:spPr>
          <a:xfrm flipV="1">
            <a:off x="4379160" y="4080240"/>
            <a:ext cx="5900400" cy="17280"/>
          </a:xfrm>
          <a:prstGeom prst="line">
            <a:avLst/>
          </a:prstGeom>
          <a:ln>
            <a:solidFill>
              <a:srgbClr val="760000"/>
            </a:solidFill>
            <a:custDash>
              <a:ds d="900000" sp="600000"/>
            </a:custDash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05" name="Picture 4"/>
          <p:cNvPicPr/>
          <p:nvPr/>
        </p:nvPicPr>
        <p:blipFill>
          <a:blip r:embed="rId5" cstate="print"/>
          <a:stretch/>
        </p:blipFill>
        <p:spPr>
          <a:xfrm>
            <a:off x="1841520" y="3131280"/>
            <a:ext cx="1738440" cy="1086120"/>
          </a:xfrm>
          <a:prstGeom prst="rect">
            <a:avLst/>
          </a:prstGeom>
          <a:ln>
            <a:noFill/>
          </a:ln>
        </p:spPr>
      </p:pic>
      <p:sp>
        <p:nvSpPr>
          <p:cNvPr id="406" name="CustomShape 31"/>
          <p:cNvSpPr/>
          <p:nvPr/>
        </p:nvSpPr>
        <p:spPr>
          <a:xfrm>
            <a:off x="3030600" y="5906160"/>
            <a:ext cx="133560" cy="128520"/>
          </a:xfrm>
          <a:prstGeom prst="ellipse">
            <a:avLst/>
          </a:prstGeom>
          <a:solidFill>
            <a:srgbClr val="68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07" name="CustomShape 32"/>
          <p:cNvSpPr/>
          <p:nvPr/>
        </p:nvSpPr>
        <p:spPr>
          <a:xfrm>
            <a:off x="3600120" y="5285160"/>
            <a:ext cx="171720" cy="163080"/>
          </a:xfrm>
          <a:prstGeom prst="ellipse">
            <a:avLst/>
          </a:prstGeom>
          <a:solidFill>
            <a:srgbClr val="68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08" name="CustomShape 33"/>
          <p:cNvSpPr/>
          <p:nvPr/>
        </p:nvSpPr>
        <p:spPr>
          <a:xfrm>
            <a:off x="3962280" y="4415400"/>
            <a:ext cx="181440" cy="181440"/>
          </a:xfrm>
          <a:prstGeom prst="ellipse">
            <a:avLst/>
          </a:prstGeom>
          <a:solidFill>
            <a:srgbClr val="68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09" name="CustomShape 34"/>
          <p:cNvSpPr/>
          <p:nvPr/>
        </p:nvSpPr>
        <p:spPr>
          <a:xfrm>
            <a:off x="3962280" y="3516840"/>
            <a:ext cx="191880" cy="174600"/>
          </a:xfrm>
          <a:prstGeom prst="ellipse">
            <a:avLst/>
          </a:prstGeom>
          <a:solidFill>
            <a:srgbClr val="68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10" name="CustomShape 35"/>
          <p:cNvSpPr/>
          <p:nvPr/>
        </p:nvSpPr>
        <p:spPr>
          <a:xfrm>
            <a:off x="3677880" y="2662560"/>
            <a:ext cx="189000" cy="197640"/>
          </a:xfrm>
          <a:prstGeom prst="ellipse">
            <a:avLst/>
          </a:prstGeom>
          <a:solidFill>
            <a:srgbClr val="68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11" name="CustomShape 36"/>
          <p:cNvSpPr/>
          <p:nvPr/>
        </p:nvSpPr>
        <p:spPr>
          <a:xfrm>
            <a:off x="3039240" y="1955160"/>
            <a:ext cx="218520" cy="232200"/>
          </a:xfrm>
          <a:prstGeom prst="ellipse">
            <a:avLst/>
          </a:prstGeom>
          <a:solidFill>
            <a:srgbClr val="68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12" name="CustomShape 37"/>
          <p:cNvSpPr/>
          <p:nvPr/>
        </p:nvSpPr>
        <p:spPr>
          <a:xfrm>
            <a:off x="2400960" y="6225480"/>
            <a:ext cx="127080" cy="117000"/>
          </a:xfrm>
          <a:prstGeom prst="ellipse">
            <a:avLst/>
          </a:prstGeom>
          <a:solidFill>
            <a:srgbClr val="68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13" name="CustomShape 38"/>
          <p:cNvSpPr/>
          <p:nvPr/>
        </p:nvSpPr>
        <p:spPr>
          <a:xfrm>
            <a:off x="2133480" y="6268680"/>
            <a:ext cx="94320" cy="109080"/>
          </a:xfrm>
          <a:prstGeom prst="ellipse">
            <a:avLst/>
          </a:prstGeom>
          <a:solidFill>
            <a:srgbClr val="68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14" name="CustomShape 39"/>
          <p:cNvSpPr/>
          <p:nvPr/>
        </p:nvSpPr>
        <p:spPr>
          <a:xfrm>
            <a:off x="1633440" y="6268680"/>
            <a:ext cx="94320" cy="109080"/>
          </a:xfrm>
          <a:prstGeom prst="ellipse">
            <a:avLst/>
          </a:prstGeom>
          <a:solidFill>
            <a:srgbClr val="68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15" name="Picture 2"/>
          <p:cNvPicPr/>
          <p:nvPr/>
        </p:nvPicPr>
        <p:blipFill>
          <a:blip r:embed="rId6" cstate="print"/>
          <a:stretch/>
        </p:blipFill>
        <p:spPr>
          <a:xfrm>
            <a:off x="1683480" y="2645280"/>
            <a:ext cx="2080080" cy="25902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5268252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2000" y="195004"/>
            <a:ext cx="9436100" cy="1180504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2400" b="1" dirty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Комплексное сопровождение развития систем оценки качества образования как компонент региональной политики в сфере образования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33600" y="1522671"/>
            <a:ext cx="9639300" cy="5186363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ru-RU" sz="2000" b="1" dirty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Организационное  </a:t>
            </a:r>
            <a:r>
              <a:rPr lang="ru-RU" sz="2000" b="1" dirty="0" smtClean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сопровождение</a:t>
            </a:r>
            <a:endParaRPr lang="ru-RU" sz="2000" b="1" dirty="0">
              <a:latin typeface="Calibri" panose="020F0502020204030204" pitchFamily="34" charset="0"/>
              <a:ea typeface="Cambria Math" panose="02040503050406030204" pitchFamily="18" charset="0"/>
              <a:cs typeface="Calibri" panose="020F0502020204030204" pitchFamily="34" charset="0"/>
            </a:endParaRPr>
          </a:p>
          <a:p>
            <a:pPr algn="just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u-RU" sz="2000" dirty="0" smtClean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 организация </a:t>
            </a:r>
            <a:r>
              <a:rPr lang="ru-RU" sz="2000" dirty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деятельности образовательной агломерации посредством реализации проектных договоров и дорожной карты межмуниципального взаимодействия</a:t>
            </a:r>
          </a:p>
          <a:p>
            <a:pPr algn="just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u-RU" sz="2000" dirty="0" smtClean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 организация </a:t>
            </a:r>
            <a:r>
              <a:rPr lang="ru-RU" sz="2000" dirty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работы опорных площадок по разработке актуальных модельных документов в рамках ВСОКО</a:t>
            </a:r>
          </a:p>
          <a:p>
            <a:pPr algn="just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u-RU" sz="2000" dirty="0" smtClean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 </a:t>
            </a:r>
            <a:r>
              <a:rPr lang="ru-RU" sz="2000" u="sng" dirty="0" smtClean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организация </a:t>
            </a:r>
            <a:r>
              <a:rPr lang="ru-RU" sz="2000" u="sng" dirty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и проведение всех процедур оценки качества образовательных результатов и мониторингов системы образования</a:t>
            </a:r>
          </a:p>
          <a:p>
            <a:pPr algn="just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u-RU" sz="2000" dirty="0" smtClean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 организация </a:t>
            </a:r>
            <a:r>
              <a:rPr lang="ru-RU" sz="2000" dirty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работы с информационными системами: федеральными и региональными, их ведение и мониторинг</a:t>
            </a:r>
          </a:p>
          <a:p>
            <a:pPr algn="just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u-RU" sz="2000" dirty="0" smtClean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 организация </a:t>
            </a:r>
            <a:r>
              <a:rPr lang="ru-RU" sz="2000" dirty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деятельности муниципалитетов и образовательных организаций по обеспечению информационной безопасности в сфере </a:t>
            </a:r>
            <a:r>
              <a:rPr lang="ru-RU" sz="2000" dirty="0" smtClean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образования</a:t>
            </a:r>
          </a:p>
          <a:p>
            <a:pPr algn="just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u-RU" sz="2000" dirty="0" smtClean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 организация </a:t>
            </a:r>
            <a:r>
              <a:rPr lang="ru-RU" sz="2000" dirty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повышения квалификации по актуальным направлениям системы оценки качества </a:t>
            </a:r>
            <a:r>
              <a:rPr lang="ru-RU" sz="2000" dirty="0" smtClean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образования</a:t>
            </a:r>
          </a:p>
          <a:p>
            <a:pPr algn="just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u-RU" sz="2000" dirty="0" smtClean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 организация </a:t>
            </a:r>
            <a:r>
              <a:rPr lang="ru-RU" sz="2000" dirty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консультационного и консалтингового сопровождения образовательных организаций по вопросам оценки качества, функционирования информационных систем и обеспечения информационной безопасности</a:t>
            </a:r>
          </a:p>
          <a:p>
            <a:pPr algn="just">
              <a:spcBef>
                <a:spcPts val="600"/>
              </a:spcBef>
            </a:pPr>
            <a:endParaRPr lang="ru-RU" sz="2000" dirty="0">
              <a:latin typeface="Calibri" panose="020F0502020204030204" pitchFamily="34" charset="0"/>
              <a:ea typeface="Cambria Math" panose="020405030504060302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64150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3600" y="195004"/>
            <a:ext cx="9334500" cy="927617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Организация </a:t>
            </a:r>
            <a:r>
              <a:rPr lang="ru-RU" sz="2400" b="1" dirty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и проведение </a:t>
            </a:r>
            <a:r>
              <a:rPr lang="ru-RU" sz="2400" b="1" dirty="0" smtClean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процедур </a:t>
            </a:r>
            <a:r>
              <a:rPr lang="ru-RU" sz="2400" b="1" dirty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оценки качества образовательных результатов и мониторингов системы </a:t>
            </a:r>
            <a:r>
              <a:rPr lang="ru-RU" sz="2400" b="1" dirty="0" smtClean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образования. </a:t>
            </a:r>
            <a:r>
              <a:rPr lang="ru-RU" sz="2400" b="1" dirty="0" smtClean="0">
                <a:solidFill>
                  <a:srgbClr val="C00000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РСОКО</a:t>
            </a:r>
            <a:endParaRPr lang="ru-RU" sz="2400" b="1" dirty="0">
              <a:solidFill>
                <a:srgbClr val="C00000"/>
              </a:solidFill>
              <a:latin typeface="Calibri" panose="020F0502020204030204" pitchFamily="34" charset="0"/>
              <a:ea typeface="Cambria Math" panose="02040503050406030204" pitchFamily="18" charset="0"/>
              <a:cs typeface="Calibri" panose="020F0502020204030204" pitchFamily="34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7034197"/>
              </p:ext>
            </p:extLst>
          </p:nvPr>
        </p:nvGraphicFramePr>
        <p:xfrm>
          <a:off x="2133600" y="1339850"/>
          <a:ext cx="9639300" cy="5186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14532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3600" y="195004"/>
            <a:ext cx="9811352" cy="927617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2400" b="1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Комплексное сопровождение развития систем оценки качества образования как компонент региональной политики в сфере образования</a:t>
            </a:r>
            <a:endParaRPr lang="ru-RU" sz="2400" b="1" dirty="0">
              <a:latin typeface="Calibri" panose="020F0502020204030204" pitchFamily="34" charset="0"/>
              <a:ea typeface="Cambria Math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33600" y="1339791"/>
            <a:ext cx="9639300" cy="5330516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2400" b="1" dirty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Научно-методическое </a:t>
            </a:r>
            <a:r>
              <a:rPr lang="ru-RU" sz="2400" b="1" dirty="0" smtClean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сопровождение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ru-RU" sz="2000" u="sng" dirty="0" smtClean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 разработка проектов концептуальных региональных документов, определяющих методологию региональной политики в сфере оценки качества образования, их профессионально-общественное обсуждение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ru-RU" sz="2000" dirty="0" smtClean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 разработка </a:t>
            </a:r>
            <a:r>
              <a:rPr lang="ru-RU" sz="2000" dirty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и управление внедрением модельных муниципальных и институциональных процедур оценки качества образования, модельных управленческих решений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ru-RU" sz="2000" u="sng" dirty="0" smtClean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 подготовка </a:t>
            </a:r>
            <a:r>
              <a:rPr lang="ru-RU" sz="2000" u="sng" dirty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методических рекомендаций для различных категорий участников мероприятий оценки качества образования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ru-RU" sz="2000" dirty="0" smtClean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 разработка </a:t>
            </a:r>
            <a:r>
              <a:rPr lang="ru-RU" sz="2000" dirty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и реализация </a:t>
            </a:r>
            <a:r>
              <a:rPr lang="ru-RU" sz="2000" dirty="0" err="1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надпредметных</a:t>
            </a:r>
            <a:r>
              <a:rPr lang="ru-RU" sz="2000" dirty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 программ повышения квалификации по вопросам совершенствования компетентности педагогов в сфере оценки качества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ru-RU" sz="2000" dirty="0" smtClean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концептуализация </a:t>
            </a:r>
            <a:r>
              <a:rPr lang="ru-RU" sz="2000" dirty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передового опыта совершенствования и развития систем оценки качества образования</a:t>
            </a:r>
          </a:p>
          <a:p>
            <a:pPr>
              <a:spcBef>
                <a:spcPts val="600"/>
              </a:spcBef>
            </a:pPr>
            <a:endParaRPr lang="ru-RU" sz="1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85769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3599" y="195004"/>
            <a:ext cx="9638097" cy="1065905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2400" b="1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Комплексное сопровождение развития систем оценки качества образования как компонент региональной политики в сфере образования</a:t>
            </a:r>
            <a:endParaRPr lang="ru-RU" sz="2400" b="1" dirty="0">
              <a:latin typeface="Calibri" panose="020F0502020204030204" pitchFamily="34" charset="0"/>
              <a:ea typeface="Cambria Math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33600" y="1353642"/>
            <a:ext cx="9638097" cy="5298104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400"/>
              </a:spcBef>
              <a:buNone/>
            </a:pPr>
            <a:r>
              <a:rPr lang="ru-RU" sz="24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Информационно-технологическое сопровождение</a:t>
            </a:r>
            <a:endParaRPr lang="ru-RU" sz="2400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>
              <a:lnSpc>
                <a:spcPct val="100000"/>
              </a:lnSpc>
              <a:spcBef>
                <a:spcPts val="400"/>
              </a:spcBef>
              <a:buFont typeface="Wingdings" panose="05000000000000000000" pitchFamily="2" charset="2"/>
              <a:buChar char="q"/>
            </a:pPr>
            <a:r>
              <a:rPr lang="ru-RU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технологическое обеспечение проведения единого государственного экзамена в Челябинской области, осуществление функций регионального центра обработки информации</a:t>
            </a:r>
          </a:p>
          <a:p>
            <a:pPr>
              <a:lnSpc>
                <a:spcPct val="100000"/>
              </a:lnSpc>
              <a:spcBef>
                <a:spcPts val="400"/>
              </a:spcBef>
              <a:buFont typeface="Wingdings" panose="05000000000000000000" pitchFamily="2" charset="2"/>
              <a:buChar char="q"/>
            </a:pPr>
            <a:r>
              <a:rPr lang="ru-RU" sz="2000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информационное и техническое обеспечение проведения процедуры аттестации педагогических работников</a:t>
            </a:r>
          </a:p>
          <a:p>
            <a:pPr>
              <a:lnSpc>
                <a:spcPct val="100000"/>
              </a:lnSpc>
              <a:spcBef>
                <a:spcPts val="400"/>
              </a:spcBef>
              <a:buFont typeface="Wingdings" panose="05000000000000000000" pitchFamily="2" charset="2"/>
              <a:buChar char="q"/>
            </a:pPr>
            <a:r>
              <a:rPr lang="ru-RU" sz="2000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информационно-технологическое </a:t>
            </a:r>
            <a:r>
              <a:rPr lang="ru-RU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обеспечение функционирования информационных систем</a:t>
            </a:r>
          </a:p>
          <a:p>
            <a:pPr>
              <a:lnSpc>
                <a:spcPct val="100000"/>
              </a:lnSpc>
              <a:spcBef>
                <a:spcPts val="400"/>
              </a:spcBef>
              <a:buFont typeface="Wingdings" panose="05000000000000000000" pitchFamily="2" charset="2"/>
              <a:buChar char="q"/>
            </a:pPr>
            <a:r>
              <a:rPr lang="ru-RU" sz="2000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информационное </a:t>
            </a:r>
            <a:r>
              <a:rPr lang="ru-RU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и техническое обеспечение оценки качества образования в Челябинской области</a:t>
            </a:r>
          </a:p>
          <a:p>
            <a:pPr>
              <a:lnSpc>
                <a:spcPct val="100000"/>
              </a:lnSpc>
              <a:spcBef>
                <a:spcPts val="400"/>
              </a:spcBef>
              <a:buFont typeface="Wingdings" panose="05000000000000000000" pitchFamily="2" charset="2"/>
              <a:buChar char="q"/>
            </a:pPr>
            <a:r>
              <a:rPr lang="ru-RU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техническое сопровождение мониторинга системы образования в Челябинской области</a:t>
            </a:r>
          </a:p>
          <a:p>
            <a:pPr>
              <a:lnSpc>
                <a:spcPct val="100000"/>
              </a:lnSpc>
              <a:spcBef>
                <a:spcPts val="400"/>
              </a:spcBef>
              <a:buFont typeface="Wingdings" panose="05000000000000000000" pitchFamily="2" charset="2"/>
              <a:buChar char="q"/>
            </a:pPr>
            <a:r>
              <a:rPr lang="ru-RU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обеспечение информационной безопасности баз данных образовательных организаций, проведение работ по аттестации объектов информатизации</a:t>
            </a:r>
          </a:p>
          <a:p>
            <a:pPr>
              <a:spcBef>
                <a:spcPts val="400"/>
              </a:spcBef>
            </a:pPr>
            <a:endParaRPr lang="ru-RU" sz="2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51903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3600" y="195004"/>
            <a:ext cx="9334500" cy="927617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Информационное и техническое обеспечение проведения процедуры аттестации педагогических работников</a:t>
            </a: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3"/>
          <a:srcRect l="7082" t="12006" r="6439" b="4832"/>
          <a:stretch/>
        </p:blipFill>
        <p:spPr bwMode="auto">
          <a:xfrm>
            <a:off x="2133600" y="1433120"/>
            <a:ext cx="9639300" cy="521413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996044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3600" y="195004"/>
            <a:ext cx="9334500" cy="927617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Информационное </a:t>
            </a:r>
            <a:r>
              <a:rPr lang="ru-RU" sz="2400" b="1" dirty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и техническое обеспечение проведения процедуры аттестации педагогических работников</a:t>
            </a: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311760906"/>
              </p:ext>
            </p:extLst>
          </p:nvPr>
        </p:nvGraphicFramePr>
        <p:xfrm>
          <a:off x="2236304" y="1242391"/>
          <a:ext cx="9231796" cy="53472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550925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2000" y="195004"/>
            <a:ext cx="9436100" cy="1180504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2400" b="1" dirty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Комплексное сопровождение развития систем оценки качества образования как компонент региональной политики в сфере образования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33600" y="1522671"/>
            <a:ext cx="9639300" cy="5186363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000" b="1" dirty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Комплексность сопровождения развития систем оценки качества образования :</a:t>
            </a:r>
          </a:p>
          <a:p>
            <a:pPr marL="608013" indent="-342900" algn="just">
              <a:buFont typeface="Wingdings" panose="05000000000000000000" pitchFamily="2" charset="2"/>
              <a:buChar char="q"/>
            </a:pPr>
            <a:r>
              <a:rPr lang="ru-RU" sz="2000" dirty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организационное сопровождение</a:t>
            </a:r>
          </a:p>
          <a:p>
            <a:pPr marL="608013" indent="-342900" algn="just">
              <a:buFont typeface="Wingdings" panose="05000000000000000000" pitchFamily="2" charset="2"/>
              <a:buChar char="q"/>
            </a:pPr>
            <a:r>
              <a:rPr lang="ru-RU" sz="2000" dirty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научно-методическое сопровождение</a:t>
            </a:r>
          </a:p>
          <a:p>
            <a:pPr marL="608013" indent="-342900" algn="just">
              <a:buFont typeface="Wingdings" panose="05000000000000000000" pitchFamily="2" charset="2"/>
              <a:buChar char="q"/>
            </a:pPr>
            <a:r>
              <a:rPr lang="ru-RU" sz="2000" dirty="0" smtClean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информационно-технологическое сопровождение</a:t>
            </a:r>
            <a:endParaRPr lang="ru-RU" sz="2000" b="1" i="1" dirty="0" smtClean="0">
              <a:latin typeface="Calibri" panose="020F0502020204030204" pitchFamily="34" charset="0"/>
              <a:ea typeface="Cambria Math" panose="02040503050406030204" pitchFamily="18" charset="0"/>
              <a:cs typeface="Calibri" panose="020F0502020204030204" pitchFamily="34" charset="0"/>
            </a:endParaRPr>
          </a:p>
          <a:p>
            <a:pPr algn="just">
              <a:buNone/>
            </a:pPr>
            <a:endParaRPr lang="ru-RU" sz="2000" b="1" dirty="0" smtClean="0">
              <a:latin typeface="Calibri" panose="020F0502020204030204" pitchFamily="34" charset="0"/>
              <a:ea typeface="Cambria Math" panose="02040503050406030204" pitchFamily="18" charset="0"/>
              <a:cs typeface="Calibri" panose="020F0502020204030204" pitchFamily="34" charset="0"/>
            </a:endParaRPr>
          </a:p>
          <a:p>
            <a:pPr algn="just">
              <a:buNone/>
            </a:pPr>
            <a:r>
              <a:rPr lang="ru-RU" sz="2000" b="1" dirty="0" smtClean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Перспективы</a:t>
            </a:r>
            <a:r>
              <a:rPr lang="ru-RU" sz="2000" b="1" dirty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: </a:t>
            </a:r>
          </a:p>
          <a:p>
            <a:pPr marL="608013" indent="-342900" algn="just">
              <a:buFont typeface="Wingdings" panose="05000000000000000000" pitchFamily="2" charset="2"/>
              <a:buChar char="q"/>
            </a:pPr>
            <a:r>
              <a:rPr lang="ru-RU" sz="2000" dirty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обеспечение сопровождения формирования и развития региональной политики в сфере оценки качества образования</a:t>
            </a:r>
          </a:p>
          <a:p>
            <a:pPr marL="608013" indent="-342900" algn="just">
              <a:buFont typeface="Wingdings" panose="05000000000000000000" pitchFamily="2" charset="2"/>
              <a:buChar char="q"/>
            </a:pPr>
            <a:r>
              <a:rPr lang="ru-RU" sz="2000" dirty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обеспечение результативности региональной политики в сфере оценки качества образования в рамках единой системы оценки качества образования</a:t>
            </a:r>
          </a:p>
          <a:p>
            <a:pPr algn="just">
              <a:buNone/>
            </a:pPr>
            <a:endParaRPr lang="ru-RU" sz="2000" b="1" dirty="0" smtClean="0">
              <a:latin typeface="Calibri" panose="020F0502020204030204" pitchFamily="34" charset="0"/>
              <a:ea typeface="Cambria Math" panose="02040503050406030204" pitchFamily="18" charset="0"/>
              <a:cs typeface="Calibri" panose="020F0502020204030204" pitchFamily="34" charset="0"/>
            </a:endParaRPr>
          </a:p>
          <a:p>
            <a:pPr algn="just">
              <a:buNone/>
            </a:pPr>
            <a:r>
              <a:rPr lang="ru-RU" sz="2000" b="1" dirty="0" smtClean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ГБУ </a:t>
            </a:r>
            <a:r>
              <a:rPr lang="ru-RU" sz="2000" b="1" dirty="0"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ДПО РЦОКИО – региональный координатор комплексного сопровождения </a:t>
            </a:r>
          </a:p>
          <a:p>
            <a:pPr>
              <a:spcBef>
                <a:spcPts val="600"/>
              </a:spcBef>
            </a:pPr>
            <a:endParaRPr lang="ru-RU" sz="2400" dirty="0">
              <a:latin typeface="Calibri" panose="020F0502020204030204" pitchFamily="34" charset="0"/>
              <a:ea typeface="Cambria Math" panose="020405030504060302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01860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33600" y="1703755"/>
            <a:ext cx="9213850" cy="2532184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3200" dirty="0">
                <a:latin typeface="+mn-lt"/>
              </a:rPr>
              <a:t>Информационное </a:t>
            </a:r>
            <a:r>
              <a:rPr lang="ru-RU" sz="3200" dirty="0" smtClean="0">
                <a:latin typeface="+mn-lt"/>
              </a:rPr>
              <a:t>сопровождение системы оценки качества образования</a:t>
            </a:r>
            <a:endParaRPr lang="ru-RU" sz="3200" dirty="0">
              <a:latin typeface="+mn-lt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6160168" y="4649002"/>
            <a:ext cx="5187282" cy="1440648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</a:pPr>
            <a:endParaRPr lang="ru-RU" sz="2000" dirty="0" smtClean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ea typeface="Cambria Math" panose="02040503050406030204" pitchFamily="18" charset="0"/>
              <a:cs typeface="Calibri" panose="020F0502020204030204" pitchFamily="34" charset="0"/>
            </a:endParaRP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ru-RU" sz="20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Боровых </a:t>
            </a:r>
            <a:r>
              <a:rPr lang="ru-RU" sz="20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Иван Сергеевич, 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ru-RU" sz="20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начальник управления информационного обеспечения </a:t>
            </a:r>
            <a:endParaRPr lang="ru-RU" sz="2000" dirty="0" smtClean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ea typeface="Cambria Math" panose="02040503050406030204" pitchFamily="18" charset="0"/>
              <a:cs typeface="Calibri" panose="020F0502020204030204" pitchFamily="34" charset="0"/>
            </a:endParaRP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ru-RU" sz="20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системы </a:t>
            </a:r>
            <a:r>
              <a:rPr lang="ru-RU" sz="20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образования  ГБУ ДПО РЦОКИО</a:t>
            </a:r>
          </a:p>
        </p:txBody>
      </p:sp>
    </p:spTree>
    <p:extLst>
      <p:ext uri="{BB962C8B-B14F-4D97-AF65-F5344CB8AC3E}">
        <p14:creationId xmlns:p14="http://schemas.microsoft.com/office/powerpoint/2010/main" val="539706638"/>
      </p:ext>
    </p:extLst>
  </p:cSld>
  <p:clrMapOvr>
    <a:masterClrMapping/>
  </p:clrMapOvr>
  <p:transition spd="slow">
    <p:push dir="u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9815" y="78155"/>
            <a:ext cx="9719045" cy="1211384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ru-RU" sz="2400" b="1" dirty="0" smtClean="0">
                <a:latin typeface="+mn-lt"/>
              </a:rPr>
              <a:t>Информационные системы, сопровождение которых обеспечивает ГБУ ДПО РЦОКИО</a:t>
            </a:r>
            <a:endParaRPr lang="ru-RU" sz="2400" b="1" dirty="0">
              <a:latin typeface="+mn-lt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474312"/>
              </p:ext>
            </p:extLst>
          </p:nvPr>
        </p:nvGraphicFramePr>
        <p:xfrm>
          <a:off x="2101595" y="1354479"/>
          <a:ext cx="9772958" cy="5418517"/>
        </p:xfrm>
        <a:graphic>
          <a:graphicData uri="http://schemas.openxmlformats.org/drawingml/2006/table">
            <a:tbl>
              <a:tblPr firstRow="1" firstCol="1" bandRow="1">
                <a:tableStyleId>{E8B1032C-EA38-4F05-BA0D-38AFFFC7BED3}</a:tableStyleId>
              </a:tblPr>
              <a:tblGrid>
                <a:gridCol w="9772958"/>
              </a:tblGrid>
              <a:tr h="6924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Региональная информационная система обеспечения проведения государственной итоговой аттестации обучающихся, освоивших основные образовательные программы основного общего и среднего общего образования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8522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0">
                          <a:effectLst/>
                        </a:rPr>
                        <a:t>Информационная система обеспечения процедуры аттестации педагогических работников</a:t>
                      </a:r>
                      <a:endParaRPr lang="ru-RU" sz="16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6163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Информационная система мониторинга состояния библиотек общеобразовательных организаций Челябинской области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5568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Информационная система мониторинга количества руководящих и педагогических работников образовательных организаций Челябинской области, обученных по дополнительным профессиональным программам (повышения квалификации и профессиональной подготовки)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494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0">
                          <a:effectLst/>
                        </a:rPr>
                        <a:t>Информационный портал «ВПР.СтатГрад»</a:t>
                      </a:r>
                      <a:endParaRPr lang="ru-RU" sz="16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8522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0">
                          <a:effectLst/>
                        </a:rPr>
                        <a:t>Информационный портал «НИКО.СтатГрад»: НИКО ОО</a:t>
                      </a:r>
                      <a:endParaRPr lang="ru-RU" sz="16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6163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</a:rPr>
                        <a:t>Государственная </a:t>
                      </a:r>
                      <a:r>
                        <a:rPr lang="ru-RU" sz="1600" b="0" dirty="0">
                          <a:effectLst/>
                        </a:rPr>
                        <a:t>информационная система «Образование </a:t>
                      </a:r>
                      <a:r>
                        <a:rPr lang="ru-RU" sz="1600" b="0" dirty="0" smtClean="0">
                          <a:effectLst/>
                        </a:rPr>
                        <a:t>в Челябинской </a:t>
                      </a:r>
                      <a:r>
                        <a:rPr lang="ru-RU" sz="1600" b="0" dirty="0">
                          <a:effectLst/>
                        </a:rPr>
                        <a:t>области» </a:t>
                      </a:r>
                      <a:r>
                        <a:rPr lang="ru-RU" sz="1600" b="0" dirty="0" smtClean="0">
                          <a:effectLst/>
                        </a:rPr>
                        <a:t>(ГИС </a:t>
                      </a:r>
                      <a:r>
                        <a:rPr lang="ru-RU" sz="1600" b="0" dirty="0">
                          <a:effectLst/>
                        </a:rPr>
                        <a:t>«Образование»)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8522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</a:rPr>
                        <a:t>ГИС Доступности дошкольного образования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8522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0">
                          <a:effectLst/>
                        </a:rPr>
                        <a:t>Информационная система «Управление качеством общего образования»</a:t>
                      </a:r>
                      <a:endParaRPr lang="ru-RU" sz="16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704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0">
                          <a:effectLst/>
                        </a:rPr>
                        <a:t>Федеральная информационная система «Федеральный реестр сведений документов об образовании и (или) о квалификации, документах об обучении»</a:t>
                      </a:r>
                      <a:endParaRPr lang="ru-RU" sz="16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5568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Автоматизированная информационная система «Оценка эффективности деятельности органов местного самоуправления, осуществляющих управление в сфере образования, по реализации задач государственной политики в сфере образования и молодежной политики»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5271689"/>
      </p:ext>
    </p:extLst>
  </p:cSld>
  <p:clrMapOvr>
    <a:masterClrMapping/>
  </p:clrMapOvr>
  <p:transition spd="slow">
    <p:push dir="u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8058" y="365125"/>
            <a:ext cx="9225742" cy="1325563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ru-RU" sz="3200" dirty="0">
                <a:latin typeface="+mn-lt"/>
              </a:rPr>
              <a:t>Предоставление государственных и муниципальных услуг в сфере образования в электронной форме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28058" y="3824780"/>
            <a:ext cx="3291840" cy="2771061"/>
          </a:xfrm>
          <a:prstGeom prst="rect">
            <a:avLst/>
          </a:prstGeom>
        </p:spPr>
      </p:pic>
      <p:pic>
        <p:nvPicPr>
          <p:cNvPr id="1034" name="Picture 10" descr="ÐÐ°ÑÑÐ¸Ð½ÐºÐ¸ Ð¿Ð¾ Ð·Ð°Ð¿ÑÐ¾ÑÑ Ð¼ÑÑ Ð»Ð¾Ð³Ð¾ÑÐ¸Ð¿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5152" y="4326577"/>
            <a:ext cx="3021236" cy="2269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9898" y="2256460"/>
            <a:ext cx="5135872" cy="2690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985811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CustomShape 1"/>
          <p:cNvSpPr/>
          <p:nvPr/>
        </p:nvSpPr>
        <p:spPr>
          <a:xfrm>
            <a:off x="1524000" y="4533840"/>
            <a:ext cx="1924560" cy="938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17" name="CustomShape 2"/>
          <p:cNvSpPr/>
          <p:nvPr/>
        </p:nvSpPr>
        <p:spPr>
          <a:xfrm>
            <a:off x="1524000" y="280080"/>
            <a:ext cx="8393040" cy="427320"/>
          </a:xfrm>
          <a:prstGeom prst="rect">
            <a:avLst/>
          </a:prstGeom>
          <a:solidFill>
            <a:srgbClr val="E31E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grpSp>
        <p:nvGrpSpPr>
          <p:cNvPr id="418" name="Group 3"/>
          <p:cNvGrpSpPr/>
          <p:nvPr/>
        </p:nvGrpSpPr>
        <p:grpSpPr>
          <a:xfrm>
            <a:off x="9602040" y="75960"/>
            <a:ext cx="940320" cy="899640"/>
            <a:chOff x="8078040" y="75960"/>
            <a:chExt cx="940320" cy="899640"/>
          </a:xfrm>
        </p:grpSpPr>
        <p:pic>
          <p:nvPicPr>
            <p:cNvPr id="419" name="Рисунок 3"/>
            <p:cNvPicPr/>
            <p:nvPr/>
          </p:nvPicPr>
          <p:blipFill>
            <a:blip r:embed="rId3" cstate="print"/>
            <a:stretch/>
          </p:blipFill>
          <p:spPr>
            <a:xfrm>
              <a:off x="8078040" y="75960"/>
              <a:ext cx="727560" cy="83988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420" name="Рисунок 31"/>
            <p:cNvPicPr/>
            <p:nvPr/>
          </p:nvPicPr>
          <p:blipFill>
            <a:blip r:embed="rId4" cstate="print"/>
            <a:stretch/>
          </p:blipFill>
          <p:spPr>
            <a:xfrm>
              <a:off x="8593920" y="485640"/>
              <a:ext cx="424440" cy="48996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421" name="CustomShape 4"/>
          <p:cNvSpPr/>
          <p:nvPr/>
        </p:nvSpPr>
        <p:spPr>
          <a:xfrm>
            <a:off x="1524000" y="275400"/>
            <a:ext cx="7944120" cy="394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/>
            <a:r>
              <a:rPr lang="ru-RU" sz="2000" spc="-1">
                <a:solidFill>
                  <a:srgbClr val="FFFFFF"/>
                </a:solidFill>
                <a:ea typeface="Calibri"/>
              </a:rPr>
              <a:t>НАЦИОНАЛЬНЫЙ ПРОЕКТ «ОБРАЗОВАНИЕ»</a:t>
            </a:r>
            <a:endParaRPr lang="ru-RU" sz="2000" spc="-1">
              <a:solidFill>
                <a:prstClr val="black"/>
              </a:solidFill>
            </a:endParaRPr>
          </a:p>
        </p:txBody>
      </p:sp>
      <p:sp>
        <p:nvSpPr>
          <p:cNvPr id="422" name="CustomShape 5"/>
          <p:cNvSpPr/>
          <p:nvPr/>
        </p:nvSpPr>
        <p:spPr>
          <a:xfrm>
            <a:off x="1524000" y="6560280"/>
            <a:ext cx="9143280" cy="310320"/>
          </a:xfrm>
          <a:prstGeom prst="rect">
            <a:avLst/>
          </a:prstGeom>
          <a:solidFill>
            <a:srgbClr val="DF72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23" name="CustomShape 6"/>
          <p:cNvSpPr/>
          <p:nvPr/>
        </p:nvSpPr>
        <p:spPr>
          <a:xfrm>
            <a:off x="2757720" y="1168200"/>
            <a:ext cx="7625160" cy="455760"/>
          </a:xfrm>
          <a:prstGeom prst="rect">
            <a:avLst/>
          </a:prstGeom>
          <a:solidFill>
            <a:srgbClr val="9900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r>
              <a:rPr lang="ru-RU" sz="2400" spc="-1">
                <a:solidFill>
                  <a:srgbClr val="FFFFFF"/>
                </a:solidFill>
              </a:rPr>
              <a:t>  Проект «Цифровая образовательная среда»</a:t>
            </a:r>
            <a:endParaRPr lang="ru-RU" sz="2400" spc="-1">
              <a:solidFill>
                <a:prstClr val="black"/>
              </a:solidFill>
            </a:endParaRPr>
          </a:p>
        </p:txBody>
      </p:sp>
      <p:grpSp>
        <p:nvGrpSpPr>
          <p:cNvPr id="424" name="Group 7"/>
          <p:cNvGrpSpPr/>
          <p:nvPr/>
        </p:nvGrpSpPr>
        <p:grpSpPr>
          <a:xfrm>
            <a:off x="4215360" y="2050920"/>
            <a:ext cx="6555600" cy="1068840"/>
            <a:chOff x="2691360" y="2050920"/>
            <a:chExt cx="6555600" cy="1068840"/>
          </a:xfrm>
        </p:grpSpPr>
        <p:sp>
          <p:nvSpPr>
            <p:cNvPr id="425" name="CustomShape 8"/>
            <p:cNvSpPr/>
            <p:nvPr/>
          </p:nvSpPr>
          <p:spPr>
            <a:xfrm>
              <a:off x="5037840" y="2148120"/>
              <a:ext cx="4209120" cy="97164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/>
            <a:lstStyle/>
            <a:p>
              <a:r>
                <a:rPr lang="ru-RU" sz="1600" spc="-1" dirty="0">
                  <a:solidFill>
                    <a:srgbClr val="000000"/>
                  </a:solidFill>
                </a:rPr>
                <a:t>Федеральный бюджет –  1 млрд. 326 млн. </a:t>
              </a:r>
              <a:endParaRPr lang="ru-RU" sz="1600" spc="-1" dirty="0">
                <a:solidFill>
                  <a:prstClr val="black"/>
                </a:solidFill>
              </a:endParaRPr>
            </a:p>
            <a:p>
              <a:endParaRPr lang="ru-RU" sz="1600" spc="-1" dirty="0">
                <a:solidFill>
                  <a:prstClr val="black"/>
                </a:solidFill>
              </a:endParaRPr>
            </a:p>
            <a:p>
              <a:r>
                <a:rPr lang="ru-RU" sz="1600" spc="-1" dirty="0">
                  <a:solidFill>
                    <a:srgbClr val="000000"/>
                  </a:solidFill>
                </a:rPr>
                <a:t>Областной бюджет      –  52 млн. 460 тыс.                                                         </a:t>
              </a:r>
              <a:endParaRPr lang="ru-RU" sz="1600" spc="-1" dirty="0">
                <a:solidFill>
                  <a:prstClr val="black"/>
                </a:solidFill>
              </a:endParaRPr>
            </a:p>
          </p:txBody>
        </p:sp>
        <p:sp>
          <p:nvSpPr>
            <p:cNvPr id="426" name="CustomShape 9"/>
            <p:cNvSpPr/>
            <p:nvPr/>
          </p:nvSpPr>
          <p:spPr>
            <a:xfrm>
              <a:off x="2691360" y="2050920"/>
              <a:ext cx="2702160" cy="10047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/>
            <a:lstStyle/>
            <a:p>
              <a:r>
                <a:rPr lang="ru-RU" sz="2000" b="1" spc="-1">
                  <a:solidFill>
                    <a:srgbClr val="A67F54"/>
                  </a:solidFill>
                  <a:latin typeface="Century Gothic"/>
                </a:rPr>
                <a:t>Общий объем средств на мероприятие:</a:t>
              </a:r>
              <a:endParaRPr lang="ru-RU" sz="2000" spc="-1">
                <a:solidFill>
                  <a:prstClr val="black"/>
                </a:solidFill>
              </a:endParaRPr>
            </a:p>
          </p:txBody>
        </p:sp>
      </p:grpSp>
      <p:grpSp>
        <p:nvGrpSpPr>
          <p:cNvPr id="427" name="Group 10"/>
          <p:cNvGrpSpPr/>
          <p:nvPr/>
        </p:nvGrpSpPr>
        <p:grpSpPr>
          <a:xfrm>
            <a:off x="4224000" y="4963680"/>
            <a:ext cx="6443280" cy="1398600"/>
            <a:chOff x="2700000" y="4963680"/>
            <a:chExt cx="6443280" cy="1398600"/>
          </a:xfrm>
        </p:grpSpPr>
        <p:sp>
          <p:nvSpPr>
            <p:cNvPr id="428" name="CustomShape 11"/>
            <p:cNvSpPr/>
            <p:nvPr/>
          </p:nvSpPr>
          <p:spPr>
            <a:xfrm>
              <a:off x="5063760" y="4963680"/>
              <a:ext cx="4079520" cy="139860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/>
            <a:lstStyle/>
            <a:p>
              <a:pPr>
                <a:lnSpc>
                  <a:spcPct val="150000"/>
                </a:lnSpc>
              </a:pPr>
              <a:r>
                <a:rPr lang="ru-RU" sz="1600" spc="-1">
                  <a:solidFill>
                    <a:srgbClr val="000000"/>
                  </a:solidFill>
                </a:rPr>
                <a:t>84,4 тыс. рублей </a:t>
              </a:r>
              <a:endParaRPr lang="ru-RU" sz="1600" spc="-1">
                <a:solidFill>
                  <a:prstClr val="black"/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ru-RU" sz="1600" spc="-1">
                  <a:solidFill>
                    <a:srgbClr val="000000"/>
                  </a:solidFill>
                </a:rPr>
                <a:t>на одну организацию в год</a:t>
              </a:r>
              <a:endParaRPr lang="ru-RU" sz="1600" spc="-1">
                <a:solidFill>
                  <a:prstClr val="black"/>
                </a:solidFill>
              </a:endParaRPr>
            </a:p>
            <a:p>
              <a:endParaRPr lang="ru-RU" sz="1600" spc="-1">
                <a:solidFill>
                  <a:prstClr val="black"/>
                </a:solidFill>
              </a:endParaRPr>
            </a:p>
            <a:p>
              <a:r>
                <a:rPr lang="ru-RU" sz="1400" spc="-1">
                  <a:solidFill>
                    <a:srgbClr val="000000"/>
                  </a:solidFill>
                </a:rPr>
                <a:t>(техническое обслуживание оборудования, </a:t>
              </a:r>
              <a:endParaRPr lang="ru-RU" sz="1400" spc="-1">
                <a:solidFill>
                  <a:prstClr val="black"/>
                </a:solidFill>
              </a:endParaRPr>
            </a:p>
            <a:p>
              <a:r>
                <a:rPr lang="ru-RU" sz="1400" spc="-1">
                  <a:solidFill>
                    <a:srgbClr val="000000"/>
                  </a:solidFill>
                </a:rPr>
                <a:t>ДПО сотрудников)</a:t>
              </a:r>
              <a:endParaRPr lang="ru-RU" sz="1400" spc="-1">
                <a:solidFill>
                  <a:prstClr val="black"/>
                </a:solidFill>
              </a:endParaRPr>
            </a:p>
          </p:txBody>
        </p:sp>
        <p:sp>
          <p:nvSpPr>
            <p:cNvPr id="429" name="CustomShape 12"/>
            <p:cNvSpPr/>
            <p:nvPr/>
          </p:nvSpPr>
          <p:spPr>
            <a:xfrm>
              <a:off x="2700000" y="4989600"/>
              <a:ext cx="2396160" cy="130968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/>
            <a:lstStyle/>
            <a:p>
              <a:r>
                <a:rPr lang="ru-RU" sz="2000" b="1" spc="-1">
                  <a:solidFill>
                    <a:srgbClr val="D06A0E"/>
                  </a:solidFill>
                  <a:latin typeface="Century Gothic"/>
                </a:rPr>
                <a:t>Операционные расходы</a:t>
              </a:r>
              <a:endParaRPr lang="ru-RU" sz="2000" spc="-1">
                <a:solidFill>
                  <a:prstClr val="black"/>
                </a:solidFill>
              </a:endParaRPr>
            </a:p>
            <a:p>
              <a:r>
                <a:rPr lang="ru-RU" sz="2000" b="1" spc="-1">
                  <a:solidFill>
                    <a:srgbClr val="D06A0E"/>
                  </a:solidFill>
                  <a:latin typeface="Century Gothic"/>
                </a:rPr>
                <a:t>(местные бюджеты):</a:t>
              </a:r>
              <a:endParaRPr lang="ru-RU" sz="2000" spc="-1">
                <a:solidFill>
                  <a:prstClr val="black"/>
                </a:solidFill>
              </a:endParaRPr>
            </a:p>
          </p:txBody>
        </p:sp>
      </p:grpSp>
      <p:grpSp>
        <p:nvGrpSpPr>
          <p:cNvPr id="430" name="Group 13"/>
          <p:cNvGrpSpPr/>
          <p:nvPr/>
        </p:nvGrpSpPr>
        <p:grpSpPr>
          <a:xfrm>
            <a:off x="4301760" y="3550320"/>
            <a:ext cx="5513760" cy="1308960"/>
            <a:chOff x="2777760" y="3550320"/>
            <a:chExt cx="5513760" cy="1308960"/>
          </a:xfrm>
        </p:grpSpPr>
        <p:sp>
          <p:nvSpPr>
            <p:cNvPr id="431" name="CustomShape 14"/>
            <p:cNvSpPr/>
            <p:nvPr/>
          </p:nvSpPr>
          <p:spPr>
            <a:xfrm>
              <a:off x="5072400" y="3855240"/>
              <a:ext cx="3219120" cy="3949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/>
            <a:lstStyle/>
            <a:p>
              <a:r>
                <a:rPr lang="ru-RU" sz="2000" b="1" spc="-1">
                  <a:solidFill>
                    <a:srgbClr val="FF0000"/>
                  </a:solidFill>
                </a:rPr>
                <a:t>2 млн. 150 тыс. рублей </a:t>
              </a:r>
              <a:endParaRPr lang="ru-RU" sz="2000" spc="-1">
                <a:solidFill>
                  <a:prstClr val="black"/>
                </a:solidFill>
              </a:endParaRPr>
            </a:p>
          </p:txBody>
        </p:sp>
        <p:sp>
          <p:nvSpPr>
            <p:cNvPr id="432" name="CustomShape 15"/>
            <p:cNvSpPr/>
            <p:nvPr/>
          </p:nvSpPr>
          <p:spPr>
            <a:xfrm>
              <a:off x="2777760" y="3550320"/>
              <a:ext cx="2337120" cy="13089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/>
            <a:lstStyle/>
            <a:p>
              <a:r>
                <a:rPr lang="ru-RU" sz="2000" b="1" spc="-1">
                  <a:solidFill>
                    <a:srgbClr val="E31E24"/>
                  </a:solidFill>
                  <a:latin typeface="Century Gothic"/>
                </a:rPr>
                <a:t>Размер </a:t>
              </a:r>
              <a:endParaRPr lang="ru-RU" sz="2000" spc="-1">
                <a:solidFill>
                  <a:prstClr val="black"/>
                </a:solidFill>
              </a:endParaRPr>
            </a:p>
            <a:p>
              <a:r>
                <a:rPr lang="ru-RU" sz="2000" b="1" spc="-1">
                  <a:solidFill>
                    <a:srgbClr val="E31E24"/>
                  </a:solidFill>
                  <a:latin typeface="Century Gothic"/>
                </a:rPr>
                <a:t>гранта на одну </a:t>
              </a:r>
              <a:endParaRPr lang="ru-RU" sz="2000" spc="-1">
                <a:solidFill>
                  <a:prstClr val="black"/>
                </a:solidFill>
              </a:endParaRPr>
            </a:p>
            <a:p>
              <a:r>
                <a:rPr lang="ru-RU" sz="2000" b="1" spc="-1">
                  <a:solidFill>
                    <a:srgbClr val="E31E24"/>
                  </a:solidFill>
                  <a:latin typeface="Century Gothic"/>
                </a:rPr>
                <a:t>организацию: </a:t>
              </a:r>
              <a:endParaRPr lang="ru-RU" sz="2000" spc="-1">
                <a:solidFill>
                  <a:prstClr val="black"/>
                </a:solidFill>
              </a:endParaRPr>
            </a:p>
          </p:txBody>
        </p:sp>
      </p:grpSp>
      <p:sp>
        <p:nvSpPr>
          <p:cNvPr id="433" name="Line 16"/>
          <p:cNvSpPr/>
          <p:nvPr/>
        </p:nvSpPr>
        <p:spPr>
          <a:xfrm>
            <a:off x="6449520" y="2001240"/>
            <a:ext cx="17280" cy="4347720"/>
          </a:xfrm>
          <a:prstGeom prst="line">
            <a:avLst/>
          </a:prstGeom>
          <a:ln>
            <a:solidFill>
              <a:srgbClr val="760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34" name="Line 17"/>
          <p:cNvSpPr/>
          <p:nvPr/>
        </p:nvSpPr>
        <p:spPr>
          <a:xfrm flipV="1">
            <a:off x="3982440" y="3312360"/>
            <a:ext cx="6253920" cy="25920"/>
          </a:xfrm>
          <a:prstGeom prst="line">
            <a:avLst/>
          </a:prstGeom>
          <a:ln>
            <a:solidFill>
              <a:srgbClr val="760000"/>
            </a:solidFill>
            <a:custDash>
              <a:ds d="900000" sp="600000"/>
            </a:custDash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35" name="Line 18"/>
          <p:cNvSpPr/>
          <p:nvPr/>
        </p:nvSpPr>
        <p:spPr>
          <a:xfrm flipV="1">
            <a:off x="4022760" y="4905360"/>
            <a:ext cx="6253920" cy="25920"/>
          </a:xfrm>
          <a:prstGeom prst="line">
            <a:avLst/>
          </a:prstGeom>
          <a:ln>
            <a:solidFill>
              <a:srgbClr val="760000"/>
            </a:solidFill>
            <a:custDash>
              <a:ds d="900000" sp="600000"/>
            </a:custDash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36" name="CustomShape 19"/>
          <p:cNvSpPr/>
          <p:nvPr/>
        </p:nvSpPr>
        <p:spPr>
          <a:xfrm>
            <a:off x="-201120" y="1647720"/>
            <a:ext cx="4286160" cy="4691880"/>
          </a:xfrm>
          <a:prstGeom prst="arc">
            <a:avLst>
              <a:gd name="adj1" fmla="val 16200000"/>
              <a:gd name="adj2" fmla="val 6099849"/>
            </a:avLst>
          </a:prstGeom>
          <a:noFill/>
          <a:ln w="28440">
            <a:solidFill>
              <a:srgbClr val="4968A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37" name="Picture 4"/>
          <p:cNvPicPr/>
          <p:nvPr/>
        </p:nvPicPr>
        <p:blipFill>
          <a:blip r:embed="rId5" cstate="print"/>
          <a:stretch/>
        </p:blipFill>
        <p:spPr>
          <a:xfrm>
            <a:off x="1902000" y="3226320"/>
            <a:ext cx="1338120" cy="835920"/>
          </a:xfrm>
          <a:prstGeom prst="rect">
            <a:avLst/>
          </a:prstGeom>
          <a:ln>
            <a:noFill/>
          </a:ln>
        </p:spPr>
      </p:pic>
      <p:pic>
        <p:nvPicPr>
          <p:cNvPr id="438" name="Picture 2"/>
          <p:cNvPicPr/>
          <p:nvPr/>
        </p:nvPicPr>
        <p:blipFill>
          <a:blip r:embed="rId6" cstate="print"/>
          <a:stretch/>
        </p:blipFill>
        <p:spPr>
          <a:xfrm>
            <a:off x="1696440" y="2751840"/>
            <a:ext cx="1793520" cy="2233440"/>
          </a:xfrm>
          <a:prstGeom prst="rect">
            <a:avLst/>
          </a:prstGeom>
          <a:ln>
            <a:noFill/>
          </a:ln>
        </p:spPr>
      </p:pic>
      <p:grpSp>
        <p:nvGrpSpPr>
          <p:cNvPr id="439" name="Group 20"/>
          <p:cNvGrpSpPr/>
          <p:nvPr/>
        </p:nvGrpSpPr>
        <p:grpSpPr>
          <a:xfrm>
            <a:off x="1661880" y="819360"/>
            <a:ext cx="1207080" cy="1120680"/>
            <a:chOff x="137880" y="819360"/>
            <a:chExt cx="1207080" cy="1120680"/>
          </a:xfrm>
        </p:grpSpPr>
        <p:sp>
          <p:nvSpPr>
            <p:cNvPr id="440" name="CustomShape 21"/>
            <p:cNvSpPr/>
            <p:nvPr/>
          </p:nvSpPr>
          <p:spPr>
            <a:xfrm>
              <a:off x="137880" y="819360"/>
              <a:ext cx="1207080" cy="1120680"/>
            </a:xfrm>
            <a:prstGeom prst="ellipse">
              <a:avLst/>
            </a:prstGeom>
            <a:solidFill>
              <a:srgbClr val="99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41" name="CustomShape 22"/>
            <p:cNvSpPr/>
            <p:nvPr/>
          </p:nvSpPr>
          <p:spPr>
            <a:xfrm>
              <a:off x="433440" y="1017720"/>
              <a:ext cx="648720" cy="699480"/>
            </a:xfrm>
            <a:prstGeom prst="rect">
              <a:avLst/>
            </a:prstGeom>
            <a:solidFill>
              <a:srgbClr val="99000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/>
            <a:lstStyle/>
            <a:p>
              <a:pPr algn="ctr"/>
              <a:r>
                <a:rPr lang="ru-RU" sz="4000" b="1" spc="-1">
                  <a:solidFill>
                    <a:srgbClr val="FFFFFF"/>
                  </a:solidFill>
                </a:rPr>
                <a:t>2</a:t>
              </a:r>
              <a:endParaRPr lang="ru-RU" sz="4000" spc="-1">
                <a:solidFill>
                  <a:prstClr val="black"/>
                </a:solidFill>
              </a:endParaRPr>
            </a:p>
          </p:txBody>
        </p:sp>
      </p:grpSp>
      <p:sp>
        <p:nvSpPr>
          <p:cNvPr id="442" name="CustomShape 23"/>
          <p:cNvSpPr/>
          <p:nvPr/>
        </p:nvSpPr>
        <p:spPr>
          <a:xfrm>
            <a:off x="2705880" y="1742400"/>
            <a:ext cx="218520" cy="232200"/>
          </a:xfrm>
          <a:prstGeom prst="ellipse">
            <a:avLst/>
          </a:prstGeom>
          <a:solidFill>
            <a:srgbClr val="68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43" name="CustomShape 24"/>
          <p:cNvSpPr/>
          <p:nvPr/>
        </p:nvSpPr>
        <p:spPr>
          <a:xfrm>
            <a:off x="3065160" y="1972440"/>
            <a:ext cx="218520" cy="232200"/>
          </a:xfrm>
          <a:prstGeom prst="ellipse">
            <a:avLst/>
          </a:prstGeom>
          <a:solidFill>
            <a:srgbClr val="68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44" name="CustomShape 25"/>
          <p:cNvSpPr/>
          <p:nvPr/>
        </p:nvSpPr>
        <p:spPr>
          <a:xfrm>
            <a:off x="3430560" y="2320560"/>
            <a:ext cx="189000" cy="197640"/>
          </a:xfrm>
          <a:prstGeom prst="ellipse">
            <a:avLst/>
          </a:prstGeom>
          <a:solidFill>
            <a:srgbClr val="68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45" name="CustomShape 26"/>
          <p:cNvSpPr/>
          <p:nvPr/>
        </p:nvSpPr>
        <p:spPr>
          <a:xfrm>
            <a:off x="3703440" y="2705760"/>
            <a:ext cx="189000" cy="197640"/>
          </a:xfrm>
          <a:prstGeom prst="ellipse">
            <a:avLst/>
          </a:prstGeom>
          <a:solidFill>
            <a:srgbClr val="68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46" name="CustomShape 27"/>
          <p:cNvSpPr/>
          <p:nvPr/>
        </p:nvSpPr>
        <p:spPr>
          <a:xfrm>
            <a:off x="3879120" y="3148560"/>
            <a:ext cx="189000" cy="189000"/>
          </a:xfrm>
          <a:prstGeom prst="ellipse">
            <a:avLst/>
          </a:prstGeom>
          <a:solidFill>
            <a:srgbClr val="68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47" name="CustomShape 28"/>
          <p:cNvSpPr/>
          <p:nvPr/>
        </p:nvSpPr>
        <p:spPr>
          <a:xfrm>
            <a:off x="3979560" y="3620160"/>
            <a:ext cx="189000" cy="189000"/>
          </a:xfrm>
          <a:prstGeom prst="ellipse">
            <a:avLst/>
          </a:prstGeom>
          <a:solidFill>
            <a:srgbClr val="68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48" name="CustomShape 29"/>
          <p:cNvSpPr/>
          <p:nvPr/>
        </p:nvSpPr>
        <p:spPr>
          <a:xfrm>
            <a:off x="3999720" y="4098960"/>
            <a:ext cx="181440" cy="181440"/>
          </a:xfrm>
          <a:prstGeom prst="ellipse">
            <a:avLst/>
          </a:prstGeom>
          <a:solidFill>
            <a:srgbClr val="68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49" name="CustomShape 30"/>
          <p:cNvSpPr/>
          <p:nvPr/>
        </p:nvSpPr>
        <p:spPr>
          <a:xfrm>
            <a:off x="3901800" y="4579200"/>
            <a:ext cx="181440" cy="181440"/>
          </a:xfrm>
          <a:prstGeom prst="ellipse">
            <a:avLst/>
          </a:prstGeom>
          <a:solidFill>
            <a:srgbClr val="68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50" name="CustomShape 31"/>
          <p:cNvSpPr/>
          <p:nvPr/>
        </p:nvSpPr>
        <p:spPr>
          <a:xfrm>
            <a:off x="3784080" y="4977360"/>
            <a:ext cx="171720" cy="163080"/>
          </a:xfrm>
          <a:prstGeom prst="ellipse">
            <a:avLst/>
          </a:prstGeom>
          <a:solidFill>
            <a:srgbClr val="68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51" name="CustomShape 32"/>
          <p:cNvSpPr/>
          <p:nvPr/>
        </p:nvSpPr>
        <p:spPr>
          <a:xfrm>
            <a:off x="3582840" y="5319720"/>
            <a:ext cx="171720" cy="163080"/>
          </a:xfrm>
          <a:prstGeom prst="ellipse">
            <a:avLst/>
          </a:prstGeom>
          <a:solidFill>
            <a:srgbClr val="68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52" name="CustomShape 33"/>
          <p:cNvSpPr/>
          <p:nvPr/>
        </p:nvSpPr>
        <p:spPr>
          <a:xfrm>
            <a:off x="3335520" y="5667480"/>
            <a:ext cx="133560" cy="128520"/>
          </a:xfrm>
          <a:prstGeom prst="ellipse">
            <a:avLst/>
          </a:prstGeom>
          <a:solidFill>
            <a:srgbClr val="68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53" name="CustomShape 34"/>
          <p:cNvSpPr/>
          <p:nvPr/>
        </p:nvSpPr>
        <p:spPr>
          <a:xfrm>
            <a:off x="3005040" y="5923440"/>
            <a:ext cx="133560" cy="128520"/>
          </a:xfrm>
          <a:prstGeom prst="ellipse">
            <a:avLst/>
          </a:prstGeom>
          <a:solidFill>
            <a:srgbClr val="68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54" name="CustomShape 35"/>
          <p:cNvSpPr/>
          <p:nvPr/>
        </p:nvSpPr>
        <p:spPr>
          <a:xfrm>
            <a:off x="2688600" y="6107400"/>
            <a:ext cx="127080" cy="117000"/>
          </a:xfrm>
          <a:prstGeom prst="ellipse">
            <a:avLst/>
          </a:prstGeom>
          <a:solidFill>
            <a:srgbClr val="68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55" name="CustomShape 36"/>
          <p:cNvSpPr/>
          <p:nvPr/>
        </p:nvSpPr>
        <p:spPr>
          <a:xfrm>
            <a:off x="2357760" y="6225480"/>
            <a:ext cx="127080" cy="117000"/>
          </a:xfrm>
          <a:prstGeom prst="ellipse">
            <a:avLst/>
          </a:prstGeom>
          <a:solidFill>
            <a:srgbClr val="68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56" name="CustomShape 37"/>
          <p:cNvSpPr/>
          <p:nvPr/>
        </p:nvSpPr>
        <p:spPr>
          <a:xfrm>
            <a:off x="2107560" y="6277320"/>
            <a:ext cx="94320" cy="109080"/>
          </a:xfrm>
          <a:prstGeom prst="ellipse">
            <a:avLst/>
          </a:prstGeom>
          <a:solidFill>
            <a:srgbClr val="68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57" name="CustomShape 38"/>
          <p:cNvSpPr/>
          <p:nvPr/>
        </p:nvSpPr>
        <p:spPr>
          <a:xfrm>
            <a:off x="1627680" y="6274440"/>
            <a:ext cx="94320" cy="109080"/>
          </a:xfrm>
          <a:prstGeom prst="ellipse">
            <a:avLst/>
          </a:prstGeom>
          <a:solidFill>
            <a:srgbClr val="68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58" name="CustomShape 39"/>
          <p:cNvSpPr/>
          <p:nvPr/>
        </p:nvSpPr>
        <p:spPr>
          <a:xfrm>
            <a:off x="1860600" y="6280200"/>
            <a:ext cx="94320" cy="109080"/>
          </a:xfrm>
          <a:prstGeom prst="ellipse">
            <a:avLst/>
          </a:prstGeom>
          <a:solidFill>
            <a:srgbClr val="68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24944819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018270" y="0"/>
            <a:ext cx="10173730" cy="64255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i="1" dirty="0" smtClean="0"/>
              <a:t>Управленческие ресурсы информационных систем</a:t>
            </a:r>
            <a:endParaRPr lang="ru-RU" sz="2800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018270" y="642551"/>
            <a:ext cx="9953897" cy="57095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Предоставление государственных и муниципальных услуг в сфере образования в электронной форме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/>
          </p:nvPr>
        </p:nvGraphicFramePr>
        <p:xfrm>
          <a:off x="2018270" y="1614617"/>
          <a:ext cx="10116065" cy="498389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93648"/>
                <a:gridCol w="6644419"/>
                <a:gridCol w="2977998"/>
              </a:tblGrid>
              <a:tr h="2883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</a:rPr>
                        <a:t>№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Услуги в сфере образования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</a:rPr>
                        <a:t>Комментарий 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153204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</a:rPr>
                        <a:t>1.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Прием заявлений, постановка на учет и зачисление детей в образовательные учреждения, реализующие основную образовательную программу дошкольного образования (детские сады)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100% заявлений в электронном виде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76602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</a:rPr>
                        <a:t>2.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Зачисление в образовательное 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</a:rPr>
                        <a:t>учреждение (зачисление в 1 класс)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100% заявлений в электронном виде</a:t>
                      </a:r>
                      <a:endParaRPr lang="ru-RU" sz="1800" b="1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864904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</a:rPr>
                        <a:t>3.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Предоставление информации о текущей успеваемости учащегося, ведение электронного дневника и электронного журнала успеваемости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100%</a:t>
                      </a:r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в электронном виде</a:t>
                      </a:r>
                      <a:endParaRPr lang="ru-RU" sz="1800" b="1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130187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</a:rPr>
                        <a:t>4.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Предоставление путевок детям для организации отдыха в дневных и загородных лагерях </a:t>
                      </a:r>
                      <a:endParaRPr lang="ru-RU" sz="1800" b="1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Реализуется в электронном виде в</a:t>
                      </a:r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Кыштымском округе и Кизильском районе</a:t>
                      </a:r>
                      <a:endParaRPr lang="ru-RU" sz="1800" b="1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576602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</a:rPr>
                        <a:t>5. 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</a:rPr>
                        <a:t>Зачисление в профессиональную образовательную организацию 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</a:rPr>
                        <a:t>Тестовый режим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94091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</a:rPr>
                        <a:t>6. 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</a:rPr>
                        <a:t>Зачисление в организацию дополнительного образования 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</a:rPr>
                        <a:t>Планируется 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FF66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6764657"/>
      </p:ext>
    </p:extLst>
  </p:cSld>
  <p:clrMapOvr>
    <a:masterClrMapping/>
  </p:clrMapOvr>
  <p:transition spd="slow">
    <p:push dir="u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1036" y="255634"/>
            <a:ext cx="5269318" cy="316719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1036" y="3524596"/>
            <a:ext cx="5269318" cy="316018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7411" y="2146780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976265"/>
      </p:ext>
    </p:extLst>
  </p:cSld>
  <p:clrMapOvr>
    <a:masterClrMapping/>
  </p:clrMapOvr>
  <p:transition spd="slow">
    <p:push dir="u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/>
          <p:cNvSpPr/>
          <p:nvPr/>
        </p:nvSpPr>
        <p:spPr>
          <a:xfrm>
            <a:off x="3719696" y="1682496"/>
            <a:ext cx="4892272" cy="77774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 cap="flat" cmpd="sng" algn="ctr">
            <a:solidFill>
              <a:srgbClr val="5B9BD5">
                <a:shade val="50000"/>
                <a:alpha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327447">
              <a:defRPr/>
            </a:pPr>
            <a:endParaRPr lang="ru-RU" sz="1300" kern="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3247" y="183322"/>
            <a:ext cx="9756648" cy="1378331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3200" dirty="0" smtClean="0">
                <a:latin typeface="+mn-lt"/>
              </a:rPr>
              <a:t>Обеспечение информационной безопасности</a:t>
            </a:r>
            <a:endParaRPr lang="ru-RU" sz="3200" dirty="0">
              <a:latin typeface="+mn-lt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627587" y="5450182"/>
            <a:ext cx="1461650" cy="77774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 cap="flat" cmpd="sng" algn="ctr">
            <a:solidFill>
              <a:srgbClr val="5B9BD5">
                <a:shade val="50000"/>
                <a:alpha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327447">
              <a:defRPr/>
            </a:pPr>
            <a:r>
              <a:rPr lang="ru-RU" sz="1300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Дошкольные образовательные учреждения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277015" y="5450182"/>
            <a:ext cx="1859890" cy="77774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 cap="flat" cmpd="sng" algn="ctr">
            <a:solidFill>
              <a:srgbClr val="5B9BD5">
                <a:shade val="50000"/>
                <a:alpha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327447">
              <a:defRPr/>
            </a:pPr>
            <a:r>
              <a:rPr lang="ru-RU" sz="13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Общеобразовательные организации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324683" y="5450181"/>
            <a:ext cx="1494611" cy="77774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 cap="flat" cmpd="sng" algn="ctr">
            <a:solidFill>
              <a:srgbClr val="5B9BD5">
                <a:shade val="50000"/>
                <a:alpha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327447">
              <a:defRPr/>
            </a:pPr>
            <a:r>
              <a:rPr lang="ru-RU" sz="13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дополнительного образования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007072" y="5450181"/>
            <a:ext cx="1633858" cy="77774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 cap="flat" cmpd="sng" algn="ctr">
            <a:solidFill>
              <a:srgbClr val="5B9BD5">
                <a:shade val="50000"/>
                <a:alpha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327447">
              <a:defRPr/>
            </a:pPr>
            <a:r>
              <a:rPr lang="ru-RU" sz="13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Профессиональные образовательные организации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244706" y="5450185"/>
            <a:ext cx="1195103" cy="77774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 cap="flat" cmpd="sng" algn="ctr">
            <a:solidFill>
              <a:srgbClr val="5B9BD5">
                <a:shade val="50000"/>
                <a:alpha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327447">
              <a:defRPr/>
            </a:pPr>
            <a:r>
              <a:rPr lang="ru-RU" sz="1300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Управления </a:t>
            </a:r>
            <a:r>
              <a:rPr lang="ru-RU" sz="13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912508" y="1755252"/>
            <a:ext cx="1859890" cy="637309"/>
          </a:xfrm>
          <a:prstGeom prst="roundRect">
            <a:avLst/>
          </a:prstGeom>
          <a:solidFill>
            <a:schemeClr val="accent6"/>
          </a:solidFill>
          <a:ln w="12700" cap="flat" cmpd="sng" algn="ctr">
            <a:solidFill>
              <a:srgbClr val="5B9BD5">
                <a:shade val="50000"/>
                <a:alpha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327447">
              <a:defRPr/>
            </a:pPr>
            <a:r>
              <a:rPr lang="ru-RU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Шлюз безопасности</a:t>
            </a:r>
            <a:endParaRPr lang="ru-RU" kern="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153708" y="1755252"/>
            <a:ext cx="2133369" cy="637309"/>
          </a:xfrm>
          <a:prstGeom prst="roundRect">
            <a:avLst/>
          </a:prstGeom>
          <a:solidFill>
            <a:schemeClr val="accent6"/>
          </a:solidFill>
          <a:ln w="12700" cap="flat" cmpd="sng" algn="ctr">
            <a:solidFill>
              <a:srgbClr val="5B9BD5">
                <a:shade val="50000"/>
                <a:alpha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327447">
              <a:defRPr/>
            </a:pPr>
            <a:r>
              <a:rPr lang="ru-RU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управления сетью</a:t>
            </a:r>
            <a:endParaRPr lang="ru-RU" kern="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stCxn id="8" idx="0"/>
          </p:cNvCxnSpPr>
          <p:nvPr/>
        </p:nvCxnSpPr>
        <p:spPr>
          <a:xfrm flipV="1">
            <a:off x="2842258" y="4184073"/>
            <a:ext cx="3530833" cy="1266112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>
            <a:stCxn id="4" idx="0"/>
          </p:cNvCxnSpPr>
          <p:nvPr/>
        </p:nvCxnSpPr>
        <p:spPr>
          <a:xfrm flipV="1">
            <a:off x="4358412" y="4193309"/>
            <a:ext cx="2023915" cy="1256873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>
            <a:endCxn id="5" idx="0"/>
          </p:cNvCxnSpPr>
          <p:nvPr/>
        </p:nvCxnSpPr>
        <p:spPr>
          <a:xfrm>
            <a:off x="6194549" y="4181279"/>
            <a:ext cx="12411" cy="1268903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endCxn id="6" idx="0"/>
          </p:cNvCxnSpPr>
          <p:nvPr/>
        </p:nvCxnSpPr>
        <p:spPr>
          <a:xfrm>
            <a:off x="6153708" y="4380061"/>
            <a:ext cx="1918281" cy="107012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endCxn id="7" idx="0"/>
          </p:cNvCxnSpPr>
          <p:nvPr/>
        </p:nvCxnSpPr>
        <p:spPr>
          <a:xfrm>
            <a:off x="6357483" y="4314853"/>
            <a:ext cx="3466518" cy="1135328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 flipV="1">
            <a:off x="6165832" y="2460239"/>
            <a:ext cx="9236" cy="1705702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Блок-схема: узел 33"/>
          <p:cNvSpPr/>
          <p:nvPr/>
        </p:nvSpPr>
        <p:spPr>
          <a:xfrm>
            <a:off x="6285028" y="4075095"/>
            <a:ext cx="194595" cy="212369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6" name="Рисунок 3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3996" y="2870705"/>
            <a:ext cx="1932909" cy="1932909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4670827" y="6216288"/>
            <a:ext cx="37276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2868 узлов связи</a:t>
            </a:r>
            <a:endParaRPr lang="ru-RU" sz="3200" dirty="0"/>
          </a:p>
        </p:txBody>
      </p:sp>
      <p:sp>
        <p:nvSpPr>
          <p:cNvPr id="44" name="TextBox 43"/>
          <p:cNvSpPr txBox="1"/>
          <p:nvPr/>
        </p:nvSpPr>
        <p:spPr>
          <a:xfrm>
            <a:off x="9300090" y="1407547"/>
            <a:ext cx="2132571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 координатора</a:t>
            </a:r>
          </a:p>
          <a:p>
            <a:r>
              <a:rPr lang="ru-RU" dirty="0" smtClean="0"/>
              <a:t>обеспечивающих: </a:t>
            </a:r>
          </a:p>
          <a:p>
            <a:r>
              <a:rPr lang="ru-RU" sz="1400" dirty="0"/>
              <a:t>—</a:t>
            </a:r>
            <a:r>
              <a:rPr lang="ru-RU" sz="1400" dirty="0" smtClean="0"/>
              <a:t>шифрование</a:t>
            </a:r>
          </a:p>
          <a:p>
            <a:r>
              <a:rPr lang="ru-RU" sz="1400" dirty="0"/>
              <a:t>—</a:t>
            </a:r>
            <a:r>
              <a:rPr lang="ru-RU" sz="1400" dirty="0" smtClean="0"/>
              <a:t>маршрутизацию</a:t>
            </a:r>
          </a:p>
          <a:p>
            <a:r>
              <a:rPr lang="ru-RU" sz="1400" dirty="0"/>
              <a:t>—</a:t>
            </a:r>
            <a:r>
              <a:rPr lang="ru-RU" sz="1400" dirty="0" smtClean="0"/>
              <a:t>бесперебойную работу</a:t>
            </a:r>
            <a:endParaRPr lang="ru-RU" sz="1400" dirty="0"/>
          </a:p>
        </p:txBody>
      </p:sp>
      <p:sp>
        <p:nvSpPr>
          <p:cNvPr id="53" name="TextBox 52"/>
          <p:cNvSpPr txBox="1"/>
          <p:nvPr/>
        </p:nvSpPr>
        <p:spPr>
          <a:xfrm>
            <a:off x="8360272" y="2681375"/>
            <a:ext cx="283673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СЗИ:</a:t>
            </a:r>
          </a:p>
          <a:p>
            <a:r>
              <a:rPr lang="ru-RU" dirty="0" smtClean="0"/>
              <a:t>—средства от НСД</a:t>
            </a:r>
          </a:p>
          <a:p>
            <a:r>
              <a:rPr lang="ru-RU" dirty="0" smtClean="0"/>
              <a:t>—защита виртуализации</a:t>
            </a:r>
          </a:p>
          <a:p>
            <a:r>
              <a:rPr lang="ru-RU" dirty="0" smtClean="0"/>
              <a:t>—средство обнаружения </a:t>
            </a:r>
          </a:p>
          <a:p>
            <a:r>
              <a:rPr lang="ru-RU" dirty="0" smtClean="0"/>
              <a:t>вторжения</a:t>
            </a:r>
          </a:p>
          <a:p>
            <a:r>
              <a:rPr lang="ru-RU" dirty="0" smtClean="0"/>
              <a:t>—анализ сетевого трафика</a:t>
            </a:r>
          </a:p>
          <a:p>
            <a:r>
              <a:rPr lang="ru-RU" dirty="0" smtClean="0"/>
              <a:t>—сканер сети</a:t>
            </a:r>
          </a:p>
          <a:p>
            <a:r>
              <a:rPr lang="ru-RU" dirty="0" smtClean="0"/>
              <a:t>—шифрование трафика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2278189" y="3114524"/>
            <a:ext cx="287950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Аттестация на соответствие</a:t>
            </a:r>
          </a:p>
          <a:p>
            <a:r>
              <a:rPr lang="ru-RU" dirty="0" smtClean="0"/>
              <a:t>требованиям ИБ: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АИС «Образование»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ГИС «Контингент»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РИС ГИА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mtClean="0"/>
              <a:t>ФИС ФРДО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1537598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018270" y="0"/>
            <a:ext cx="10173730" cy="10873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i="1" dirty="0" smtClean="0"/>
              <a:t>Процесс обеспечения информационной безопасности</a:t>
            </a:r>
            <a:endParaRPr lang="ru-RU" sz="2800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960605" y="1197956"/>
            <a:ext cx="9911720" cy="898410"/>
          </a:xfrm>
        </p:spPr>
        <p:txBody>
          <a:bodyPr>
            <a:normAutofit/>
          </a:bodyPr>
          <a:lstStyle/>
          <a:p>
            <a:pPr algn="ctr"/>
            <a:r>
              <a:rPr lang="ru-RU" sz="2900" b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Актуальность. </a:t>
            </a:r>
            <a:br>
              <a:rPr lang="ru-RU" sz="2900" b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</a:br>
            <a:r>
              <a:rPr lang="ru-RU" sz="2900" b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Надзорные органы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2334" y="2380735"/>
            <a:ext cx="8749388" cy="4318448"/>
          </a:xfrm>
          <a:prstGeom prst="rect">
            <a:avLst/>
          </a:prstGeom>
        </p:spPr>
      </p:pic>
      <p:sp>
        <p:nvSpPr>
          <p:cNvPr id="6" name="Google Shape;730;p43"/>
          <p:cNvSpPr/>
          <p:nvPr/>
        </p:nvSpPr>
        <p:spPr>
          <a:xfrm>
            <a:off x="199891" y="5271948"/>
            <a:ext cx="1618954" cy="1268700"/>
          </a:xfrm>
          <a:custGeom>
            <a:avLst/>
            <a:gdLst/>
            <a:ahLst/>
            <a:cxnLst/>
            <a:rect l="l" t="t" r="r" b="b"/>
            <a:pathLst>
              <a:path w="16221" h="14176" fill="none" extrusionOk="0">
                <a:moveTo>
                  <a:pt x="16075" y="12665"/>
                </a:moveTo>
                <a:lnTo>
                  <a:pt x="8987" y="488"/>
                </a:lnTo>
                <a:lnTo>
                  <a:pt x="8987" y="488"/>
                </a:lnTo>
                <a:lnTo>
                  <a:pt x="8914" y="390"/>
                </a:lnTo>
                <a:lnTo>
                  <a:pt x="8817" y="293"/>
                </a:lnTo>
                <a:lnTo>
                  <a:pt x="8720" y="196"/>
                </a:lnTo>
                <a:lnTo>
                  <a:pt x="8622" y="123"/>
                </a:lnTo>
                <a:lnTo>
                  <a:pt x="8500" y="74"/>
                </a:lnTo>
                <a:lnTo>
                  <a:pt x="8379" y="25"/>
                </a:lnTo>
                <a:lnTo>
                  <a:pt x="8232" y="1"/>
                </a:lnTo>
                <a:lnTo>
                  <a:pt x="8111" y="1"/>
                </a:lnTo>
                <a:lnTo>
                  <a:pt x="8111" y="1"/>
                </a:lnTo>
                <a:lnTo>
                  <a:pt x="7965" y="1"/>
                </a:lnTo>
                <a:lnTo>
                  <a:pt x="7843" y="25"/>
                </a:lnTo>
                <a:lnTo>
                  <a:pt x="7721" y="74"/>
                </a:lnTo>
                <a:lnTo>
                  <a:pt x="7599" y="123"/>
                </a:lnTo>
                <a:lnTo>
                  <a:pt x="7502" y="196"/>
                </a:lnTo>
                <a:lnTo>
                  <a:pt x="7404" y="293"/>
                </a:lnTo>
                <a:lnTo>
                  <a:pt x="7307" y="390"/>
                </a:lnTo>
                <a:lnTo>
                  <a:pt x="7234" y="488"/>
                </a:lnTo>
                <a:lnTo>
                  <a:pt x="147" y="12665"/>
                </a:lnTo>
                <a:lnTo>
                  <a:pt x="147" y="12665"/>
                </a:lnTo>
                <a:lnTo>
                  <a:pt x="74" y="12787"/>
                </a:lnTo>
                <a:lnTo>
                  <a:pt x="25" y="12909"/>
                </a:lnTo>
                <a:lnTo>
                  <a:pt x="0" y="13031"/>
                </a:lnTo>
                <a:lnTo>
                  <a:pt x="0" y="13177"/>
                </a:lnTo>
                <a:lnTo>
                  <a:pt x="0" y="13177"/>
                </a:lnTo>
                <a:lnTo>
                  <a:pt x="0" y="13299"/>
                </a:lnTo>
                <a:lnTo>
                  <a:pt x="25" y="13420"/>
                </a:lnTo>
                <a:lnTo>
                  <a:pt x="74" y="13567"/>
                </a:lnTo>
                <a:lnTo>
                  <a:pt x="147" y="13688"/>
                </a:lnTo>
                <a:lnTo>
                  <a:pt x="147" y="13688"/>
                </a:lnTo>
                <a:lnTo>
                  <a:pt x="220" y="13786"/>
                </a:lnTo>
                <a:lnTo>
                  <a:pt x="293" y="13883"/>
                </a:lnTo>
                <a:lnTo>
                  <a:pt x="390" y="13981"/>
                </a:lnTo>
                <a:lnTo>
                  <a:pt x="512" y="14054"/>
                </a:lnTo>
                <a:lnTo>
                  <a:pt x="634" y="14102"/>
                </a:lnTo>
                <a:lnTo>
                  <a:pt x="755" y="14151"/>
                </a:lnTo>
                <a:lnTo>
                  <a:pt x="877" y="14175"/>
                </a:lnTo>
                <a:lnTo>
                  <a:pt x="1023" y="14175"/>
                </a:lnTo>
                <a:lnTo>
                  <a:pt x="15198" y="14175"/>
                </a:lnTo>
                <a:lnTo>
                  <a:pt x="15198" y="14175"/>
                </a:lnTo>
                <a:lnTo>
                  <a:pt x="15344" y="14175"/>
                </a:lnTo>
                <a:lnTo>
                  <a:pt x="15466" y="14151"/>
                </a:lnTo>
                <a:lnTo>
                  <a:pt x="15588" y="14102"/>
                </a:lnTo>
                <a:lnTo>
                  <a:pt x="15709" y="14054"/>
                </a:lnTo>
                <a:lnTo>
                  <a:pt x="15831" y="13981"/>
                </a:lnTo>
                <a:lnTo>
                  <a:pt x="15929" y="13883"/>
                </a:lnTo>
                <a:lnTo>
                  <a:pt x="16002" y="13786"/>
                </a:lnTo>
                <a:lnTo>
                  <a:pt x="16075" y="13688"/>
                </a:lnTo>
                <a:lnTo>
                  <a:pt x="16075" y="13688"/>
                </a:lnTo>
                <a:lnTo>
                  <a:pt x="16148" y="13567"/>
                </a:lnTo>
                <a:lnTo>
                  <a:pt x="16197" y="13420"/>
                </a:lnTo>
                <a:lnTo>
                  <a:pt x="16221" y="13299"/>
                </a:lnTo>
                <a:lnTo>
                  <a:pt x="16221" y="13177"/>
                </a:lnTo>
                <a:lnTo>
                  <a:pt x="16221" y="13177"/>
                </a:lnTo>
                <a:lnTo>
                  <a:pt x="16221" y="13031"/>
                </a:lnTo>
                <a:lnTo>
                  <a:pt x="16197" y="12909"/>
                </a:lnTo>
                <a:lnTo>
                  <a:pt x="16148" y="12787"/>
                </a:lnTo>
                <a:lnTo>
                  <a:pt x="16075" y="12665"/>
                </a:lnTo>
                <a:lnTo>
                  <a:pt x="16075" y="12665"/>
                </a:lnTo>
                <a:close/>
                <a:moveTo>
                  <a:pt x="8111" y="12349"/>
                </a:moveTo>
                <a:lnTo>
                  <a:pt x="8111" y="12349"/>
                </a:lnTo>
                <a:lnTo>
                  <a:pt x="7916" y="12324"/>
                </a:lnTo>
                <a:lnTo>
                  <a:pt x="7721" y="12276"/>
                </a:lnTo>
                <a:lnTo>
                  <a:pt x="7575" y="12178"/>
                </a:lnTo>
                <a:lnTo>
                  <a:pt x="7429" y="12057"/>
                </a:lnTo>
                <a:lnTo>
                  <a:pt x="7307" y="11910"/>
                </a:lnTo>
                <a:lnTo>
                  <a:pt x="7210" y="11764"/>
                </a:lnTo>
                <a:lnTo>
                  <a:pt x="7161" y="11569"/>
                </a:lnTo>
                <a:lnTo>
                  <a:pt x="7136" y="11375"/>
                </a:lnTo>
                <a:lnTo>
                  <a:pt x="7136" y="11375"/>
                </a:lnTo>
                <a:lnTo>
                  <a:pt x="7161" y="11180"/>
                </a:lnTo>
                <a:lnTo>
                  <a:pt x="7210" y="11009"/>
                </a:lnTo>
                <a:lnTo>
                  <a:pt x="7307" y="10839"/>
                </a:lnTo>
                <a:lnTo>
                  <a:pt x="7429" y="10693"/>
                </a:lnTo>
                <a:lnTo>
                  <a:pt x="7575" y="10571"/>
                </a:lnTo>
                <a:lnTo>
                  <a:pt x="7721" y="10473"/>
                </a:lnTo>
                <a:lnTo>
                  <a:pt x="7916" y="10425"/>
                </a:lnTo>
                <a:lnTo>
                  <a:pt x="8111" y="10400"/>
                </a:lnTo>
                <a:lnTo>
                  <a:pt x="8111" y="10400"/>
                </a:lnTo>
                <a:lnTo>
                  <a:pt x="8306" y="10425"/>
                </a:lnTo>
                <a:lnTo>
                  <a:pt x="8476" y="10473"/>
                </a:lnTo>
                <a:lnTo>
                  <a:pt x="8646" y="10571"/>
                </a:lnTo>
                <a:lnTo>
                  <a:pt x="8793" y="10693"/>
                </a:lnTo>
                <a:lnTo>
                  <a:pt x="8914" y="10839"/>
                </a:lnTo>
                <a:lnTo>
                  <a:pt x="9012" y="11009"/>
                </a:lnTo>
                <a:lnTo>
                  <a:pt x="9061" y="11180"/>
                </a:lnTo>
                <a:lnTo>
                  <a:pt x="9085" y="11375"/>
                </a:lnTo>
                <a:lnTo>
                  <a:pt x="9085" y="11375"/>
                </a:lnTo>
                <a:lnTo>
                  <a:pt x="9061" y="11569"/>
                </a:lnTo>
                <a:lnTo>
                  <a:pt x="9012" y="11764"/>
                </a:lnTo>
                <a:lnTo>
                  <a:pt x="8914" y="11910"/>
                </a:lnTo>
                <a:lnTo>
                  <a:pt x="8793" y="12057"/>
                </a:lnTo>
                <a:lnTo>
                  <a:pt x="8646" y="12178"/>
                </a:lnTo>
                <a:lnTo>
                  <a:pt x="8476" y="12276"/>
                </a:lnTo>
                <a:lnTo>
                  <a:pt x="8306" y="12324"/>
                </a:lnTo>
                <a:lnTo>
                  <a:pt x="8111" y="12349"/>
                </a:lnTo>
                <a:lnTo>
                  <a:pt x="8111" y="12349"/>
                </a:lnTo>
                <a:close/>
                <a:moveTo>
                  <a:pt x="9231" y="5091"/>
                </a:moveTo>
                <a:lnTo>
                  <a:pt x="8939" y="8915"/>
                </a:lnTo>
                <a:lnTo>
                  <a:pt x="8939" y="8915"/>
                </a:lnTo>
                <a:lnTo>
                  <a:pt x="8914" y="9061"/>
                </a:lnTo>
                <a:lnTo>
                  <a:pt x="8866" y="9207"/>
                </a:lnTo>
                <a:lnTo>
                  <a:pt x="8793" y="9304"/>
                </a:lnTo>
                <a:lnTo>
                  <a:pt x="8695" y="9426"/>
                </a:lnTo>
                <a:lnTo>
                  <a:pt x="8573" y="9499"/>
                </a:lnTo>
                <a:lnTo>
                  <a:pt x="8452" y="9572"/>
                </a:lnTo>
                <a:lnTo>
                  <a:pt x="8330" y="9621"/>
                </a:lnTo>
                <a:lnTo>
                  <a:pt x="8184" y="9621"/>
                </a:lnTo>
                <a:lnTo>
                  <a:pt x="8038" y="9621"/>
                </a:lnTo>
                <a:lnTo>
                  <a:pt x="8038" y="9621"/>
                </a:lnTo>
                <a:lnTo>
                  <a:pt x="7891" y="9621"/>
                </a:lnTo>
                <a:lnTo>
                  <a:pt x="7770" y="9572"/>
                </a:lnTo>
                <a:lnTo>
                  <a:pt x="7648" y="9499"/>
                </a:lnTo>
                <a:lnTo>
                  <a:pt x="7526" y="9426"/>
                </a:lnTo>
                <a:lnTo>
                  <a:pt x="7429" y="9304"/>
                </a:lnTo>
                <a:lnTo>
                  <a:pt x="7356" y="9207"/>
                </a:lnTo>
                <a:lnTo>
                  <a:pt x="7307" y="9061"/>
                </a:lnTo>
                <a:lnTo>
                  <a:pt x="7283" y="8915"/>
                </a:lnTo>
                <a:lnTo>
                  <a:pt x="6990" y="5091"/>
                </a:lnTo>
                <a:lnTo>
                  <a:pt x="6990" y="5091"/>
                </a:lnTo>
                <a:lnTo>
                  <a:pt x="7015" y="4945"/>
                </a:lnTo>
                <a:lnTo>
                  <a:pt x="7039" y="4823"/>
                </a:lnTo>
                <a:lnTo>
                  <a:pt x="7088" y="4701"/>
                </a:lnTo>
                <a:lnTo>
                  <a:pt x="7161" y="4604"/>
                </a:lnTo>
                <a:lnTo>
                  <a:pt x="7258" y="4506"/>
                </a:lnTo>
                <a:lnTo>
                  <a:pt x="7380" y="4433"/>
                </a:lnTo>
                <a:lnTo>
                  <a:pt x="7526" y="4409"/>
                </a:lnTo>
                <a:lnTo>
                  <a:pt x="7648" y="4385"/>
                </a:lnTo>
                <a:lnTo>
                  <a:pt x="8573" y="4385"/>
                </a:lnTo>
                <a:lnTo>
                  <a:pt x="8573" y="4385"/>
                </a:lnTo>
                <a:lnTo>
                  <a:pt x="8695" y="4409"/>
                </a:lnTo>
                <a:lnTo>
                  <a:pt x="8841" y="4433"/>
                </a:lnTo>
                <a:lnTo>
                  <a:pt x="8963" y="4506"/>
                </a:lnTo>
                <a:lnTo>
                  <a:pt x="9061" y="4604"/>
                </a:lnTo>
                <a:lnTo>
                  <a:pt x="9134" y="4701"/>
                </a:lnTo>
                <a:lnTo>
                  <a:pt x="9182" y="4823"/>
                </a:lnTo>
                <a:lnTo>
                  <a:pt x="9207" y="4945"/>
                </a:lnTo>
                <a:lnTo>
                  <a:pt x="9231" y="5091"/>
                </a:lnTo>
                <a:lnTo>
                  <a:pt x="9231" y="5091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988295"/>
      </p:ext>
    </p:extLst>
  </p:cSld>
  <p:clrMapOvr>
    <a:masterClrMapping/>
  </p:clrMapOvr>
  <p:transition spd="slow">
    <p:push dir="u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018270" y="0"/>
            <a:ext cx="10173730" cy="8814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i="1" dirty="0" smtClean="0"/>
              <a:t>Процесс обеспечения информационной безопасности</a:t>
            </a:r>
            <a:endParaRPr lang="ru-RU" sz="2800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818845" y="951227"/>
            <a:ext cx="9911720" cy="898410"/>
          </a:xfrm>
        </p:spPr>
        <p:txBody>
          <a:bodyPr>
            <a:normAutofit/>
          </a:bodyPr>
          <a:lstStyle/>
          <a:p>
            <a:pPr algn="ctr"/>
            <a:endParaRPr lang="ru-RU" sz="2900" b="1" dirty="0">
              <a:solidFill>
                <a:schemeClr val="accent6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0033" y="2158314"/>
            <a:ext cx="7468194" cy="4992056"/>
          </a:xfrm>
          <a:prstGeom prst="rect">
            <a:avLst/>
          </a:prstGeom>
        </p:spPr>
      </p:pic>
      <p:sp>
        <p:nvSpPr>
          <p:cNvPr id="6" name="Google Shape;730;p43"/>
          <p:cNvSpPr/>
          <p:nvPr/>
        </p:nvSpPr>
        <p:spPr>
          <a:xfrm>
            <a:off x="199891" y="5271948"/>
            <a:ext cx="1618954" cy="1268700"/>
          </a:xfrm>
          <a:custGeom>
            <a:avLst/>
            <a:gdLst/>
            <a:ahLst/>
            <a:cxnLst/>
            <a:rect l="l" t="t" r="r" b="b"/>
            <a:pathLst>
              <a:path w="16221" h="14176" fill="none" extrusionOk="0">
                <a:moveTo>
                  <a:pt x="16075" y="12665"/>
                </a:moveTo>
                <a:lnTo>
                  <a:pt x="8987" y="488"/>
                </a:lnTo>
                <a:lnTo>
                  <a:pt x="8987" y="488"/>
                </a:lnTo>
                <a:lnTo>
                  <a:pt x="8914" y="390"/>
                </a:lnTo>
                <a:lnTo>
                  <a:pt x="8817" y="293"/>
                </a:lnTo>
                <a:lnTo>
                  <a:pt x="8720" y="196"/>
                </a:lnTo>
                <a:lnTo>
                  <a:pt x="8622" y="123"/>
                </a:lnTo>
                <a:lnTo>
                  <a:pt x="8500" y="74"/>
                </a:lnTo>
                <a:lnTo>
                  <a:pt x="8379" y="25"/>
                </a:lnTo>
                <a:lnTo>
                  <a:pt x="8232" y="1"/>
                </a:lnTo>
                <a:lnTo>
                  <a:pt x="8111" y="1"/>
                </a:lnTo>
                <a:lnTo>
                  <a:pt x="8111" y="1"/>
                </a:lnTo>
                <a:lnTo>
                  <a:pt x="7965" y="1"/>
                </a:lnTo>
                <a:lnTo>
                  <a:pt x="7843" y="25"/>
                </a:lnTo>
                <a:lnTo>
                  <a:pt x="7721" y="74"/>
                </a:lnTo>
                <a:lnTo>
                  <a:pt x="7599" y="123"/>
                </a:lnTo>
                <a:lnTo>
                  <a:pt x="7502" y="196"/>
                </a:lnTo>
                <a:lnTo>
                  <a:pt x="7404" y="293"/>
                </a:lnTo>
                <a:lnTo>
                  <a:pt x="7307" y="390"/>
                </a:lnTo>
                <a:lnTo>
                  <a:pt x="7234" y="488"/>
                </a:lnTo>
                <a:lnTo>
                  <a:pt x="147" y="12665"/>
                </a:lnTo>
                <a:lnTo>
                  <a:pt x="147" y="12665"/>
                </a:lnTo>
                <a:lnTo>
                  <a:pt x="74" y="12787"/>
                </a:lnTo>
                <a:lnTo>
                  <a:pt x="25" y="12909"/>
                </a:lnTo>
                <a:lnTo>
                  <a:pt x="0" y="13031"/>
                </a:lnTo>
                <a:lnTo>
                  <a:pt x="0" y="13177"/>
                </a:lnTo>
                <a:lnTo>
                  <a:pt x="0" y="13177"/>
                </a:lnTo>
                <a:lnTo>
                  <a:pt x="0" y="13299"/>
                </a:lnTo>
                <a:lnTo>
                  <a:pt x="25" y="13420"/>
                </a:lnTo>
                <a:lnTo>
                  <a:pt x="74" y="13567"/>
                </a:lnTo>
                <a:lnTo>
                  <a:pt x="147" y="13688"/>
                </a:lnTo>
                <a:lnTo>
                  <a:pt x="147" y="13688"/>
                </a:lnTo>
                <a:lnTo>
                  <a:pt x="220" y="13786"/>
                </a:lnTo>
                <a:lnTo>
                  <a:pt x="293" y="13883"/>
                </a:lnTo>
                <a:lnTo>
                  <a:pt x="390" y="13981"/>
                </a:lnTo>
                <a:lnTo>
                  <a:pt x="512" y="14054"/>
                </a:lnTo>
                <a:lnTo>
                  <a:pt x="634" y="14102"/>
                </a:lnTo>
                <a:lnTo>
                  <a:pt x="755" y="14151"/>
                </a:lnTo>
                <a:lnTo>
                  <a:pt x="877" y="14175"/>
                </a:lnTo>
                <a:lnTo>
                  <a:pt x="1023" y="14175"/>
                </a:lnTo>
                <a:lnTo>
                  <a:pt x="15198" y="14175"/>
                </a:lnTo>
                <a:lnTo>
                  <a:pt x="15198" y="14175"/>
                </a:lnTo>
                <a:lnTo>
                  <a:pt x="15344" y="14175"/>
                </a:lnTo>
                <a:lnTo>
                  <a:pt x="15466" y="14151"/>
                </a:lnTo>
                <a:lnTo>
                  <a:pt x="15588" y="14102"/>
                </a:lnTo>
                <a:lnTo>
                  <a:pt x="15709" y="14054"/>
                </a:lnTo>
                <a:lnTo>
                  <a:pt x="15831" y="13981"/>
                </a:lnTo>
                <a:lnTo>
                  <a:pt x="15929" y="13883"/>
                </a:lnTo>
                <a:lnTo>
                  <a:pt x="16002" y="13786"/>
                </a:lnTo>
                <a:lnTo>
                  <a:pt x="16075" y="13688"/>
                </a:lnTo>
                <a:lnTo>
                  <a:pt x="16075" y="13688"/>
                </a:lnTo>
                <a:lnTo>
                  <a:pt x="16148" y="13567"/>
                </a:lnTo>
                <a:lnTo>
                  <a:pt x="16197" y="13420"/>
                </a:lnTo>
                <a:lnTo>
                  <a:pt x="16221" y="13299"/>
                </a:lnTo>
                <a:lnTo>
                  <a:pt x="16221" y="13177"/>
                </a:lnTo>
                <a:lnTo>
                  <a:pt x="16221" y="13177"/>
                </a:lnTo>
                <a:lnTo>
                  <a:pt x="16221" y="13031"/>
                </a:lnTo>
                <a:lnTo>
                  <a:pt x="16197" y="12909"/>
                </a:lnTo>
                <a:lnTo>
                  <a:pt x="16148" y="12787"/>
                </a:lnTo>
                <a:lnTo>
                  <a:pt x="16075" y="12665"/>
                </a:lnTo>
                <a:lnTo>
                  <a:pt x="16075" y="12665"/>
                </a:lnTo>
                <a:close/>
                <a:moveTo>
                  <a:pt x="8111" y="12349"/>
                </a:moveTo>
                <a:lnTo>
                  <a:pt x="8111" y="12349"/>
                </a:lnTo>
                <a:lnTo>
                  <a:pt x="7916" y="12324"/>
                </a:lnTo>
                <a:lnTo>
                  <a:pt x="7721" y="12276"/>
                </a:lnTo>
                <a:lnTo>
                  <a:pt x="7575" y="12178"/>
                </a:lnTo>
                <a:lnTo>
                  <a:pt x="7429" y="12057"/>
                </a:lnTo>
                <a:lnTo>
                  <a:pt x="7307" y="11910"/>
                </a:lnTo>
                <a:lnTo>
                  <a:pt x="7210" y="11764"/>
                </a:lnTo>
                <a:lnTo>
                  <a:pt x="7161" y="11569"/>
                </a:lnTo>
                <a:lnTo>
                  <a:pt x="7136" y="11375"/>
                </a:lnTo>
                <a:lnTo>
                  <a:pt x="7136" y="11375"/>
                </a:lnTo>
                <a:lnTo>
                  <a:pt x="7161" y="11180"/>
                </a:lnTo>
                <a:lnTo>
                  <a:pt x="7210" y="11009"/>
                </a:lnTo>
                <a:lnTo>
                  <a:pt x="7307" y="10839"/>
                </a:lnTo>
                <a:lnTo>
                  <a:pt x="7429" y="10693"/>
                </a:lnTo>
                <a:lnTo>
                  <a:pt x="7575" y="10571"/>
                </a:lnTo>
                <a:lnTo>
                  <a:pt x="7721" y="10473"/>
                </a:lnTo>
                <a:lnTo>
                  <a:pt x="7916" y="10425"/>
                </a:lnTo>
                <a:lnTo>
                  <a:pt x="8111" y="10400"/>
                </a:lnTo>
                <a:lnTo>
                  <a:pt x="8111" y="10400"/>
                </a:lnTo>
                <a:lnTo>
                  <a:pt x="8306" y="10425"/>
                </a:lnTo>
                <a:lnTo>
                  <a:pt x="8476" y="10473"/>
                </a:lnTo>
                <a:lnTo>
                  <a:pt x="8646" y="10571"/>
                </a:lnTo>
                <a:lnTo>
                  <a:pt x="8793" y="10693"/>
                </a:lnTo>
                <a:lnTo>
                  <a:pt x="8914" y="10839"/>
                </a:lnTo>
                <a:lnTo>
                  <a:pt x="9012" y="11009"/>
                </a:lnTo>
                <a:lnTo>
                  <a:pt x="9061" y="11180"/>
                </a:lnTo>
                <a:lnTo>
                  <a:pt x="9085" y="11375"/>
                </a:lnTo>
                <a:lnTo>
                  <a:pt x="9085" y="11375"/>
                </a:lnTo>
                <a:lnTo>
                  <a:pt x="9061" y="11569"/>
                </a:lnTo>
                <a:lnTo>
                  <a:pt x="9012" y="11764"/>
                </a:lnTo>
                <a:lnTo>
                  <a:pt x="8914" y="11910"/>
                </a:lnTo>
                <a:lnTo>
                  <a:pt x="8793" y="12057"/>
                </a:lnTo>
                <a:lnTo>
                  <a:pt x="8646" y="12178"/>
                </a:lnTo>
                <a:lnTo>
                  <a:pt x="8476" y="12276"/>
                </a:lnTo>
                <a:lnTo>
                  <a:pt x="8306" y="12324"/>
                </a:lnTo>
                <a:lnTo>
                  <a:pt x="8111" y="12349"/>
                </a:lnTo>
                <a:lnTo>
                  <a:pt x="8111" y="12349"/>
                </a:lnTo>
                <a:close/>
                <a:moveTo>
                  <a:pt x="9231" y="5091"/>
                </a:moveTo>
                <a:lnTo>
                  <a:pt x="8939" y="8915"/>
                </a:lnTo>
                <a:lnTo>
                  <a:pt x="8939" y="8915"/>
                </a:lnTo>
                <a:lnTo>
                  <a:pt x="8914" y="9061"/>
                </a:lnTo>
                <a:lnTo>
                  <a:pt x="8866" y="9207"/>
                </a:lnTo>
                <a:lnTo>
                  <a:pt x="8793" y="9304"/>
                </a:lnTo>
                <a:lnTo>
                  <a:pt x="8695" y="9426"/>
                </a:lnTo>
                <a:lnTo>
                  <a:pt x="8573" y="9499"/>
                </a:lnTo>
                <a:lnTo>
                  <a:pt x="8452" y="9572"/>
                </a:lnTo>
                <a:lnTo>
                  <a:pt x="8330" y="9621"/>
                </a:lnTo>
                <a:lnTo>
                  <a:pt x="8184" y="9621"/>
                </a:lnTo>
                <a:lnTo>
                  <a:pt x="8038" y="9621"/>
                </a:lnTo>
                <a:lnTo>
                  <a:pt x="8038" y="9621"/>
                </a:lnTo>
                <a:lnTo>
                  <a:pt x="7891" y="9621"/>
                </a:lnTo>
                <a:lnTo>
                  <a:pt x="7770" y="9572"/>
                </a:lnTo>
                <a:lnTo>
                  <a:pt x="7648" y="9499"/>
                </a:lnTo>
                <a:lnTo>
                  <a:pt x="7526" y="9426"/>
                </a:lnTo>
                <a:lnTo>
                  <a:pt x="7429" y="9304"/>
                </a:lnTo>
                <a:lnTo>
                  <a:pt x="7356" y="9207"/>
                </a:lnTo>
                <a:lnTo>
                  <a:pt x="7307" y="9061"/>
                </a:lnTo>
                <a:lnTo>
                  <a:pt x="7283" y="8915"/>
                </a:lnTo>
                <a:lnTo>
                  <a:pt x="6990" y="5091"/>
                </a:lnTo>
                <a:lnTo>
                  <a:pt x="6990" y="5091"/>
                </a:lnTo>
                <a:lnTo>
                  <a:pt x="7015" y="4945"/>
                </a:lnTo>
                <a:lnTo>
                  <a:pt x="7039" y="4823"/>
                </a:lnTo>
                <a:lnTo>
                  <a:pt x="7088" y="4701"/>
                </a:lnTo>
                <a:lnTo>
                  <a:pt x="7161" y="4604"/>
                </a:lnTo>
                <a:lnTo>
                  <a:pt x="7258" y="4506"/>
                </a:lnTo>
                <a:lnTo>
                  <a:pt x="7380" y="4433"/>
                </a:lnTo>
                <a:lnTo>
                  <a:pt x="7526" y="4409"/>
                </a:lnTo>
                <a:lnTo>
                  <a:pt x="7648" y="4385"/>
                </a:lnTo>
                <a:lnTo>
                  <a:pt x="8573" y="4385"/>
                </a:lnTo>
                <a:lnTo>
                  <a:pt x="8573" y="4385"/>
                </a:lnTo>
                <a:lnTo>
                  <a:pt x="8695" y="4409"/>
                </a:lnTo>
                <a:lnTo>
                  <a:pt x="8841" y="4433"/>
                </a:lnTo>
                <a:lnTo>
                  <a:pt x="8963" y="4506"/>
                </a:lnTo>
                <a:lnTo>
                  <a:pt x="9061" y="4604"/>
                </a:lnTo>
                <a:lnTo>
                  <a:pt x="9134" y="4701"/>
                </a:lnTo>
                <a:lnTo>
                  <a:pt x="9182" y="4823"/>
                </a:lnTo>
                <a:lnTo>
                  <a:pt x="9207" y="4945"/>
                </a:lnTo>
                <a:lnTo>
                  <a:pt x="9231" y="5091"/>
                </a:lnTo>
                <a:lnTo>
                  <a:pt x="9231" y="5091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868942"/>
      </p:ext>
    </p:extLst>
  </p:cSld>
  <p:clrMapOvr>
    <a:masterClrMapping/>
  </p:clrMapOvr>
  <p:transition spd="slow">
    <p:push dir="u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2322" y="115033"/>
            <a:ext cx="9707880" cy="1325563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3200" dirty="0">
                <a:latin typeface="+mn-lt"/>
              </a:rPr>
              <a:t>Обеспечение информационной безопасности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4684" y="1908752"/>
            <a:ext cx="9707880" cy="437567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pPr marL="0" indent="452438" algn="just">
              <a:buNone/>
            </a:pPr>
            <a:r>
              <a:rPr lang="ru-RU" dirty="0"/>
              <a:t>Проведение плановых ведомственных выездных проверок организации защиты персональных данных при их обработке в учреждениях системы образования Челябинской области</a:t>
            </a:r>
          </a:p>
          <a:p>
            <a:pPr marL="0" indent="452438" algn="just">
              <a:buNone/>
            </a:pPr>
            <a:r>
              <a:rPr lang="ru-RU" dirty="0"/>
              <a:t>2017 год – 19 проверок</a:t>
            </a:r>
          </a:p>
          <a:p>
            <a:pPr marL="0" indent="452438" algn="just">
              <a:buNone/>
            </a:pPr>
            <a:r>
              <a:rPr lang="ru-RU" dirty="0"/>
              <a:t>2018 год – 35 </a:t>
            </a:r>
            <a:r>
              <a:rPr lang="ru-RU" dirty="0" smtClean="0"/>
              <a:t>проверок</a:t>
            </a:r>
          </a:p>
          <a:p>
            <a:pPr marL="0" indent="452438" algn="just">
              <a:buNone/>
            </a:pPr>
            <a:r>
              <a:rPr lang="ru-RU" dirty="0" smtClean="0"/>
              <a:t>2019 год – 36 проверок</a:t>
            </a:r>
          </a:p>
          <a:p>
            <a:pPr marL="0" indent="452438" algn="just">
              <a:buNone/>
            </a:pPr>
            <a:endParaRPr lang="ru-RU" dirty="0"/>
          </a:p>
          <a:p>
            <a:pPr marL="0" indent="452438" algn="just">
              <a:buNone/>
            </a:pPr>
            <a:r>
              <a:rPr lang="ru-RU" dirty="0" smtClean="0"/>
              <a:t>Аккредитация удостоверяющего центра ГБУ ДПО РЦОКИО в </a:t>
            </a:r>
            <a:r>
              <a:rPr lang="ru-RU" dirty="0" err="1" smtClean="0"/>
              <a:t>Минкомсвязи</a:t>
            </a:r>
            <a:r>
              <a:rPr lang="ru-RU" dirty="0" smtClean="0"/>
              <a:t> РФ. </a:t>
            </a:r>
          </a:p>
          <a:p>
            <a:pPr marL="0" indent="452438" algn="just">
              <a:buNone/>
            </a:pPr>
            <a:r>
              <a:rPr lang="ru-RU" b="1" dirty="0" smtClean="0"/>
              <a:t>Формирование ЭЦП для подключения к ФИС ФРДО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936488371"/>
      </p:ext>
    </p:extLst>
  </p:cSld>
  <p:clrMapOvr>
    <a:masterClrMapping/>
  </p:clrMapOvr>
  <p:transition spd="slow">
    <p:push dir="u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2018270" y="0"/>
            <a:ext cx="10173730" cy="642551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 smtClean="0"/>
              <a:t>Концепция информационной политики в системе оценки качества образования</a:t>
            </a:r>
            <a:endParaRPr lang="ru-RU" sz="24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959756" y="903944"/>
            <a:ext cx="9737889" cy="5953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1600" b="1" i="1" dirty="0" smtClean="0">
                <a:latin typeface="+mn-lt"/>
              </a:rPr>
              <a:t>комплекс правовых, организационных, информационных, методических и технологических мероприятий, направленных на обеспечение функционирования и развития информационно-коммуникационной инфраструктуры в региональной системе образования</a:t>
            </a:r>
            <a:br>
              <a:rPr lang="ru-RU" sz="1600" b="1" i="1" dirty="0" smtClean="0">
                <a:latin typeface="+mn-lt"/>
              </a:rPr>
            </a:b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ru-RU" sz="2400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5494637" y="1499286"/>
            <a:ext cx="6461877" cy="519807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endParaRPr lang="ru-RU" sz="2600" dirty="0" smtClean="0"/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2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Информационно-коммуникационная инфраструктура системы образования Челябинской области: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600" dirty="0" smtClean="0">
                <a:solidFill>
                  <a:prstClr val="black"/>
                </a:solidFill>
              </a:rPr>
              <a:t>информационные системы (в том числе официальные сайты)</a:t>
            </a:r>
            <a:endParaRPr lang="ru-RU" sz="2600" dirty="0" smtClean="0"/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600" dirty="0" smtClean="0"/>
              <a:t>информационные ресурсы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600" dirty="0" smtClean="0"/>
              <a:t>нормы и правила информатизации управления образованием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600" dirty="0" smtClean="0"/>
              <a:t>информационно-управленческая культура пользователей ИК-инфраструктуры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600" dirty="0" smtClean="0"/>
              <a:t>система обеспечения информационной безопасности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ru-RU" sz="2600" dirty="0" smtClean="0"/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ru-RU" sz="2600" dirty="0" smtClean="0"/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2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Цель:</a:t>
            </a:r>
            <a:r>
              <a:rPr lang="ru-RU" sz="2600" b="1" dirty="0" smtClean="0"/>
              <a:t> </a:t>
            </a:r>
            <a:r>
              <a:rPr lang="ru-RU" sz="2600" dirty="0" smtClean="0"/>
              <a:t>создание условий для обеспечения функционирования и развития </a:t>
            </a:r>
            <a:r>
              <a:rPr lang="ru-RU" sz="2600" i="1" dirty="0" smtClean="0"/>
              <a:t>целостной информационно-коммуникационной инфраструктуры системы образования Челябинской области</a:t>
            </a:r>
            <a:r>
              <a:rPr lang="ru-RU" sz="2600" dirty="0" smtClean="0"/>
              <a:t>, направленной на эффективное взаимодействие ее пользователей (органов государственного и муниципального управления, образовательных организаций, представителей профессионального педагогического сообщества и общественности) в совместном решении государственных, социальных и личностно-ориентированных задач достижения современного качества образования в регионе </a:t>
            </a:r>
          </a:p>
          <a:p>
            <a:endParaRPr lang="ru-RU" dirty="0"/>
          </a:p>
        </p:txBody>
      </p:sp>
      <p:pic>
        <p:nvPicPr>
          <p:cNvPr id="6" name="Объект 3"/>
          <p:cNvPicPr>
            <a:picLocks noChangeAspect="1"/>
          </p:cNvPicPr>
          <p:nvPr/>
        </p:nvPicPr>
        <p:blipFill rotWithShape="1">
          <a:blip r:embed="rId2" cstate="print"/>
          <a:srcRect l="34808" t="15455" r="35093" b="10887"/>
          <a:stretch/>
        </p:blipFill>
        <p:spPr>
          <a:xfrm>
            <a:off x="2069068" y="2130380"/>
            <a:ext cx="3236099" cy="44545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1843334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6667" y="48071"/>
            <a:ext cx="9504810" cy="1139867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latin typeface="+mn-lt"/>
              </a:rPr>
              <a:t>Концепция информационной политики</a:t>
            </a:r>
            <a:br>
              <a:rPr lang="ru-RU" sz="2800" dirty="0" smtClean="0">
                <a:latin typeface="+mn-lt"/>
              </a:rPr>
            </a:br>
            <a:r>
              <a:rPr lang="ru-RU" sz="2800" dirty="0" smtClean="0">
                <a:latin typeface="+mn-lt"/>
              </a:rPr>
              <a:t>в системе образования Челябинской области</a:t>
            </a:r>
            <a:endParaRPr lang="ru-RU" sz="28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16667" y="1259456"/>
            <a:ext cx="9805039" cy="5344544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 smtClean="0"/>
              <a:t>Пользователи информационной политики: 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sz="2200" dirty="0" smtClean="0"/>
              <a:t>Министерство образования и науки Челябинской области (организатор, заказчик, эксперт)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sz="2200" dirty="0" smtClean="0"/>
              <a:t>ГБУ ДПО РЦОКИО (региональный координатор)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sz="2200" dirty="0" smtClean="0"/>
              <a:t>органы местного самоуправления, осуществляющие управление в сфере образования (инициативный участник, заказчик, исполнитель, эксперт)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sz="2200" dirty="0" smtClean="0"/>
              <a:t>образовательные организации (участники, исполнители, эксперты, заказчики)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sz="2200" dirty="0" smtClean="0"/>
              <a:t>педагогические и руководящие работники системы образования Челябинской области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sz="2200" dirty="0" smtClean="0"/>
              <a:t>обучающиеся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sz="2200" dirty="0" smtClean="0"/>
              <a:t>родители (законные представители)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sz="2200" dirty="0" smtClean="0"/>
              <a:t>иные внешние потребители </a:t>
            </a:r>
            <a:r>
              <a:rPr lang="ru-RU" sz="2200" dirty="0" err="1" smtClean="0"/>
              <a:t>ИК-инфраструктуры</a:t>
            </a:r>
            <a:r>
              <a:rPr lang="ru-RU" sz="2200" dirty="0" smtClean="0"/>
              <a:t> (другие министерства и ведомства Челябинской области, работодатели, научные организации и др.)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343000911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48932" y="119466"/>
            <a:ext cx="9916422" cy="1325563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latin typeface="+mn-lt"/>
              </a:rPr>
              <a:t>Концепция информационной политики в системе образования Челябинской области. Основные термины и понятия</a:t>
            </a:r>
            <a:endParaRPr lang="ru-RU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48932" y="1445029"/>
            <a:ext cx="9822403" cy="5039199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85000" lnSpcReduction="20000"/>
          </a:bodyPr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ru-RU" i="1" dirty="0" smtClean="0"/>
              <a:t> Базовые понятия</a:t>
            </a:r>
            <a:endParaRPr lang="ru-RU" dirty="0" smtClean="0"/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i="1" dirty="0" smtClean="0"/>
              <a:t> </a:t>
            </a:r>
            <a:r>
              <a:rPr lang="ru-RU" i="1" dirty="0" err="1" smtClean="0"/>
              <a:t>Операциональные</a:t>
            </a:r>
            <a:r>
              <a:rPr lang="ru-RU" i="1" dirty="0" smtClean="0"/>
              <a:t> понятия</a:t>
            </a:r>
            <a:endParaRPr lang="ru-RU" dirty="0" smtClean="0"/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i="1" dirty="0" smtClean="0"/>
              <a:t> Вспомогательные понятия</a:t>
            </a:r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b="1" dirty="0" smtClean="0"/>
              <a:t>Информационно-коммуникационная инфраструктура системы образования Челябинской области </a:t>
            </a:r>
            <a:r>
              <a:rPr lang="ru-RU" dirty="0" smtClean="0"/>
              <a:t>– совокупность объектов информатизации, обеспечивающих их эффективное функционирование и доступ пользователей в региональной системе образования: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i="1" dirty="0" smtClean="0"/>
              <a:t> информационные системы (в том числе официальные сайты)</a:t>
            </a:r>
          </a:p>
          <a:p>
            <a:pPr lvl="0" algn="just">
              <a:buFont typeface="Wingdings" panose="05000000000000000000" pitchFamily="2" charset="2"/>
              <a:buChar char="q"/>
            </a:pPr>
            <a:r>
              <a:rPr lang="ru-RU" i="1" dirty="0" smtClean="0">
                <a:solidFill>
                  <a:prstClr val="black"/>
                </a:solidFill>
              </a:rPr>
              <a:t> информационные ресурсы</a:t>
            </a:r>
            <a:endParaRPr lang="ru-RU" i="1" dirty="0" smtClean="0"/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i="1" dirty="0" smtClean="0"/>
              <a:t> нормы и правила информатизации управления образованием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i="1" dirty="0" smtClean="0"/>
              <a:t> информационно-управленческая культура пользователей ИК-инфраструктуры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i="1" dirty="0" smtClean="0"/>
              <a:t> система обеспечения информационной безопасности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304764440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46492" y="129151"/>
            <a:ext cx="9274277" cy="1325563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3200" dirty="0"/>
              <a:t>Концепция информационной политики в системе образования Челябинской области. </a:t>
            </a:r>
            <a:r>
              <a:rPr lang="ru-RU" sz="3200" dirty="0" smtClean="0"/>
              <a:t>Продукты</a:t>
            </a:r>
            <a:endParaRPr lang="ru-RU" sz="32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46493" y="1559435"/>
            <a:ext cx="5750846" cy="65175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smtClean="0">
                <a:solidFill>
                  <a:schemeClr val="accent6">
                    <a:lumMod val="50000"/>
                  </a:schemeClr>
                </a:solidFill>
              </a:rPr>
              <a:t>Создание ГИС «Образование»</a:t>
            </a:r>
          </a:p>
          <a:p>
            <a:pPr marL="0" indent="0" algn="ctr">
              <a:buNone/>
            </a:pPr>
            <a:endParaRPr lang="ru-RU" b="1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6492" y="2211185"/>
            <a:ext cx="5629675" cy="46468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7930342" y="3149931"/>
            <a:ext cx="3973483" cy="230832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Приняты изменения в Закон Челябинской области "Об образовании в Челябинской области" </a:t>
            </a:r>
          </a:p>
          <a:p>
            <a:pPr algn="just"/>
            <a:r>
              <a:rPr lang="ru-RU" sz="2400" dirty="0"/>
              <a:t>(Закон Челябинской области № 928-ЗО от 27.06.2019 г.)</a:t>
            </a:r>
          </a:p>
        </p:txBody>
      </p:sp>
    </p:spTree>
    <p:extLst>
      <p:ext uri="{BB962C8B-B14F-4D97-AF65-F5344CB8AC3E}">
        <p14:creationId xmlns:p14="http://schemas.microsoft.com/office/powerpoint/2010/main" val="3017500977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CustomShape 1"/>
          <p:cNvSpPr/>
          <p:nvPr/>
        </p:nvSpPr>
        <p:spPr>
          <a:xfrm>
            <a:off x="1524000" y="280080"/>
            <a:ext cx="8393040" cy="427320"/>
          </a:xfrm>
          <a:prstGeom prst="rect">
            <a:avLst/>
          </a:prstGeom>
          <a:solidFill>
            <a:srgbClr val="E31E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grpSp>
        <p:nvGrpSpPr>
          <p:cNvPr id="460" name="Group 2"/>
          <p:cNvGrpSpPr/>
          <p:nvPr/>
        </p:nvGrpSpPr>
        <p:grpSpPr>
          <a:xfrm>
            <a:off x="9602040" y="75960"/>
            <a:ext cx="940320" cy="899640"/>
            <a:chOff x="8078040" y="75960"/>
            <a:chExt cx="940320" cy="899640"/>
          </a:xfrm>
        </p:grpSpPr>
        <p:pic>
          <p:nvPicPr>
            <p:cNvPr id="461" name="Рисунок 3"/>
            <p:cNvPicPr/>
            <p:nvPr/>
          </p:nvPicPr>
          <p:blipFill>
            <a:blip r:embed="rId3" cstate="print"/>
            <a:stretch/>
          </p:blipFill>
          <p:spPr>
            <a:xfrm>
              <a:off x="8078040" y="75960"/>
              <a:ext cx="727560" cy="83988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462" name="Рисунок 31"/>
            <p:cNvPicPr/>
            <p:nvPr/>
          </p:nvPicPr>
          <p:blipFill>
            <a:blip r:embed="rId4" cstate="print"/>
            <a:stretch/>
          </p:blipFill>
          <p:spPr>
            <a:xfrm>
              <a:off x="8593920" y="485640"/>
              <a:ext cx="424440" cy="489960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463" name="Group 3"/>
          <p:cNvGrpSpPr/>
          <p:nvPr/>
        </p:nvGrpSpPr>
        <p:grpSpPr>
          <a:xfrm>
            <a:off x="3189000" y="1778400"/>
            <a:ext cx="3216960" cy="662040"/>
            <a:chOff x="1665000" y="1778400"/>
            <a:chExt cx="3216960" cy="662040"/>
          </a:xfrm>
        </p:grpSpPr>
        <p:sp>
          <p:nvSpPr>
            <p:cNvPr id="464" name="CustomShape 4"/>
            <p:cNvSpPr/>
            <p:nvPr/>
          </p:nvSpPr>
          <p:spPr>
            <a:xfrm>
              <a:off x="1665000" y="1778400"/>
              <a:ext cx="3216960" cy="662040"/>
            </a:xfrm>
            <a:prstGeom prst="rect">
              <a:avLst/>
            </a:prstGeom>
            <a:noFill/>
            <a:ln w="2844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65" name="CustomShape 5"/>
            <p:cNvSpPr/>
            <p:nvPr/>
          </p:nvSpPr>
          <p:spPr>
            <a:xfrm>
              <a:off x="1792800" y="1823040"/>
              <a:ext cx="183960" cy="522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466" name="CustomShape 6"/>
          <p:cNvSpPr/>
          <p:nvPr/>
        </p:nvSpPr>
        <p:spPr>
          <a:xfrm>
            <a:off x="3571320" y="6162840"/>
            <a:ext cx="2275200" cy="577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67" name="CustomShape 7"/>
          <p:cNvSpPr/>
          <p:nvPr/>
        </p:nvSpPr>
        <p:spPr>
          <a:xfrm>
            <a:off x="1524000" y="6560280"/>
            <a:ext cx="9143280" cy="310320"/>
          </a:xfrm>
          <a:prstGeom prst="rect">
            <a:avLst/>
          </a:prstGeom>
          <a:solidFill>
            <a:srgbClr val="DF72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68" name="CustomShape 8"/>
          <p:cNvSpPr/>
          <p:nvPr/>
        </p:nvSpPr>
        <p:spPr>
          <a:xfrm>
            <a:off x="1745400" y="275400"/>
            <a:ext cx="7586280" cy="394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/>
            <a:r>
              <a:rPr lang="ru-RU" sz="2000" spc="-1">
                <a:solidFill>
                  <a:srgbClr val="FFFFFF"/>
                </a:solidFill>
                <a:ea typeface="Calibri"/>
              </a:rPr>
              <a:t>НАЦИОНАЛЬНЫЙ ПРОЕКТ «ОБРАЗОВАНИЕ»</a:t>
            </a:r>
            <a:endParaRPr lang="ru-RU" sz="2000" spc="-1">
              <a:solidFill>
                <a:prstClr val="black"/>
              </a:solidFill>
            </a:endParaRPr>
          </a:p>
        </p:txBody>
      </p:sp>
      <p:grpSp>
        <p:nvGrpSpPr>
          <p:cNvPr id="469" name="Group 9"/>
          <p:cNvGrpSpPr/>
          <p:nvPr/>
        </p:nvGrpSpPr>
        <p:grpSpPr>
          <a:xfrm>
            <a:off x="2214120" y="819360"/>
            <a:ext cx="1068840" cy="1094760"/>
            <a:chOff x="690120" y="819360"/>
            <a:chExt cx="1068840" cy="1094760"/>
          </a:xfrm>
        </p:grpSpPr>
        <p:sp>
          <p:nvSpPr>
            <p:cNvPr id="470" name="CustomShape 10"/>
            <p:cNvSpPr/>
            <p:nvPr/>
          </p:nvSpPr>
          <p:spPr>
            <a:xfrm>
              <a:off x="690120" y="819360"/>
              <a:ext cx="1068840" cy="1094760"/>
            </a:xfrm>
            <a:prstGeom prst="ellipse">
              <a:avLst/>
            </a:prstGeom>
            <a:solidFill>
              <a:srgbClr val="99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71" name="CustomShape 11"/>
            <p:cNvSpPr/>
            <p:nvPr/>
          </p:nvSpPr>
          <p:spPr>
            <a:xfrm>
              <a:off x="951840" y="1013040"/>
              <a:ext cx="574560" cy="699480"/>
            </a:xfrm>
            <a:prstGeom prst="rect">
              <a:avLst/>
            </a:prstGeom>
            <a:solidFill>
              <a:srgbClr val="99000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/>
            <a:lstStyle/>
            <a:p>
              <a:pPr algn="ctr"/>
              <a:r>
                <a:rPr lang="ru-RU" sz="4000" b="1" spc="-1">
                  <a:solidFill>
                    <a:srgbClr val="FFFFFF"/>
                  </a:solidFill>
                </a:rPr>
                <a:t>2</a:t>
              </a:r>
              <a:endParaRPr lang="ru-RU" sz="4000" spc="-1">
                <a:solidFill>
                  <a:prstClr val="black"/>
                </a:solidFill>
              </a:endParaRPr>
            </a:p>
          </p:txBody>
        </p:sp>
      </p:grpSp>
      <p:sp>
        <p:nvSpPr>
          <p:cNvPr id="472" name="CustomShape 12"/>
          <p:cNvSpPr/>
          <p:nvPr/>
        </p:nvSpPr>
        <p:spPr>
          <a:xfrm>
            <a:off x="3128520" y="1168200"/>
            <a:ext cx="7012440" cy="455760"/>
          </a:xfrm>
          <a:prstGeom prst="rect">
            <a:avLst/>
          </a:prstGeom>
          <a:solidFill>
            <a:srgbClr val="9900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r>
              <a:rPr lang="ru-RU" sz="2400" spc="-1">
                <a:solidFill>
                  <a:srgbClr val="FFFFFF"/>
                </a:solidFill>
              </a:rPr>
              <a:t>  Проект «Цифровая образовательная среда»</a:t>
            </a:r>
            <a:endParaRPr lang="ru-RU" sz="2400" spc="-1">
              <a:solidFill>
                <a:prstClr val="black"/>
              </a:solidFill>
            </a:endParaRPr>
          </a:p>
        </p:txBody>
      </p:sp>
      <p:sp>
        <p:nvSpPr>
          <p:cNvPr id="473" name="CustomShape 13"/>
          <p:cNvSpPr/>
          <p:nvPr/>
        </p:nvSpPr>
        <p:spPr>
          <a:xfrm>
            <a:off x="2136360" y="2886120"/>
            <a:ext cx="3121920" cy="3618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50000"/>
              </a:lnSpc>
            </a:pPr>
            <a:r>
              <a:rPr lang="ru-RU" sz="1600" spc="-1">
                <a:solidFill>
                  <a:srgbClr val="000000"/>
                </a:solidFill>
              </a:rPr>
              <a:t>Приобретение:</a:t>
            </a:r>
            <a:endParaRPr lang="ru-RU" sz="1600" spc="-1">
              <a:solidFill>
                <a:prstClr val="black"/>
              </a:solidFill>
            </a:endParaRPr>
          </a:p>
          <a:p>
            <a:pPr marL="343080" indent="-342360">
              <a:lnSpc>
                <a:spcPct val="15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lang="ru-RU" sz="1600" spc="-1">
                <a:solidFill>
                  <a:srgbClr val="000000"/>
                </a:solidFill>
              </a:rPr>
              <a:t>средств вычислительной </a:t>
            </a:r>
            <a:endParaRPr lang="ru-RU" sz="1600" spc="-1">
              <a:solidFill>
                <a:prstClr val="black"/>
              </a:solidFill>
            </a:endParaRPr>
          </a:p>
          <a:p>
            <a:pPr marL="343080" indent="-342360">
              <a:lnSpc>
                <a:spcPct val="150000"/>
              </a:lnSpc>
            </a:pPr>
            <a:r>
              <a:rPr lang="ru-RU" sz="1600" spc="-1">
                <a:solidFill>
                  <a:srgbClr val="000000"/>
                </a:solidFill>
              </a:rPr>
              <a:t>      техники</a:t>
            </a:r>
            <a:endParaRPr lang="ru-RU" sz="1600" spc="-1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1600" spc="-1">
                <a:solidFill>
                  <a:srgbClr val="000000"/>
                </a:solidFill>
              </a:rPr>
              <a:t>2.   периферийного </a:t>
            </a:r>
            <a:endParaRPr lang="ru-RU" sz="1600" spc="-1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1600" spc="-1">
                <a:solidFill>
                  <a:srgbClr val="000000"/>
                </a:solidFill>
              </a:rPr>
              <a:t>      оборудования</a:t>
            </a:r>
            <a:endParaRPr lang="ru-RU" sz="1600" spc="-1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1600" spc="-1">
                <a:solidFill>
                  <a:srgbClr val="000000"/>
                </a:solidFill>
              </a:rPr>
              <a:t>3.   презентационного  </a:t>
            </a:r>
            <a:endParaRPr lang="ru-RU" sz="1600" spc="-1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1600" spc="-1">
                <a:solidFill>
                  <a:srgbClr val="000000"/>
                </a:solidFill>
              </a:rPr>
              <a:t>      оборудования</a:t>
            </a:r>
            <a:endParaRPr lang="ru-RU" sz="1600" spc="-1">
              <a:solidFill>
                <a:prstClr val="black"/>
              </a:solidFill>
            </a:endParaRPr>
          </a:p>
          <a:p>
            <a:pPr marL="343080" indent="-342360">
              <a:lnSpc>
                <a:spcPct val="150000"/>
              </a:lnSpc>
              <a:buClr>
                <a:srgbClr val="000000"/>
              </a:buClr>
              <a:buFont typeface="StarSymbol"/>
              <a:buAutoNum type="arabicPeriod" startAt="4"/>
            </a:pPr>
            <a:r>
              <a:rPr lang="ru-RU" sz="1600" spc="-1">
                <a:solidFill>
                  <a:srgbClr val="000000"/>
                </a:solidFill>
              </a:rPr>
              <a:t>программного </a:t>
            </a:r>
            <a:endParaRPr lang="ru-RU" sz="1600" spc="-1">
              <a:solidFill>
                <a:prstClr val="black"/>
              </a:solidFill>
            </a:endParaRPr>
          </a:p>
          <a:p>
            <a:pPr marL="343080" indent="-342360">
              <a:lnSpc>
                <a:spcPct val="150000"/>
              </a:lnSpc>
            </a:pPr>
            <a:r>
              <a:rPr lang="ru-RU" sz="1600" spc="-1">
                <a:solidFill>
                  <a:srgbClr val="000000"/>
                </a:solidFill>
              </a:rPr>
              <a:t>      обеспечения</a:t>
            </a:r>
            <a:endParaRPr lang="ru-RU" sz="1600" spc="-1">
              <a:solidFill>
                <a:prstClr val="black"/>
              </a:solidFill>
            </a:endParaRPr>
          </a:p>
          <a:p>
            <a:endParaRPr lang="ru-RU" sz="1600" spc="-1">
              <a:solidFill>
                <a:prstClr val="black"/>
              </a:solidFill>
            </a:endParaRPr>
          </a:p>
        </p:txBody>
      </p:sp>
      <p:sp>
        <p:nvSpPr>
          <p:cNvPr id="474" name="CustomShape 14"/>
          <p:cNvSpPr/>
          <p:nvPr/>
        </p:nvSpPr>
        <p:spPr>
          <a:xfrm>
            <a:off x="6824280" y="2945520"/>
            <a:ext cx="2652480" cy="2280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50000"/>
              </a:lnSpc>
            </a:pPr>
            <a:r>
              <a:rPr lang="ru-RU" sz="1600" spc="-1">
                <a:solidFill>
                  <a:srgbClr val="000000"/>
                </a:solidFill>
              </a:rPr>
              <a:t>Внедрение целевой модели цифровой образовательной среды</a:t>
            </a:r>
            <a:endParaRPr lang="ru-RU" sz="1600" spc="-1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endParaRPr lang="ru-RU" sz="1600" spc="-1">
              <a:solidFill>
                <a:prstClr val="black"/>
              </a:solidFill>
            </a:endParaRPr>
          </a:p>
          <a:p>
            <a:r>
              <a:rPr lang="ru-RU" sz="1600" spc="-1">
                <a:solidFill>
                  <a:srgbClr val="0070C0"/>
                </a:solidFill>
              </a:rPr>
              <a:t>Целевая модель будет утверждена приказом Минпросвещения России</a:t>
            </a:r>
            <a:endParaRPr lang="ru-RU" sz="1600" spc="-1">
              <a:solidFill>
                <a:prstClr val="black"/>
              </a:solidFill>
            </a:endParaRPr>
          </a:p>
        </p:txBody>
      </p:sp>
      <p:sp>
        <p:nvSpPr>
          <p:cNvPr id="475" name="Line 15"/>
          <p:cNvSpPr/>
          <p:nvPr/>
        </p:nvSpPr>
        <p:spPr>
          <a:xfrm>
            <a:off x="4327320" y="2656800"/>
            <a:ext cx="43200" cy="163800"/>
          </a:xfrm>
          <a:prstGeom prst="line">
            <a:avLst/>
          </a:prstGeom>
          <a:ln w="28440">
            <a:solidFill>
              <a:srgbClr val="4968A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76" name="CustomShape 16"/>
          <p:cNvSpPr/>
          <p:nvPr/>
        </p:nvSpPr>
        <p:spPr>
          <a:xfrm>
            <a:off x="2153280" y="1976400"/>
            <a:ext cx="2389320" cy="638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r>
              <a:rPr lang="ru-RU" spc="-1">
                <a:solidFill>
                  <a:srgbClr val="2F5597"/>
                </a:solidFill>
              </a:rPr>
              <a:t>Целевое </a:t>
            </a:r>
            <a:endParaRPr lang="ru-RU" spc="-1">
              <a:solidFill>
                <a:prstClr val="black"/>
              </a:solidFill>
            </a:endParaRPr>
          </a:p>
          <a:p>
            <a:r>
              <a:rPr lang="ru-RU" spc="-1">
                <a:solidFill>
                  <a:srgbClr val="2F5597"/>
                </a:solidFill>
              </a:rPr>
              <a:t>назначение средств</a:t>
            </a:r>
            <a:endParaRPr lang="ru-RU" spc="-1">
              <a:solidFill>
                <a:prstClr val="black"/>
              </a:solidFill>
            </a:endParaRPr>
          </a:p>
        </p:txBody>
      </p:sp>
      <p:sp>
        <p:nvSpPr>
          <p:cNvPr id="477" name="CustomShape 17"/>
          <p:cNvSpPr/>
          <p:nvPr/>
        </p:nvSpPr>
        <p:spPr>
          <a:xfrm>
            <a:off x="6886200" y="1947600"/>
            <a:ext cx="2012760" cy="638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r>
              <a:rPr lang="ru-RU" spc="-1">
                <a:solidFill>
                  <a:srgbClr val="2F5597"/>
                </a:solidFill>
              </a:rPr>
              <a:t>Содержание </a:t>
            </a:r>
            <a:endParaRPr lang="ru-RU" spc="-1">
              <a:solidFill>
                <a:prstClr val="black"/>
              </a:solidFill>
            </a:endParaRPr>
          </a:p>
          <a:p>
            <a:r>
              <a:rPr lang="ru-RU" spc="-1">
                <a:solidFill>
                  <a:srgbClr val="2F5597"/>
                </a:solidFill>
              </a:rPr>
              <a:t>деятельности</a:t>
            </a:r>
            <a:endParaRPr lang="ru-RU" spc="-1">
              <a:solidFill>
                <a:prstClr val="black"/>
              </a:solidFill>
            </a:endParaRPr>
          </a:p>
        </p:txBody>
      </p:sp>
      <p:sp>
        <p:nvSpPr>
          <p:cNvPr id="478" name="Line 18"/>
          <p:cNvSpPr/>
          <p:nvPr/>
        </p:nvSpPr>
        <p:spPr>
          <a:xfrm>
            <a:off x="6860640" y="2602080"/>
            <a:ext cx="2079000" cy="360"/>
          </a:xfrm>
          <a:prstGeom prst="line">
            <a:avLst/>
          </a:prstGeom>
          <a:ln w="28440">
            <a:solidFill>
              <a:srgbClr val="4968A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79" name="CustomShape 19"/>
          <p:cNvSpPr/>
          <p:nvPr/>
        </p:nvSpPr>
        <p:spPr>
          <a:xfrm rot="2905200">
            <a:off x="2091000" y="2756520"/>
            <a:ext cx="3705480" cy="3760920"/>
          </a:xfrm>
          <a:prstGeom prst="arc">
            <a:avLst>
              <a:gd name="adj1" fmla="val 14090357"/>
              <a:gd name="adj2" fmla="val 1702613"/>
            </a:avLst>
          </a:prstGeom>
          <a:noFill/>
          <a:ln w="28440">
            <a:solidFill>
              <a:srgbClr val="4968A1"/>
            </a:solidFill>
            <a:custDash>
              <a:ds d="800000" sp="300000"/>
              <a:ds d="100000" sp="300000"/>
            </a:custDash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80" name="Line 20"/>
          <p:cNvSpPr/>
          <p:nvPr/>
        </p:nvSpPr>
        <p:spPr>
          <a:xfrm>
            <a:off x="2196840" y="2648160"/>
            <a:ext cx="2133360" cy="2880"/>
          </a:xfrm>
          <a:prstGeom prst="line">
            <a:avLst/>
          </a:prstGeom>
          <a:ln w="28440">
            <a:solidFill>
              <a:srgbClr val="4968A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81" name="CustomShape 21"/>
          <p:cNvSpPr/>
          <p:nvPr/>
        </p:nvSpPr>
        <p:spPr>
          <a:xfrm rot="2905200">
            <a:off x="6686040" y="2710440"/>
            <a:ext cx="3705480" cy="3760920"/>
          </a:xfrm>
          <a:prstGeom prst="arc">
            <a:avLst>
              <a:gd name="adj1" fmla="val 14090357"/>
              <a:gd name="adj2" fmla="val 1702613"/>
            </a:avLst>
          </a:prstGeom>
          <a:noFill/>
          <a:ln w="28440">
            <a:solidFill>
              <a:srgbClr val="4968A1"/>
            </a:solidFill>
            <a:custDash>
              <a:ds d="800000" sp="300000"/>
              <a:ds d="100000" sp="300000"/>
            </a:custDash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82" name="Line 22"/>
          <p:cNvSpPr/>
          <p:nvPr/>
        </p:nvSpPr>
        <p:spPr>
          <a:xfrm>
            <a:off x="8922360" y="2610720"/>
            <a:ext cx="43200" cy="163800"/>
          </a:xfrm>
          <a:prstGeom prst="line">
            <a:avLst/>
          </a:prstGeom>
          <a:ln w="28440">
            <a:solidFill>
              <a:srgbClr val="4968A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398670119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360815" y="445077"/>
            <a:ext cx="9558250" cy="96808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 smtClean="0">
                <a:solidFill>
                  <a:prstClr val="black"/>
                </a:solidFill>
              </a:rPr>
              <a:t>ГИС Образование в Челябинской области</a:t>
            </a:r>
            <a:endParaRPr lang="ru-RU" sz="4000" dirty="0">
              <a:solidFill>
                <a:prstClr val="black"/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/>
          </p:nvPr>
        </p:nvGraphicFramePr>
        <p:xfrm>
          <a:off x="4026211" y="445077"/>
          <a:ext cx="5760339" cy="25721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Объект 2"/>
          <p:cNvSpPr txBox="1">
            <a:spLocks/>
          </p:cNvSpPr>
          <p:nvPr/>
        </p:nvSpPr>
        <p:spPr>
          <a:xfrm>
            <a:off x="1973179" y="2443288"/>
            <a:ext cx="9818882" cy="407301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ru-RU" sz="3400" dirty="0" smtClean="0">
                <a:solidFill>
                  <a:prstClr val="black"/>
                </a:solidFill>
              </a:rPr>
              <a:t>ГИС «Образование» – основной (эталонный источник данных)</a:t>
            </a: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ru-RU" sz="3400" dirty="0" smtClean="0">
                <a:solidFill>
                  <a:prstClr val="black"/>
                </a:solidFill>
              </a:rPr>
              <a:t>Ведение информационной системы обязательно для всех образовательных организаций</a:t>
            </a: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ru-RU" sz="3400" dirty="0" smtClean="0">
                <a:solidFill>
                  <a:prstClr val="black"/>
                </a:solidFill>
              </a:rPr>
              <a:t>Финансирование образовательных организаций по данным ГИС «Образование» </a:t>
            </a: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ru-RU" sz="3400" dirty="0" smtClean="0">
                <a:solidFill>
                  <a:prstClr val="black"/>
                </a:solidFill>
              </a:rPr>
              <a:t>Владелец информации – Министерство образования и науки Челябинской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136441400"/>
      </p:ext>
    </p:extLst>
  </p:cSld>
  <p:clrMapOvr>
    <a:masterClrMapping/>
  </p:clrMapOvr>
  <p:transition spd="slow">
    <p:push dir="u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2018270" y="0"/>
            <a:ext cx="10173730" cy="749643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 smtClean="0"/>
              <a:t>Концепция информационной политики в системе оценки качества образования</a:t>
            </a:r>
            <a:endParaRPr lang="ru-RU" sz="24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018270" y="913726"/>
            <a:ext cx="10173729" cy="9496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50000"/>
                </a:schemeClr>
              </a:buClr>
            </a:pP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Информационный  портал </a:t>
            </a:r>
            <a:b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</a:b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«Образование Челябинской области»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2018270" y="2377429"/>
            <a:ext cx="4362994" cy="351839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-342900" algn="just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2400" b="1" dirty="0" smtClean="0">
                <a:solidFill>
                  <a:schemeClr val="dk1"/>
                </a:solidFill>
              </a:rPr>
              <a:t>Внедрение информационного  портала «Образование Челябинской области»  28.08.2019</a:t>
            </a:r>
          </a:p>
          <a:p>
            <a:pPr marL="0" indent="-342900" algn="just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50000"/>
                </a:schemeClr>
              </a:buClr>
              <a:buFont typeface="Wingdings" panose="05000000000000000000" pitchFamily="2" charset="2"/>
              <a:buChar char="§"/>
            </a:pPr>
            <a:endParaRPr lang="ru-RU" sz="2400" b="1" dirty="0" smtClean="0">
              <a:solidFill>
                <a:schemeClr val="dk1"/>
              </a:solidFill>
            </a:endParaRPr>
          </a:p>
          <a:p>
            <a:pPr marL="0" indent="-342900" algn="just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2400" b="1" dirty="0" smtClean="0">
                <a:solidFill>
                  <a:schemeClr val="dk1"/>
                </a:solidFill>
              </a:rPr>
              <a:t>Переход на единую платформу сайтов МОУО и образовательных организаций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50000"/>
                </a:schemeClr>
              </a:buClr>
              <a:buFont typeface="Arial" panose="020B0604020202020204" pitchFamily="34" charset="0"/>
              <a:buNone/>
            </a:pPr>
            <a:endParaRPr lang="ru-RU" sz="2400" b="1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50000"/>
                </a:schemeClr>
              </a:buClr>
              <a:buFont typeface="Arial" panose="020B0604020202020204" pitchFamily="34" charset="0"/>
              <a:buNone/>
            </a:pPr>
            <a:endParaRPr lang="ru-RU" sz="2400" b="1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/>
          <a:srcRect l="15500" t="9778" r="17285" b="3746"/>
          <a:stretch/>
        </p:blipFill>
        <p:spPr>
          <a:xfrm>
            <a:off x="6881004" y="2134519"/>
            <a:ext cx="4969675" cy="35965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7115947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2460" y="246592"/>
            <a:ext cx="9950940" cy="1325563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Концепция информационной политики в системе образования Челябинской области. Продукты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12460" y="2156058"/>
            <a:ext cx="4282462" cy="3291841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Единая платформа сайтов образовательных организаций и органов управления образованием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2001" y="1772707"/>
            <a:ext cx="5971399" cy="4711220"/>
          </a:xfrm>
          <a:prstGeom prst="rect">
            <a:avLst/>
          </a:prstGeom>
          <a:effectLst>
            <a:softEdge rad="1651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61083633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2460" y="246592"/>
            <a:ext cx="9950940" cy="1325563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Концепция информационной политики в системе образования Челябинской области. Продукты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12460" y="2040556"/>
            <a:ext cx="9950940" cy="4367414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fontAlgn="t"/>
            <a:r>
              <a:rPr lang="ru-RU" dirty="0"/>
              <a:t>Модель компетенций на уровне образовательной организации</a:t>
            </a:r>
          </a:p>
          <a:p>
            <a:pPr fontAlgn="t"/>
            <a:r>
              <a:rPr lang="ru-RU" dirty="0"/>
              <a:t>Регламент взаимодействия по реализации информационной политики на уровне образовательной </a:t>
            </a:r>
            <a:r>
              <a:rPr lang="ru-RU" dirty="0" smtClean="0"/>
              <a:t>организации</a:t>
            </a:r>
          </a:p>
          <a:p>
            <a:r>
              <a:rPr lang="ru-RU" dirty="0"/>
              <a:t>Документ об интеграции различных региональных информационных систем во ВСОКО</a:t>
            </a:r>
          </a:p>
          <a:p>
            <a:pPr fontAlgn="t"/>
            <a:r>
              <a:rPr lang="ru-RU" dirty="0"/>
              <a:t>Разработка структуры мониторинга состояния функционирования ИК инфраструктуры образовательной организации</a:t>
            </a:r>
          </a:p>
          <a:p>
            <a:pPr marL="0" indent="0" fontAlgn="t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3012556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2460" y="246592"/>
            <a:ext cx="9950940" cy="1325563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Цифровая Образовательная среда. Индикативные показатели</a:t>
            </a:r>
            <a:endParaRPr lang="ru-RU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12459" y="1825624"/>
            <a:ext cx="9791613" cy="4891059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pPr fontAlgn="t"/>
            <a:r>
              <a:rPr lang="ru-RU" dirty="0" smtClean="0"/>
              <a:t>Обеспечение </a:t>
            </a:r>
            <a:r>
              <a:rPr lang="ru-RU" dirty="0"/>
              <a:t>образовательных </a:t>
            </a:r>
            <a:r>
              <a:rPr lang="ru-RU" dirty="0" smtClean="0"/>
              <a:t>организаций высокоскоростным Интернет-соединением (100 МБ/с город, 50 Мб/ село)</a:t>
            </a:r>
          </a:p>
          <a:p>
            <a:pPr fontAlgn="t"/>
            <a:r>
              <a:rPr lang="ru-RU" dirty="0" smtClean="0"/>
              <a:t>Формирование цифрового образовательного профиля и индивидуального учебного плана для обучающихся</a:t>
            </a:r>
          </a:p>
          <a:p>
            <a:pPr fontAlgn="t"/>
            <a:r>
              <a:rPr lang="ru-RU" dirty="0" smtClean="0"/>
              <a:t>Создание личного кабинета обучающихся на ЕПГУ</a:t>
            </a:r>
          </a:p>
          <a:p>
            <a:pPr fontAlgn="t"/>
            <a:r>
              <a:rPr lang="ru-RU" dirty="0" smtClean="0"/>
              <a:t>Создание информационно-сервисной платформы</a:t>
            </a:r>
          </a:p>
          <a:p>
            <a:pPr fontAlgn="t"/>
            <a:r>
              <a:rPr lang="ru-RU" dirty="0" smtClean="0"/>
              <a:t>Формирование ведомственной и статистической отчетности на основании данных, внесенных в информационные системы</a:t>
            </a:r>
          </a:p>
          <a:p>
            <a:pPr fontAlgn="t"/>
            <a:r>
              <a:rPr lang="ru-RU" dirty="0" smtClean="0"/>
              <a:t>Повышение квалификации педагогических работников в области современных технологий в цифровой форме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346257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Загрузка из облака">
            <a:extLst>
              <a:ext uri="{FF2B5EF4-FFF2-40B4-BE49-F238E27FC236}">
                <a16:creationId xmlns:a16="http://schemas.microsoft.com/office/drawing/2014/main" xmlns="" id="{8BD51E59-B4A4-F24B-AF1E-77D2AB8EAA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467552" y="1118512"/>
            <a:ext cx="914400" cy="914400"/>
          </a:xfrm>
          <a:prstGeom prst="rect">
            <a:avLst/>
          </a:prstGeom>
        </p:spPr>
      </p:pic>
      <p:pic>
        <p:nvPicPr>
          <p:cNvPr id="10" name="Рисунок 9" descr="Вышка сотовой связи">
            <a:extLst>
              <a:ext uri="{FF2B5EF4-FFF2-40B4-BE49-F238E27FC236}">
                <a16:creationId xmlns:a16="http://schemas.microsoft.com/office/drawing/2014/main" xmlns="" id="{E9880506-9C9C-9946-95FA-E57762AE1D7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125807" y="1128037"/>
            <a:ext cx="914400" cy="914400"/>
          </a:xfrm>
          <a:prstGeom prst="rect">
            <a:avLst/>
          </a:prstGeom>
        </p:spPr>
      </p:pic>
      <p:pic>
        <p:nvPicPr>
          <p:cNvPr id="14" name="Рисунок 13" descr="Иерархия">
            <a:extLst>
              <a:ext uri="{FF2B5EF4-FFF2-40B4-BE49-F238E27FC236}">
                <a16:creationId xmlns:a16="http://schemas.microsoft.com/office/drawing/2014/main" xmlns="" id="{A463C0C1-C3A9-FB4E-84E0-6AC6057451E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5129992" y="1152040"/>
            <a:ext cx="914400" cy="914400"/>
          </a:xfrm>
          <a:prstGeom prst="rect">
            <a:avLst/>
          </a:prstGeom>
        </p:spPr>
      </p:pic>
      <p:sp>
        <p:nvSpPr>
          <p:cNvPr id="19" name="Подзаголовок 2">
            <a:extLst>
              <a:ext uri="{FF2B5EF4-FFF2-40B4-BE49-F238E27FC236}">
                <a16:creationId xmlns:a16="http://schemas.microsoft.com/office/drawing/2014/main" xmlns="" id="{CABAD13D-5CE1-0947-9BC3-9E98DF4003D3}"/>
              </a:ext>
            </a:extLst>
          </p:cNvPr>
          <p:cNvSpPr txBox="1">
            <a:spLocks/>
          </p:cNvSpPr>
          <p:nvPr/>
        </p:nvSpPr>
        <p:spPr>
          <a:xfrm>
            <a:off x="2059934" y="2152165"/>
            <a:ext cx="1046146" cy="228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5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64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4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475128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212693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950257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687821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4425385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5162949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5900513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sz="1400" dirty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Связь</a:t>
            </a:r>
          </a:p>
        </p:txBody>
      </p:sp>
      <p:sp>
        <p:nvSpPr>
          <p:cNvPr id="20" name="Подзаголовок 2">
            <a:extLst>
              <a:ext uri="{FF2B5EF4-FFF2-40B4-BE49-F238E27FC236}">
                <a16:creationId xmlns:a16="http://schemas.microsoft.com/office/drawing/2014/main" xmlns="" id="{5DEED152-7281-BB4F-8EB9-854295A04000}"/>
              </a:ext>
            </a:extLst>
          </p:cNvPr>
          <p:cNvSpPr txBox="1">
            <a:spLocks/>
          </p:cNvSpPr>
          <p:nvPr/>
        </p:nvSpPr>
        <p:spPr>
          <a:xfrm>
            <a:off x="4974163" y="2133115"/>
            <a:ext cx="1740408" cy="228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5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64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4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475128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212693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950257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687821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4425385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5162949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5900513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sz="1400" dirty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Инфраструктура</a:t>
            </a:r>
          </a:p>
        </p:txBody>
      </p:sp>
      <p:sp>
        <p:nvSpPr>
          <p:cNvPr id="21" name="Подзаголовок 2">
            <a:extLst>
              <a:ext uri="{FF2B5EF4-FFF2-40B4-BE49-F238E27FC236}">
                <a16:creationId xmlns:a16="http://schemas.microsoft.com/office/drawing/2014/main" xmlns="" id="{9F4E0ED4-ECAE-7F4A-B793-1A0FE2D7E7C6}"/>
              </a:ext>
            </a:extLst>
          </p:cNvPr>
          <p:cNvSpPr txBox="1">
            <a:spLocks/>
          </p:cNvSpPr>
          <p:nvPr/>
        </p:nvSpPr>
        <p:spPr>
          <a:xfrm>
            <a:off x="8054548" y="2142640"/>
            <a:ext cx="1740408" cy="228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5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64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4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475128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212693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950257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687821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4425385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5162949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5900513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sz="1400" dirty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Сервисы</a:t>
            </a:r>
          </a:p>
        </p:txBody>
      </p:sp>
      <p:sp>
        <p:nvSpPr>
          <p:cNvPr id="25" name="Подзаголовок 2">
            <a:extLst>
              <a:ext uri="{FF2B5EF4-FFF2-40B4-BE49-F238E27FC236}">
                <a16:creationId xmlns:a16="http://schemas.microsoft.com/office/drawing/2014/main" xmlns="" id="{F8CB7F55-294B-BB4F-8320-0AA04FC1A37D}"/>
              </a:ext>
            </a:extLst>
          </p:cNvPr>
          <p:cNvSpPr txBox="1">
            <a:spLocks/>
          </p:cNvSpPr>
          <p:nvPr/>
        </p:nvSpPr>
        <p:spPr>
          <a:xfrm>
            <a:off x="2271099" y="2741507"/>
            <a:ext cx="2449319" cy="156718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5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64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4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475128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212693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950257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687821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4425385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5162949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5900513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Интернет в каждую школу:</a:t>
            </a:r>
          </a:p>
          <a:p>
            <a:endParaRPr lang="ru-RU" sz="8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100 Мбит/с для городских школ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50 Мбит/с для сельских школ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контент фильтрация трафика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защита каналов связи и др.</a:t>
            </a:r>
          </a:p>
        </p:txBody>
      </p:sp>
      <p:sp>
        <p:nvSpPr>
          <p:cNvPr id="26" name="Подзаголовок 2">
            <a:extLst>
              <a:ext uri="{FF2B5EF4-FFF2-40B4-BE49-F238E27FC236}">
                <a16:creationId xmlns:a16="http://schemas.microsoft.com/office/drawing/2014/main" xmlns="" id="{3B067285-27A2-CA40-8E55-7901DCFB913B}"/>
              </a:ext>
            </a:extLst>
          </p:cNvPr>
          <p:cNvSpPr txBox="1">
            <a:spLocks/>
          </p:cNvSpPr>
          <p:nvPr/>
        </p:nvSpPr>
        <p:spPr>
          <a:xfrm>
            <a:off x="5174912" y="2741507"/>
            <a:ext cx="3177071" cy="156718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5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64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4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475128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212693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950257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687821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4425385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5162949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5900513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Информационно-телекоммуникационная инфраструктура на объектах: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структурированная кабельная система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локальная вычислительная сеть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видеонаблюдение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система контроля и управления доступом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пожарная и охранная сигнализация и др.</a:t>
            </a:r>
          </a:p>
        </p:txBody>
      </p:sp>
      <p:sp>
        <p:nvSpPr>
          <p:cNvPr id="29" name="Подзаголовок 2">
            <a:extLst>
              <a:ext uri="{FF2B5EF4-FFF2-40B4-BE49-F238E27FC236}">
                <a16:creationId xmlns:a16="http://schemas.microsoft.com/office/drawing/2014/main" xmlns="" id="{DD7F4CE1-0D75-4241-87E4-938315151C51}"/>
              </a:ext>
            </a:extLst>
          </p:cNvPr>
          <p:cNvSpPr txBox="1">
            <a:spLocks/>
          </p:cNvSpPr>
          <p:nvPr/>
        </p:nvSpPr>
        <p:spPr>
          <a:xfrm>
            <a:off x="8467552" y="2741507"/>
            <a:ext cx="3175494" cy="156718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5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64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4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475128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212693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950257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687821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4425385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5162949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5900513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Информационные сервисы и ресурсы: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сопровождение административно-управленческих функций и работ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цифровые сервисы и контент для образовательной деятельности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Платформенные решения для «горизонтального» обучения </a:t>
            </a:r>
            <a:br>
              <a:rPr lang="ru-RU" sz="1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1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 взаимодействия и др.</a:t>
            </a:r>
          </a:p>
        </p:txBody>
      </p:sp>
      <p:sp>
        <p:nvSpPr>
          <p:cNvPr id="30" name="Заголовок 1">
            <a:extLst>
              <a:ext uri="{FF2B5EF4-FFF2-40B4-BE49-F238E27FC236}">
                <a16:creationId xmlns:a16="http://schemas.microsoft.com/office/drawing/2014/main" xmlns="" id="{817565DA-58A5-4842-A0AD-59F0B9775FF6}"/>
              </a:ext>
            </a:extLst>
          </p:cNvPr>
          <p:cNvSpPr txBox="1">
            <a:spLocks/>
          </p:cNvSpPr>
          <p:nvPr/>
        </p:nvSpPr>
        <p:spPr>
          <a:xfrm>
            <a:off x="2352841" y="302339"/>
            <a:ext cx="8982203" cy="63131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0" tIns="0" rIns="0" bIns="0" rtlCol="0" anchor="t" anchorCtr="0">
            <a:noAutofit/>
          </a:bodyPr>
          <a:lstStyle>
            <a:lvl1pPr algn="l" defTabSz="946000" rtl="0" eaLnBrk="1" latinLnBrk="0" hangingPunct="1">
              <a:spcBef>
                <a:spcPct val="0"/>
              </a:spcBef>
              <a:buNone/>
              <a:defRPr sz="2800" kern="120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 sz="2400" dirty="0"/>
              <a:t>Цифровизация образования</a:t>
            </a:r>
          </a:p>
        </p:txBody>
      </p: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xmlns="" id="{63955724-D62E-EF45-997C-E368904F0A8D}"/>
              </a:ext>
            </a:extLst>
          </p:cNvPr>
          <p:cNvCxnSpPr/>
          <p:nvPr/>
        </p:nvCxnSpPr>
        <p:spPr>
          <a:xfrm>
            <a:off x="2312878" y="4392746"/>
            <a:ext cx="8540496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одзаголовок 2">
            <a:extLst>
              <a:ext uri="{FF2B5EF4-FFF2-40B4-BE49-F238E27FC236}">
                <a16:creationId xmlns:a16="http://schemas.microsoft.com/office/drawing/2014/main" xmlns="" id="{E2EA6F68-D8D1-8D46-9E4F-3A9F241E7883}"/>
              </a:ext>
            </a:extLst>
          </p:cNvPr>
          <p:cNvSpPr txBox="1">
            <a:spLocks/>
          </p:cNvSpPr>
          <p:nvPr/>
        </p:nvSpPr>
        <p:spPr>
          <a:xfrm>
            <a:off x="2271099" y="4408923"/>
            <a:ext cx="2582669" cy="156718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5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64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4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475128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212693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950257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687821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4425385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5162949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5900513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организация широкополосной среды передачи данных до каждого объекта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выделение и поддержка публичных </a:t>
            </a:r>
            <a:r>
              <a:rPr lang="en-US" sz="1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IP </a:t>
            </a:r>
            <a:r>
              <a:rPr lang="ru-RU" sz="1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адресов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поддержка всех возможных физических интерфейсов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параметры качества услуги и др.</a:t>
            </a:r>
          </a:p>
        </p:txBody>
      </p:sp>
      <p:sp>
        <p:nvSpPr>
          <p:cNvPr id="36" name="Подзаголовок 2">
            <a:extLst>
              <a:ext uri="{FF2B5EF4-FFF2-40B4-BE49-F238E27FC236}">
                <a16:creationId xmlns:a16="http://schemas.microsoft.com/office/drawing/2014/main" xmlns="" id="{780AA765-B69F-214B-B140-E459821FA624}"/>
              </a:ext>
            </a:extLst>
          </p:cNvPr>
          <p:cNvSpPr txBox="1">
            <a:spLocks/>
          </p:cNvSpPr>
          <p:nvPr/>
        </p:nvSpPr>
        <p:spPr>
          <a:xfrm>
            <a:off x="5174911" y="4404815"/>
            <a:ext cx="2695440" cy="156718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5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64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4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475128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212693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950257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687821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4425385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5162949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5900513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проектирование, создание или модернизация инфраструктуры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организация необходимого кол-ва автоматизированных рабочих </a:t>
            </a:r>
            <a:br>
              <a:rPr lang="ru-RU" sz="1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1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 учебных мест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оснащение современными комплексами</a:t>
            </a:r>
          </a:p>
        </p:txBody>
      </p:sp>
      <p:sp>
        <p:nvSpPr>
          <p:cNvPr id="37" name="Подзаголовок 2">
            <a:extLst>
              <a:ext uri="{FF2B5EF4-FFF2-40B4-BE49-F238E27FC236}">
                <a16:creationId xmlns:a16="http://schemas.microsoft.com/office/drawing/2014/main" xmlns="" id="{2A4F826C-88A2-BD48-831D-0AA2A9733014}"/>
              </a:ext>
            </a:extLst>
          </p:cNvPr>
          <p:cNvSpPr txBox="1">
            <a:spLocks/>
          </p:cNvSpPr>
          <p:nvPr/>
        </p:nvSpPr>
        <p:spPr>
          <a:xfrm>
            <a:off x="8639605" y="4391603"/>
            <a:ext cx="2695440" cy="156718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5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64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4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475128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212693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950257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687821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4425385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5162949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5900513" indent="0" algn="ctr" defTabSz="1475128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сводная электронная отчетность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интеграция существующих систем </a:t>
            </a:r>
            <a:br>
              <a:rPr lang="ru-RU" sz="1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1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 сервисов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разработка и внедрение новых </a:t>
            </a:r>
            <a:r>
              <a:rPr lang="ru-RU" sz="1000" dirty="0" err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нативных</a:t>
            </a:r>
            <a:r>
              <a:rPr lang="ru-RU" sz="1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сервисов</a:t>
            </a:r>
          </a:p>
        </p:txBody>
      </p:sp>
      <p:cxnSp>
        <p:nvCxnSpPr>
          <p:cNvPr id="3" name="Прямая со стрелкой 2">
            <a:extLst>
              <a:ext uri="{FF2B5EF4-FFF2-40B4-BE49-F238E27FC236}">
                <a16:creationId xmlns:a16="http://schemas.microsoft.com/office/drawing/2014/main" xmlns="" id="{90071798-04A7-4490-AE5E-1AC7E77F4355}"/>
              </a:ext>
            </a:extLst>
          </p:cNvPr>
          <p:cNvCxnSpPr/>
          <p:nvPr/>
        </p:nvCxnSpPr>
        <p:spPr>
          <a:xfrm>
            <a:off x="3310718" y="2283229"/>
            <a:ext cx="1514475" cy="0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>
            <a:extLst>
              <a:ext uri="{FF2B5EF4-FFF2-40B4-BE49-F238E27FC236}">
                <a16:creationId xmlns:a16="http://schemas.microsoft.com/office/drawing/2014/main" xmlns="" id="{E4D8943C-9106-4FFD-A092-0687A7D0B5A8}"/>
              </a:ext>
            </a:extLst>
          </p:cNvPr>
          <p:cNvCxnSpPr/>
          <p:nvPr/>
        </p:nvCxnSpPr>
        <p:spPr>
          <a:xfrm>
            <a:off x="6882593" y="2283229"/>
            <a:ext cx="1514475" cy="0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837998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077" y="203200"/>
            <a:ext cx="9941169" cy="1411409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Результаты </a:t>
            </a:r>
            <a:r>
              <a:rPr lang="ru-RU" sz="3100" b="1" dirty="0">
                <a:latin typeface="Calibri" panose="020F0502020204030204" pitchFamily="34" charset="0"/>
                <a:cs typeface="Calibri" panose="020F0502020204030204" pitchFamily="34" charset="0"/>
              </a:rPr>
              <a:t>и эффекты региональной политики в сфере оценки качества образования и </a:t>
            </a:r>
            <a:r>
              <a:rPr lang="ru-RU" sz="31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роль </a:t>
            </a:r>
            <a:br>
              <a:rPr lang="ru-RU" sz="3100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1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в </a:t>
            </a:r>
            <a:r>
              <a:rPr lang="ru-RU" sz="3100" b="1" dirty="0">
                <a:latin typeface="Calibri" panose="020F0502020204030204" pitchFamily="34" charset="0"/>
                <a:cs typeface="Calibri" panose="020F0502020204030204" pitchFamily="34" charset="0"/>
              </a:rPr>
              <a:t>ней межмуниципального </a:t>
            </a:r>
            <a:r>
              <a:rPr lang="ru-RU" sz="31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взаимодействия</a:t>
            </a:r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ru-RU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71078" y="1828800"/>
            <a:ext cx="9941168" cy="4792134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/>
              <a:t>Работа секций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2000" dirty="0" smtClean="0"/>
              <a:t>  </a:t>
            </a:r>
            <a:r>
              <a:rPr lang="ru-RU" dirty="0" smtClean="0"/>
              <a:t>1 </a:t>
            </a:r>
            <a:r>
              <a:rPr lang="ru-RU" dirty="0"/>
              <a:t>секция: руководители </a:t>
            </a:r>
            <a:r>
              <a:rPr lang="ru-RU" dirty="0" smtClean="0"/>
              <a:t>образовательных организаций</a:t>
            </a:r>
            <a:endParaRPr lang="ru-RU" dirty="0"/>
          </a:p>
          <a:p>
            <a:pPr>
              <a:buFont typeface="Wingdings" panose="05000000000000000000" pitchFamily="2" charset="2"/>
              <a:buChar char="q"/>
            </a:pPr>
            <a:r>
              <a:rPr lang="ru-RU" dirty="0" smtClean="0"/>
              <a:t>  2 </a:t>
            </a:r>
            <a:r>
              <a:rPr lang="ru-RU" dirty="0"/>
              <a:t>секция: заместители руководителей образовательных организаций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 smtClean="0"/>
              <a:t>  3 </a:t>
            </a:r>
            <a:r>
              <a:rPr lang="ru-RU" dirty="0"/>
              <a:t>секция: руководители </a:t>
            </a:r>
            <a:r>
              <a:rPr lang="ru-RU" dirty="0" smtClean="0"/>
              <a:t>методических объединений (профессиональных сообществ) педагогов</a:t>
            </a:r>
          </a:p>
          <a:p>
            <a:pPr>
              <a:buFont typeface="Wingdings" panose="05000000000000000000" pitchFamily="2" charset="2"/>
              <a:buChar char="q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3525722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5447" y="140043"/>
            <a:ext cx="9881180" cy="667265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+mn-lt"/>
              </a:rPr>
              <a:t>Программа работы секций</a:t>
            </a:r>
            <a:endParaRPr lang="ru-RU" sz="2800" b="1" dirty="0">
              <a:latin typeface="+mn-lt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28356246"/>
              </p:ext>
            </p:extLst>
          </p:nvPr>
        </p:nvGraphicFramePr>
        <p:xfrm>
          <a:off x="2055446" y="807308"/>
          <a:ext cx="9955322" cy="57744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80798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2190596" y="404335"/>
            <a:ext cx="9126081" cy="107721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ea typeface="Cambria Math" panose="02040503050406030204" pitchFamily="18" charset="0"/>
                <a:cs typeface="Calibri" panose="020F0502020204030204" pitchFamily="34" charset="0"/>
              </a:rPr>
              <a:t>МИНИСТЕРСТВО ОБРАЗОВАНИЯ И НАУКИ ЧЕЛЯБИНСКОЙ ОБЛАСТИ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ea typeface="Cambria Math" panose="02040503050406030204" pitchFamily="18" charset="0"/>
                <a:cs typeface="Calibri" panose="020F0502020204030204" pitchFamily="34" charset="0"/>
              </a:rPr>
              <a:t>ГОСУДАРСТВЕННОЕ БЮДЖЕТНОЕ УЧРЕЖДЕНИЕ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ea typeface="Cambria Math" panose="02040503050406030204" pitchFamily="18" charset="0"/>
                <a:cs typeface="Calibri" panose="020F0502020204030204" pitchFamily="34" charset="0"/>
              </a:rPr>
              <a:t>ДОПОЛНИТЕЛЬНОГО ПРОФЕССИОНАЛЬНОГО ОБРАЗОВАНИЯ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ea typeface="Cambria Math" panose="02040503050406030204" pitchFamily="18" charset="0"/>
                <a:cs typeface="Calibri" panose="020F0502020204030204" pitchFamily="34" charset="0"/>
              </a:rPr>
              <a:t>«РЕГИОНАЛЬНЫЙ ЦЕНТР ОЦЕНКИ КАЧЕСТВА И ИНФОРМАТИЗАЦИИ ОБРАЗОВАНИЯ»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079056" y="3022333"/>
            <a:ext cx="9897732" cy="175432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prstClr val="black"/>
                </a:solidFill>
              </a:rPr>
              <a:t>Результаты и эффекты региональной политики в сфере оценки качества образования и роль в ней межмуниципального взаимодействия</a:t>
            </a:r>
          </a:p>
        </p:txBody>
      </p:sp>
    </p:spTree>
    <p:extLst>
      <p:ext uri="{BB962C8B-B14F-4D97-AF65-F5344CB8AC3E}">
        <p14:creationId xmlns:p14="http://schemas.microsoft.com/office/powerpoint/2010/main" val="1152356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CustomShape 1"/>
          <p:cNvSpPr/>
          <p:nvPr/>
        </p:nvSpPr>
        <p:spPr>
          <a:xfrm>
            <a:off x="1524000" y="280080"/>
            <a:ext cx="8393040" cy="427320"/>
          </a:xfrm>
          <a:prstGeom prst="rect">
            <a:avLst/>
          </a:prstGeom>
          <a:solidFill>
            <a:srgbClr val="E31E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grpSp>
        <p:nvGrpSpPr>
          <p:cNvPr id="484" name="Group 2"/>
          <p:cNvGrpSpPr/>
          <p:nvPr/>
        </p:nvGrpSpPr>
        <p:grpSpPr>
          <a:xfrm>
            <a:off x="9602040" y="75960"/>
            <a:ext cx="940320" cy="899640"/>
            <a:chOff x="8078040" y="75960"/>
            <a:chExt cx="940320" cy="899640"/>
          </a:xfrm>
        </p:grpSpPr>
        <p:pic>
          <p:nvPicPr>
            <p:cNvPr id="485" name="Рисунок 3"/>
            <p:cNvPicPr/>
            <p:nvPr/>
          </p:nvPicPr>
          <p:blipFill>
            <a:blip r:embed="rId3" cstate="print"/>
            <a:stretch/>
          </p:blipFill>
          <p:spPr>
            <a:xfrm>
              <a:off x="8078040" y="75960"/>
              <a:ext cx="727560" cy="83988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486" name="Рисунок 31"/>
            <p:cNvPicPr/>
            <p:nvPr/>
          </p:nvPicPr>
          <p:blipFill>
            <a:blip r:embed="rId4" cstate="print"/>
            <a:stretch/>
          </p:blipFill>
          <p:spPr>
            <a:xfrm>
              <a:off x="8593920" y="485640"/>
              <a:ext cx="424440" cy="48996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487" name="CustomShape 3"/>
          <p:cNvSpPr/>
          <p:nvPr/>
        </p:nvSpPr>
        <p:spPr>
          <a:xfrm>
            <a:off x="1524000" y="6560280"/>
            <a:ext cx="9143280" cy="310320"/>
          </a:xfrm>
          <a:prstGeom prst="rect">
            <a:avLst/>
          </a:prstGeom>
          <a:solidFill>
            <a:srgbClr val="DF72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88" name="CustomShape 4"/>
          <p:cNvSpPr/>
          <p:nvPr/>
        </p:nvSpPr>
        <p:spPr>
          <a:xfrm>
            <a:off x="1524000" y="261000"/>
            <a:ext cx="7944120" cy="394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/>
            <a:r>
              <a:rPr lang="ru-RU" sz="2000" spc="-1">
                <a:solidFill>
                  <a:srgbClr val="FFFFFF"/>
                </a:solidFill>
                <a:ea typeface="Calibri"/>
              </a:rPr>
              <a:t>НАЦИОНАЛЬНЫЙ ПРОЕКТ «ОБРАЗОВАНИЕ»</a:t>
            </a:r>
            <a:endParaRPr lang="ru-RU" sz="2000" spc="-1">
              <a:solidFill>
                <a:prstClr val="black"/>
              </a:solidFill>
            </a:endParaRPr>
          </a:p>
        </p:txBody>
      </p:sp>
      <p:sp>
        <p:nvSpPr>
          <p:cNvPr id="489" name="CustomShape 5"/>
          <p:cNvSpPr/>
          <p:nvPr/>
        </p:nvSpPr>
        <p:spPr>
          <a:xfrm>
            <a:off x="7812480" y="1704600"/>
            <a:ext cx="2397600" cy="394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/>
            <a:r>
              <a:rPr lang="ru-RU" sz="2000" b="1" spc="-1">
                <a:solidFill>
                  <a:srgbClr val="663300"/>
                </a:solidFill>
                <a:latin typeface="Century Gothic"/>
              </a:rPr>
              <a:t>Индикаторы</a:t>
            </a:r>
            <a:endParaRPr lang="ru-RU" sz="2000" spc="-1">
              <a:solidFill>
                <a:prstClr val="black"/>
              </a:solidFill>
            </a:endParaRPr>
          </a:p>
        </p:txBody>
      </p:sp>
      <p:sp>
        <p:nvSpPr>
          <p:cNvPr id="490" name="CustomShape 6"/>
          <p:cNvSpPr/>
          <p:nvPr/>
        </p:nvSpPr>
        <p:spPr>
          <a:xfrm>
            <a:off x="1793640" y="755640"/>
            <a:ext cx="3560040" cy="1004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r>
              <a:rPr lang="ru-RU" sz="2000" b="1" spc="-1" dirty="0">
                <a:solidFill>
                  <a:srgbClr val="990000"/>
                </a:solidFill>
                <a:latin typeface="Century Gothic"/>
              </a:rPr>
              <a:t>Модель цифровой образовательной среды</a:t>
            </a:r>
            <a:endParaRPr lang="ru-RU" sz="2000" spc="-1" dirty="0">
              <a:solidFill>
                <a:prstClr val="black"/>
              </a:solidFill>
            </a:endParaRPr>
          </a:p>
        </p:txBody>
      </p:sp>
      <p:grpSp>
        <p:nvGrpSpPr>
          <p:cNvPr id="491" name="Group 7"/>
          <p:cNvGrpSpPr/>
          <p:nvPr/>
        </p:nvGrpSpPr>
        <p:grpSpPr>
          <a:xfrm>
            <a:off x="1796160" y="4405320"/>
            <a:ext cx="3953880" cy="674640"/>
            <a:chOff x="272160" y="4405320"/>
            <a:chExt cx="3953880" cy="674640"/>
          </a:xfrm>
        </p:grpSpPr>
        <p:sp>
          <p:nvSpPr>
            <p:cNvPr id="492" name="CustomShape 8"/>
            <p:cNvSpPr/>
            <p:nvPr/>
          </p:nvSpPr>
          <p:spPr>
            <a:xfrm>
              <a:off x="306360" y="4405320"/>
              <a:ext cx="3919680" cy="674640"/>
            </a:xfrm>
            <a:prstGeom prst="rect">
              <a:avLst/>
            </a:prstGeom>
            <a:solidFill>
              <a:srgbClr val="D091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93" name="CustomShape 9"/>
            <p:cNvSpPr/>
            <p:nvPr/>
          </p:nvSpPr>
          <p:spPr>
            <a:xfrm>
              <a:off x="272160" y="4441320"/>
              <a:ext cx="3853080" cy="638640"/>
            </a:xfrm>
            <a:prstGeom prst="rect">
              <a:avLst/>
            </a:prstGeom>
            <a:solidFill>
              <a:srgbClr val="CD893F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/>
            <a:lstStyle/>
            <a:p>
              <a:pPr>
                <a:lnSpc>
                  <a:spcPct val="90000"/>
                </a:lnSpc>
              </a:pPr>
              <a:r>
                <a:rPr lang="ru-RU" sz="2000" spc="-1">
                  <a:solidFill>
                    <a:srgbClr val="FFFFFF"/>
                  </a:solidFill>
                </a:rPr>
                <a:t>сервисы и контенты для </a:t>
              </a:r>
              <a:endParaRPr lang="ru-RU" sz="2000" spc="-1">
                <a:solidFill>
                  <a:prstClr val="black"/>
                </a:solidFill>
              </a:endParaRPr>
            </a:p>
            <a:p>
              <a:pPr>
                <a:lnSpc>
                  <a:spcPct val="90000"/>
                </a:lnSpc>
              </a:pPr>
              <a:r>
                <a:rPr lang="ru-RU" sz="2000" spc="-1">
                  <a:solidFill>
                    <a:srgbClr val="FFFFFF"/>
                  </a:solidFill>
                </a:rPr>
                <a:t>педагогов</a:t>
              </a:r>
              <a:endParaRPr lang="ru-RU" sz="2000" spc="-1">
                <a:solidFill>
                  <a:prstClr val="black"/>
                </a:solidFill>
              </a:endParaRPr>
            </a:p>
          </p:txBody>
        </p:sp>
      </p:grpSp>
      <p:grpSp>
        <p:nvGrpSpPr>
          <p:cNvPr id="494" name="Group 10"/>
          <p:cNvGrpSpPr/>
          <p:nvPr/>
        </p:nvGrpSpPr>
        <p:grpSpPr>
          <a:xfrm>
            <a:off x="1799040" y="2957040"/>
            <a:ext cx="4899960" cy="638640"/>
            <a:chOff x="275040" y="2957040"/>
            <a:chExt cx="4899960" cy="638640"/>
          </a:xfrm>
        </p:grpSpPr>
        <p:sp>
          <p:nvSpPr>
            <p:cNvPr id="495" name="CustomShape 11"/>
            <p:cNvSpPr/>
            <p:nvPr/>
          </p:nvSpPr>
          <p:spPr>
            <a:xfrm>
              <a:off x="275040" y="2981160"/>
              <a:ext cx="4899960" cy="589320"/>
            </a:xfrm>
            <a:prstGeom prst="rect">
              <a:avLst/>
            </a:prstGeom>
            <a:solidFill>
              <a:srgbClr val="E31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96" name="CustomShape 12"/>
            <p:cNvSpPr/>
            <p:nvPr/>
          </p:nvSpPr>
          <p:spPr>
            <a:xfrm>
              <a:off x="317880" y="2957040"/>
              <a:ext cx="4848840" cy="63864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/>
            <a:lstStyle/>
            <a:p>
              <a:pPr>
                <a:lnSpc>
                  <a:spcPct val="90000"/>
                </a:lnSpc>
              </a:pPr>
              <a:r>
                <a:rPr lang="ru-RU" sz="2000" spc="-1">
                  <a:solidFill>
                    <a:srgbClr val="FFFFFF"/>
                  </a:solidFill>
                </a:rPr>
                <a:t>система объективного оценивания обучающихся</a:t>
              </a:r>
              <a:endParaRPr lang="ru-RU" sz="2000" spc="-1">
                <a:solidFill>
                  <a:prstClr val="black"/>
                </a:solidFill>
              </a:endParaRPr>
            </a:p>
          </p:txBody>
        </p:sp>
      </p:grpSp>
      <p:sp>
        <p:nvSpPr>
          <p:cNvPr id="497" name="CustomShape 13"/>
          <p:cNvSpPr/>
          <p:nvPr/>
        </p:nvSpPr>
        <p:spPr>
          <a:xfrm>
            <a:off x="8338800" y="5788440"/>
            <a:ext cx="1319040" cy="36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ru-RU" u="sng" spc="-1">
                <a:solidFill>
                  <a:srgbClr val="000000"/>
                </a:solidFill>
              </a:rPr>
              <a:t>на 2 %</a:t>
            </a:r>
            <a:endParaRPr lang="ru-RU" spc="-1">
              <a:solidFill>
                <a:prstClr val="black"/>
              </a:solidFill>
            </a:endParaRPr>
          </a:p>
        </p:txBody>
      </p:sp>
      <p:sp>
        <p:nvSpPr>
          <p:cNvPr id="498" name="CustomShape 14"/>
          <p:cNvSpPr/>
          <p:nvPr/>
        </p:nvSpPr>
        <p:spPr>
          <a:xfrm>
            <a:off x="8477040" y="4356360"/>
            <a:ext cx="879120" cy="36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ru-RU" u="sng" spc="-1">
                <a:solidFill>
                  <a:srgbClr val="000000"/>
                </a:solidFill>
              </a:rPr>
              <a:t>100 %</a:t>
            </a:r>
            <a:endParaRPr lang="ru-RU" spc="-1">
              <a:solidFill>
                <a:prstClr val="black"/>
              </a:solidFill>
            </a:endParaRPr>
          </a:p>
        </p:txBody>
      </p:sp>
      <p:sp>
        <p:nvSpPr>
          <p:cNvPr id="499" name="CustomShape 15"/>
          <p:cNvSpPr/>
          <p:nvPr/>
        </p:nvSpPr>
        <p:spPr>
          <a:xfrm>
            <a:off x="6682440" y="3456000"/>
            <a:ext cx="3812040" cy="1002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r>
              <a:rPr lang="ru-RU" sz="1500" spc="-1">
                <a:solidFill>
                  <a:srgbClr val="000000"/>
                </a:solidFill>
              </a:rPr>
              <a:t>доля сотрудников и педагогов, прошедших повышение квалификации по внедрению целевой модели, процентов</a:t>
            </a:r>
            <a:endParaRPr lang="ru-RU" sz="1500" spc="-1">
              <a:solidFill>
                <a:prstClr val="black"/>
              </a:solidFill>
            </a:endParaRPr>
          </a:p>
        </p:txBody>
      </p:sp>
      <p:sp>
        <p:nvSpPr>
          <p:cNvPr id="500" name="CustomShape 16"/>
          <p:cNvSpPr/>
          <p:nvPr/>
        </p:nvSpPr>
        <p:spPr>
          <a:xfrm>
            <a:off x="5860200" y="5037840"/>
            <a:ext cx="3279960" cy="1002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r>
              <a:rPr lang="ru-RU" sz="1500" spc="-1">
                <a:solidFill>
                  <a:srgbClr val="000000"/>
                </a:solidFill>
              </a:rPr>
              <a:t>снижение доли расходов на выполнение организационно-управленческих процессов, </a:t>
            </a:r>
            <a:endParaRPr lang="ru-RU" sz="1500" spc="-1">
              <a:solidFill>
                <a:prstClr val="black"/>
              </a:solidFill>
            </a:endParaRPr>
          </a:p>
          <a:p>
            <a:r>
              <a:rPr lang="ru-RU" sz="1500" spc="-1">
                <a:solidFill>
                  <a:srgbClr val="000000"/>
                </a:solidFill>
              </a:rPr>
              <a:t>процентов</a:t>
            </a:r>
            <a:endParaRPr lang="ru-RU" sz="1500" spc="-1">
              <a:solidFill>
                <a:prstClr val="black"/>
              </a:solidFill>
            </a:endParaRPr>
          </a:p>
        </p:txBody>
      </p:sp>
      <p:sp>
        <p:nvSpPr>
          <p:cNvPr id="501" name="CustomShape 17"/>
          <p:cNvSpPr/>
          <p:nvPr/>
        </p:nvSpPr>
        <p:spPr>
          <a:xfrm>
            <a:off x="5958840" y="3606840"/>
            <a:ext cx="148680" cy="1486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02" name="CustomShape 18"/>
          <p:cNvSpPr/>
          <p:nvPr/>
        </p:nvSpPr>
        <p:spPr>
          <a:xfrm>
            <a:off x="5322000" y="4249080"/>
            <a:ext cx="148680" cy="1486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03" name="Line 19"/>
          <p:cNvSpPr/>
          <p:nvPr/>
        </p:nvSpPr>
        <p:spPr>
          <a:xfrm>
            <a:off x="5359800" y="4323600"/>
            <a:ext cx="396000" cy="15840"/>
          </a:xfrm>
          <a:prstGeom prst="line">
            <a:avLst/>
          </a:prstGeom>
          <a:ln w="38160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grpSp>
        <p:nvGrpSpPr>
          <p:cNvPr id="504" name="Group 20"/>
          <p:cNvGrpSpPr/>
          <p:nvPr/>
        </p:nvGrpSpPr>
        <p:grpSpPr>
          <a:xfrm>
            <a:off x="1796160" y="1502280"/>
            <a:ext cx="5791320" cy="638640"/>
            <a:chOff x="272160" y="1502280"/>
            <a:chExt cx="5791320" cy="638640"/>
          </a:xfrm>
        </p:grpSpPr>
        <p:sp>
          <p:nvSpPr>
            <p:cNvPr id="505" name="CustomShape 21"/>
            <p:cNvSpPr/>
            <p:nvPr/>
          </p:nvSpPr>
          <p:spPr>
            <a:xfrm>
              <a:off x="272160" y="1539720"/>
              <a:ext cx="5791320" cy="564120"/>
            </a:xfrm>
            <a:prstGeom prst="rect">
              <a:avLst/>
            </a:prstGeom>
            <a:solidFill>
              <a:srgbClr val="D06A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06" name="CustomShape 22"/>
            <p:cNvSpPr/>
            <p:nvPr/>
          </p:nvSpPr>
          <p:spPr>
            <a:xfrm>
              <a:off x="376920" y="1502280"/>
              <a:ext cx="5389920" cy="63864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/>
            <a:lstStyle/>
            <a:p>
              <a:pPr>
                <a:lnSpc>
                  <a:spcPct val="90000"/>
                </a:lnSpc>
              </a:pPr>
              <a:r>
                <a:rPr lang="ru-RU" sz="2000" spc="-1">
                  <a:solidFill>
                    <a:srgbClr val="FFFFFF"/>
                  </a:solidFill>
                </a:rPr>
                <a:t>построение индивидуальных учебных планов</a:t>
              </a:r>
              <a:endParaRPr lang="ru-RU" sz="2000" spc="-1">
                <a:solidFill>
                  <a:prstClr val="black"/>
                </a:solidFill>
              </a:endParaRPr>
            </a:p>
          </p:txBody>
        </p:sp>
      </p:grpSp>
      <p:grpSp>
        <p:nvGrpSpPr>
          <p:cNvPr id="507" name="Group 23"/>
          <p:cNvGrpSpPr/>
          <p:nvPr/>
        </p:nvGrpSpPr>
        <p:grpSpPr>
          <a:xfrm>
            <a:off x="1731000" y="3661920"/>
            <a:ext cx="4493880" cy="678600"/>
            <a:chOff x="207000" y="3661920"/>
            <a:chExt cx="4493880" cy="678600"/>
          </a:xfrm>
        </p:grpSpPr>
        <p:sp>
          <p:nvSpPr>
            <p:cNvPr id="508" name="CustomShape 24"/>
            <p:cNvSpPr/>
            <p:nvPr/>
          </p:nvSpPr>
          <p:spPr>
            <a:xfrm>
              <a:off x="276120" y="3661920"/>
              <a:ext cx="4424760" cy="667800"/>
            </a:xfrm>
            <a:prstGeom prst="rect">
              <a:avLst/>
            </a:prstGeom>
            <a:solidFill>
              <a:srgbClr val="D06A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09" name="CustomShape 25"/>
            <p:cNvSpPr/>
            <p:nvPr/>
          </p:nvSpPr>
          <p:spPr>
            <a:xfrm>
              <a:off x="207000" y="3701880"/>
              <a:ext cx="3971520" cy="63864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/>
            <a:lstStyle/>
            <a:p>
              <a:pPr>
                <a:lnSpc>
                  <a:spcPct val="90000"/>
                </a:lnSpc>
              </a:pPr>
              <a:r>
                <a:rPr lang="ru-RU" sz="2000" spc="-1">
                  <a:solidFill>
                    <a:srgbClr val="FFFFFF"/>
                  </a:solidFill>
                </a:rPr>
                <a:t>сервисы и контенты для </a:t>
              </a:r>
              <a:endParaRPr lang="ru-RU" sz="2000" spc="-1">
                <a:solidFill>
                  <a:prstClr val="black"/>
                </a:solidFill>
              </a:endParaRPr>
            </a:p>
            <a:p>
              <a:pPr>
                <a:lnSpc>
                  <a:spcPct val="90000"/>
                </a:lnSpc>
              </a:pPr>
              <a:r>
                <a:rPr lang="ru-RU" sz="2000" spc="-1">
                  <a:solidFill>
                    <a:srgbClr val="FFFFFF"/>
                  </a:solidFill>
                </a:rPr>
                <a:t>родителей</a:t>
              </a:r>
              <a:endParaRPr lang="ru-RU" sz="2000" spc="-1">
                <a:solidFill>
                  <a:prstClr val="black"/>
                </a:solidFill>
              </a:endParaRPr>
            </a:p>
          </p:txBody>
        </p:sp>
      </p:grpSp>
      <p:sp>
        <p:nvSpPr>
          <p:cNvPr id="510" name="CustomShape 26"/>
          <p:cNvSpPr/>
          <p:nvPr/>
        </p:nvSpPr>
        <p:spPr>
          <a:xfrm>
            <a:off x="1791480" y="2221200"/>
            <a:ext cx="5321880" cy="638640"/>
          </a:xfrm>
          <a:prstGeom prst="rect">
            <a:avLst/>
          </a:prstGeom>
          <a:solidFill>
            <a:srgbClr val="CD893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90000"/>
              </a:lnSpc>
            </a:pPr>
            <a:r>
              <a:rPr lang="ru-RU" sz="2000" spc="-1">
                <a:solidFill>
                  <a:srgbClr val="FFFFFF"/>
                </a:solidFill>
              </a:rPr>
              <a:t>базовый профиль цифровых компетенций обучающихся</a:t>
            </a:r>
            <a:endParaRPr lang="ru-RU" sz="2000" spc="-1">
              <a:solidFill>
                <a:prstClr val="black"/>
              </a:solidFill>
            </a:endParaRPr>
          </a:p>
        </p:txBody>
      </p:sp>
      <p:grpSp>
        <p:nvGrpSpPr>
          <p:cNvPr id="511" name="Group 27"/>
          <p:cNvGrpSpPr/>
          <p:nvPr/>
        </p:nvGrpSpPr>
        <p:grpSpPr>
          <a:xfrm>
            <a:off x="1834680" y="5195160"/>
            <a:ext cx="3501720" cy="495360"/>
            <a:chOff x="310680" y="5195160"/>
            <a:chExt cx="3501720" cy="495360"/>
          </a:xfrm>
        </p:grpSpPr>
        <p:sp>
          <p:nvSpPr>
            <p:cNvPr id="512" name="CustomShape 28"/>
            <p:cNvSpPr/>
            <p:nvPr/>
          </p:nvSpPr>
          <p:spPr>
            <a:xfrm>
              <a:off x="310680" y="5195160"/>
              <a:ext cx="3501720" cy="495360"/>
            </a:xfrm>
            <a:prstGeom prst="rect">
              <a:avLst/>
            </a:prstGeom>
            <a:solidFill>
              <a:srgbClr val="E31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13" name="CustomShape 29"/>
            <p:cNvSpPr/>
            <p:nvPr/>
          </p:nvSpPr>
          <p:spPr>
            <a:xfrm>
              <a:off x="327600" y="5252760"/>
              <a:ext cx="3272040" cy="3643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/>
            <a:lstStyle/>
            <a:p>
              <a:pPr>
                <a:lnSpc>
                  <a:spcPct val="90000"/>
                </a:lnSpc>
              </a:pPr>
              <a:r>
                <a:rPr lang="ru-RU" sz="2000" spc="-1">
                  <a:solidFill>
                    <a:srgbClr val="FFFFFF"/>
                  </a:solidFill>
                </a:rPr>
                <a:t>управление обучением</a:t>
              </a:r>
              <a:endParaRPr lang="ru-RU" sz="2000" spc="-1">
                <a:solidFill>
                  <a:prstClr val="black"/>
                </a:solidFill>
              </a:endParaRPr>
            </a:p>
          </p:txBody>
        </p:sp>
      </p:grpSp>
      <p:grpSp>
        <p:nvGrpSpPr>
          <p:cNvPr id="514" name="Group 30"/>
          <p:cNvGrpSpPr/>
          <p:nvPr/>
        </p:nvGrpSpPr>
        <p:grpSpPr>
          <a:xfrm>
            <a:off x="1805520" y="5815800"/>
            <a:ext cx="3185640" cy="495360"/>
            <a:chOff x="281520" y="5815800"/>
            <a:chExt cx="3185640" cy="495360"/>
          </a:xfrm>
        </p:grpSpPr>
        <p:sp>
          <p:nvSpPr>
            <p:cNvPr id="515" name="CustomShape 31"/>
            <p:cNvSpPr/>
            <p:nvPr/>
          </p:nvSpPr>
          <p:spPr>
            <a:xfrm>
              <a:off x="295920" y="5815800"/>
              <a:ext cx="3171240" cy="495360"/>
            </a:xfrm>
            <a:prstGeom prst="rect">
              <a:avLst/>
            </a:prstGeom>
            <a:solidFill>
              <a:srgbClr val="D06A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16" name="CustomShape 32"/>
            <p:cNvSpPr/>
            <p:nvPr/>
          </p:nvSpPr>
          <p:spPr>
            <a:xfrm>
              <a:off x="281520" y="5881320"/>
              <a:ext cx="2953800" cy="364320"/>
            </a:xfrm>
            <a:prstGeom prst="rect">
              <a:avLst/>
            </a:prstGeom>
            <a:solidFill>
              <a:srgbClr val="D06A0E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/>
            <a:lstStyle/>
            <a:p>
              <a:pPr>
                <a:lnSpc>
                  <a:spcPct val="90000"/>
                </a:lnSpc>
              </a:pPr>
              <a:r>
                <a:rPr lang="ru-RU" sz="2000" spc="-1">
                  <a:solidFill>
                    <a:srgbClr val="FFFFFF"/>
                  </a:solidFill>
                </a:rPr>
                <a:t>«бережливая школа»</a:t>
              </a:r>
              <a:endParaRPr lang="ru-RU" sz="2000" spc="-1">
                <a:solidFill>
                  <a:prstClr val="black"/>
                </a:solidFill>
              </a:endParaRPr>
            </a:p>
          </p:txBody>
        </p:sp>
      </p:grpSp>
      <p:sp>
        <p:nvSpPr>
          <p:cNvPr id="517" name="CustomShape 33"/>
          <p:cNvSpPr/>
          <p:nvPr/>
        </p:nvSpPr>
        <p:spPr>
          <a:xfrm rot="1914600">
            <a:off x="6172320" y="717840"/>
            <a:ext cx="339480" cy="6179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18" name="Line 34"/>
          <p:cNvSpPr/>
          <p:nvPr/>
        </p:nvSpPr>
        <p:spPr>
          <a:xfrm flipV="1">
            <a:off x="4850400" y="1544040"/>
            <a:ext cx="3031200" cy="4850280"/>
          </a:xfrm>
          <a:prstGeom prst="line">
            <a:avLst/>
          </a:prstGeom>
          <a:ln w="28440">
            <a:solidFill>
              <a:srgbClr val="E31E24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19" name="Line 35"/>
          <p:cNvSpPr/>
          <p:nvPr/>
        </p:nvSpPr>
        <p:spPr>
          <a:xfrm flipH="1">
            <a:off x="7888800" y="1526760"/>
            <a:ext cx="2442600" cy="25920"/>
          </a:xfrm>
          <a:prstGeom prst="line">
            <a:avLst/>
          </a:prstGeom>
          <a:ln w="28440">
            <a:solidFill>
              <a:srgbClr val="E31E24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20" name="CustomShape 36"/>
          <p:cNvSpPr/>
          <p:nvPr/>
        </p:nvSpPr>
        <p:spPr>
          <a:xfrm>
            <a:off x="7419000" y="2291760"/>
            <a:ext cx="2883240" cy="54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r>
              <a:rPr lang="ru-RU" sz="1500" spc="-1">
                <a:solidFill>
                  <a:srgbClr val="000000"/>
                </a:solidFill>
              </a:rPr>
              <a:t>внедрение целевой модели ЦОС</a:t>
            </a:r>
            <a:endParaRPr lang="ru-RU" sz="1500" spc="-1">
              <a:solidFill>
                <a:prstClr val="black"/>
              </a:solidFill>
            </a:endParaRPr>
          </a:p>
        </p:txBody>
      </p:sp>
      <p:sp>
        <p:nvSpPr>
          <p:cNvPr id="521" name="CustomShape 37"/>
          <p:cNvSpPr/>
          <p:nvPr/>
        </p:nvSpPr>
        <p:spPr>
          <a:xfrm>
            <a:off x="7804200" y="2740320"/>
            <a:ext cx="2863080" cy="36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ru-RU" u="sng" spc="-1">
                <a:solidFill>
                  <a:srgbClr val="000000"/>
                </a:solidFill>
              </a:rPr>
              <a:t>в организации</a:t>
            </a:r>
            <a:endParaRPr lang="ru-RU" spc="-1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7461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CustomShape 1"/>
          <p:cNvSpPr/>
          <p:nvPr/>
        </p:nvSpPr>
        <p:spPr>
          <a:xfrm>
            <a:off x="1549920" y="4533840"/>
            <a:ext cx="1924560" cy="938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56" name="CustomShape 2"/>
          <p:cNvSpPr/>
          <p:nvPr/>
        </p:nvSpPr>
        <p:spPr>
          <a:xfrm>
            <a:off x="1524000" y="280080"/>
            <a:ext cx="8393040" cy="427320"/>
          </a:xfrm>
          <a:prstGeom prst="rect">
            <a:avLst/>
          </a:prstGeom>
          <a:solidFill>
            <a:srgbClr val="E31E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grpSp>
        <p:nvGrpSpPr>
          <p:cNvPr id="657" name="Group 3"/>
          <p:cNvGrpSpPr/>
          <p:nvPr/>
        </p:nvGrpSpPr>
        <p:grpSpPr>
          <a:xfrm>
            <a:off x="9602040" y="75960"/>
            <a:ext cx="940320" cy="899640"/>
            <a:chOff x="8078040" y="75960"/>
            <a:chExt cx="940320" cy="899640"/>
          </a:xfrm>
        </p:grpSpPr>
        <p:pic>
          <p:nvPicPr>
            <p:cNvPr id="658" name="Рисунок 3"/>
            <p:cNvPicPr/>
            <p:nvPr/>
          </p:nvPicPr>
          <p:blipFill>
            <a:blip r:embed="rId3" cstate="print"/>
            <a:stretch/>
          </p:blipFill>
          <p:spPr>
            <a:xfrm>
              <a:off x="8078040" y="75960"/>
              <a:ext cx="727560" cy="83988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659" name="Рисунок 31"/>
            <p:cNvPicPr/>
            <p:nvPr/>
          </p:nvPicPr>
          <p:blipFill>
            <a:blip r:embed="rId4" cstate="print"/>
            <a:stretch/>
          </p:blipFill>
          <p:spPr>
            <a:xfrm>
              <a:off x="8593920" y="485640"/>
              <a:ext cx="424440" cy="48996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660" name="CustomShape 4"/>
          <p:cNvSpPr/>
          <p:nvPr/>
        </p:nvSpPr>
        <p:spPr>
          <a:xfrm>
            <a:off x="1524000" y="275400"/>
            <a:ext cx="7944120" cy="394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/>
            <a:r>
              <a:rPr lang="ru-RU" sz="2000" spc="-1">
                <a:solidFill>
                  <a:srgbClr val="FFFFFF"/>
                </a:solidFill>
                <a:ea typeface="Calibri"/>
              </a:rPr>
              <a:t>НАЦИОНАЛЬНЫЙ ПРОЕКТ «ОБРАЗОВАНИЕ»</a:t>
            </a:r>
            <a:endParaRPr lang="ru-RU" sz="2000" spc="-1">
              <a:solidFill>
                <a:prstClr val="black"/>
              </a:solidFill>
            </a:endParaRPr>
          </a:p>
        </p:txBody>
      </p:sp>
      <p:sp>
        <p:nvSpPr>
          <p:cNvPr id="661" name="CustomShape 5"/>
          <p:cNvSpPr/>
          <p:nvPr/>
        </p:nvSpPr>
        <p:spPr>
          <a:xfrm>
            <a:off x="1524000" y="6560280"/>
            <a:ext cx="9143280" cy="310320"/>
          </a:xfrm>
          <a:prstGeom prst="rect">
            <a:avLst/>
          </a:prstGeom>
          <a:solidFill>
            <a:srgbClr val="DF72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62" name="CustomShape 6"/>
          <p:cNvSpPr/>
          <p:nvPr/>
        </p:nvSpPr>
        <p:spPr>
          <a:xfrm>
            <a:off x="-201120" y="1647720"/>
            <a:ext cx="4286160" cy="4691880"/>
          </a:xfrm>
          <a:prstGeom prst="arc">
            <a:avLst>
              <a:gd name="adj1" fmla="val 16200000"/>
              <a:gd name="adj2" fmla="val 6099849"/>
            </a:avLst>
          </a:prstGeom>
          <a:noFill/>
          <a:ln w="28440">
            <a:solidFill>
              <a:srgbClr val="4968A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63" name="CustomShape 7"/>
          <p:cNvSpPr/>
          <p:nvPr/>
        </p:nvSpPr>
        <p:spPr>
          <a:xfrm>
            <a:off x="2671320" y="1047600"/>
            <a:ext cx="7297200" cy="455760"/>
          </a:xfrm>
          <a:prstGeom prst="rect">
            <a:avLst/>
          </a:prstGeom>
          <a:solidFill>
            <a:srgbClr val="9900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r>
              <a:rPr lang="ru-RU" sz="2400" spc="-1">
                <a:solidFill>
                  <a:srgbClr val="FFFFFF"/>
                </a:solidFill>
              </a:rPr>
              <a:t> Проект «Учитель будущего»</a:t>
            </a:r>
            <a:endParaRPr lang="ru-RU" sz="2400" spc="-1">
              <a:solidFill>
                <a:prstClr val="black"/>
              </a:solidFill>
            </a:endParaRPr>
          </a:p>
        </p:txBody>
      </p:sp>
      <p:grpSp>
        <p:nvGrpSpPr>
          <p:cNvPr id="664" name="Group 8"/>
          <p:cNvGrpSpPr/>
          <p:nvPr/>
        </p:nvGrpSpPr>
        <p:grpSpPr>
          <a:xfrm>
            <a:off x="4112040" y="1682280"/>
            <a:ext cx="6391080" cy="2188800"/>
            <a:chOff x="2588040" y="1682280"/>
            <a:chExt cx="6391080" cy="2188800"/>
          </a:xfrm>
        </p:grpSpPr>
        <p:sp>
          <p:nvSpPr>
            <p:cNvPr id="665" name="CustomShape 9"/>
            <p:cNvSpPr/>
            <p:nvPr/>
          </p:nvSpPr>
          <p:spPr>
            <a:xfrm>
              <a:off x="4692600" y="1682280"/>
              <a:ext cx="4286520" cy="218880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/>
            <a:lstStyle/>
            <a:p>
              <a:r>
                <a:rPr lang="ru-RU" sz="1400" spc="-1" dirty="0">
                  <a:solidFill>
                    <a:srgbClr val="000000"/>
                  </a:solidFill>
                </a:rPr>
                <a:t>создание центров непрерывного повышения профессионального мастерства педагогических работников </a:t>
              </a:r>
              <a:endParaRPr lang="ru-RU" sz="1400" spc="-1" dirty="0">
                <a:solidFill>
                  <a:prstClr val="black"/>
                </a:solidFill>
              </a:endParaRPr>
            </a:p>
            <a:p>
              <a:endParaRPr lang="ru-RU" sz="1400" spc="-1" dirty="0">
                <a:solidFill>
                  <a:prstClr val="black"/>
                </a:solidFill>
              </a:endParaRPr>
            </a:p>
            <a:p>
              <a:r>
                <a:rPr lang="ru-RU" sz="1400" spc="-1" dirty="0">
                  <a:solidFill>
                    <a:srgbClr val="000000"/>
                  </a:solidFill>
                </a:rPr>
                <a:t>создание центров оценки профессионального мастерства и квалификаций педагогов</a:t>
              </a:r>
              <a:endParaRPr lang="ru-RU" sz="1400" spc="-1" dirty="0">
                <a:solidFill>
                  <a:prstClr val="black"/>
                </a:solidFill>
              </a:endParaRPr>
            </a:p>
            <a:p>
              <a:endParaRPr lang="ru-RU" sz="1400" spc="-1" dirty="0">
                <a:solidFill>
                  <a:prstClr val="black"/>
                </a:solidFill>
              </a:endParaRPr>
            </a:p>
            <a:p>
              <a:r>
                <a:rPr lang="ru-RU" sz="1400" spc="-1" dirty="0">
                  <a:solidFill>
                    <a:srgbClr val="000000"/>
                  </a:solidFill>
                </a:rPr>
                <a:t>ФБ – 106 млн. 600 тыс.</a:t>
              </a:r>
              <a:endParaRPr lang="ru-RU" sz="1400" spc="-1" dirty="0">
                <a:solidFill>
                  <a:prstClr val="black"/>
                </a:solidFill>
              </a:endParaRPr>
            </a:p>
            <a:p>
              <a:r>
                <a:rPr lang="ru-RU" sz="1400" spc="-1" dirty="0">
                  <a:solidFill>
                    <a:srgbClr val="000000"/>
                  </a:solidFill>
                </a:rPr>
                <a:t>ОБ – 7 млн. 146 тыс.</a:t>
              </a:r>
              <a:endParaRPr lang="ru-RU" sz="1400" spc="-1" dirty="0">
                <a:solidFill>
                  <a:prstClr val="black"/>
                </a:solidFill>
              </a:endParaRPr>
            </a:p>
          </p:txBody>
        </p:sp>
        <p:sp>
          <p:nvSpPr>
            <p:cNvPr id="666" name="CustomShape 10"/>
            <p:cNvSpPr/>
            <p:nvPr/>
          </p:nvSpPr>
          <p:spPr>
            <a:xfrm>
              <a:off x="2588040" y="1748880"/>
              <a:ext cx="2612520" cy="3949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/>
            <a:lstStyle/>
            <a:p>
              <a:r>
                <a:rPr lang="ru-RU" sz="2000" b="1" spc="-1">
                  <a:solidFill>
                    <a:srgbClr val="A67F54"/>
                  </a:solidFill>
                  <a:latin typeface="Century Gothic"/>
                </a:rPr>
                <a:t>Мероприятие:</a:t>
              </a:r>
              <a:endParaRPr lang="ru-RU" sz="2000" spc="-1">
                <a:solidFill>
                  <a:prstClr val="black"/>
                </a:solidFill>
              </a:endParaRPr>
            </a:p>
          </p:txBody>
        </p:sp>
      </p:grpSp>
      <p:grpSp>
        <p:nvGrpSpPr>
          <p:cNvPr id="667" name="Group 11"/>
          <p:cNvGrpSpPr/>
          <p:nvPr/>
        </p:nvGrpSpPr>
        <p:grpSpPr>
          <a:xfrm>
            <a:off x="4344960" y="4005064"/>
            <a:ext cx="6147016" cy="2493360"/>
            <a:chOff x="2820960" y="4005064"/>
            <a:chExt cx="6147016" cy="2493360"/>
          </a:xfrm>
        </p:grpSpPr>
        <p:sp>
          <p:nvSpPr>
            <p:cNvPr id="668" name="CustomShape 12"/>
            <p:cNvSpPr/>
            <p:nvPr/>
          </p:nvSpPr>
          <p:spPr>
            <a:xfrm>
              <a:off x="4716016" y="4005064"/>
              <a:ext cx="4251960" cy="2493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/>
            <a:lstStyle/>
            <a:p>
              <a:r>
                <a:rPr lang="ru-RU" sz="1600" spc="-1" dirty="0">
                  <a:solidFill>
                    <a:srgbClr val="000000"/>
                  </a:solidFill>
                </a:rPr>
                <a:t>2 центра непрерывного повышения профессионального мастерства педагогических работников </a:t>
              </a:r>
              <a:endParaRPr lang="ru-RU" sz="1600" spc="-1" dirty="0">
                <a:solidFill>
                  <a:prstClr val="black"/>
                </a:solidFill>
              </a:endParaRPr>
            </a:p>
            <a:p>
              <a:endParaRPr lang="ru-RU" sz="500" spc="-1" dirty="0">
                <a:solidFill>
                  <a:prstClr val="black"/>
                </a:solidFill>
              </a:endParaRPr>
            </a:p>
            <a:p>
              <a:r>
                <a:rPr lang="ru-RU" sz="1600" spc="-1" dirty="0">
                  <a:solidFill>
                    <a:srgbClr val="000000"/>
                  </a:solidFill>
                </a:rPr>
                <a:t>1 центр оценки профессионального мастерства и квалификаций педагогов</a:t>
              </a:r>
              <a:endParaRPr lang="ru-RU" sz="1600" spc="-1" dirty="0">
                <a:solidFill>
                  <a:prstClr val="black"/>
                </a:solidFill>
              </a:endParaRPr>
            </a:p>
            <a:p>
              <a:endParaRPr lang="ru-RU" sz="500" spc="-1" dirty="0">
                <a:solidFill>
                  <a:prstClr val="black"/>
                </a:solidFill>
              </a:endParaRPr>
            </a:p>
            <a:p>
              <a:pPr algn="ctr"/>
              <a:r>
                <a:rPr lang="ru-RU" sz="1600" u="sng" spc="-1" dirty="0">
                  <a:solidFill>
                    <a:srgbClr val="000000"/>
                  </a:solidFill>
                </a:rPr>
                <a:t>на базе организаций СПО, ДПО, ВУЗов</a:t>
              </a:r>
              <a:endParaRPr lang="ru-RU" sz="1600" spc="-1" dirty="0">
                <a:solidFill>
                  <a:prstClr val="black"/>
                </a:solidFill>
              </a:endParaRPr>
            </a:p>
            <a:p>
              <a:endParaRPr lang="ru-RU" sz="500" spc="-1" dirty="0">
                <a:solidFill>
                  <a:prstClr val="black"/>
                </a:solidFill>
              </a:endParaRPr>
            </a:p>
            <a:p>
              <a:pPr algn="ctr"/>
              <a:r>
                <a:rPr lang="ru-RU" sz="1400" spc="-1" dirty="0">
                  <a:solidFill>
                    <a:srgbClr val="2E75B6"/>
                  </a:solidFill>
                </a:rPr>
                <a:t>Перечень утвержден распоряжением Правительства Челябинской области от 04.07.2019 г. </a:t>
              </a:r>
              <a:r>
                <a:rPr lang="ru-RU" sz="1400" spc="-1" dirty="0">
                  <a:solidFill>
                    <a:srgbClr val="0070C0"/>
                  </a:solidFill>
                </a:rPr>
                <a:t>№ 513-рп</a:t>
              </a:r>
            </a:p>
          </p:txBody>
        </p:sp>
        <p:sp>
          <p:nvSpPr>
            <p:cNvPr id="669" name="CustomShape 13"/>
            <p:cNvSpPr/>
            <p:nvPr/>
          </p:nvSpPr>
          <p:spPr>
            <a:xfrm>
              <a:off x="2820960" y="4049280"/>
              <a:ext cx="2862720" cy="69984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/>
            <a:lstStyle/>
            <a:p>
              <a:r>
                <a:rPr lang="ru-RU" sz="2000" b="1" spc="-1">
                  <a:solidFill>
                    <a:srgbClr val="D06A0E"/>
                  </a:solidFill>
                  <a:latin typeface="Century Gothic"/>
                </a:rPr>
                <a:t>Количество </a:t>
              </a:r>
              <a:endParaRPr lang="ru-RU" sz="2000" spc="-1">
                <a:solidFill>
                  <a:prstClr val="black"/>
                </a:solidFill>
              </a:endParaRPr>
            </a:p>
            <a:p>
              <a:r>
                <a:rPr lang="ru-RU" sz="2000" b="1" spc="-1">
                  <a:solidFill>
                    <a:srgbClr val="D06A0E"/>
                  </a:solidFill>
                  <a:latin typeface="Century Gothic"/>
                </a:rPr>
                <a:t>центров</a:t>
              </a:r>
              <a:endParaRPr lang="ru-RU" sz="2000" spc="-1">
                <a:solidFill>
                  <a:prstClr val="black"/>
                </a:solidFill>
              </a:endParaRPr>
            </a:p>
          </p:txBody>
        </p:sp>
      </p:grpSp>
      <p:sp>
        <p:nvSpPr>
          <p:cNvPr id="670" name="CustomShape 14"/>
          <p:cNvSpPr/>
          <p:nvPr/>
        </p:nvSpPr>
        <p:spPr>
          <a:xfrm>
            <a:off x="2619480" y="1716480"/>
            <a:ext cx="218520" cy="232200"/>
          </a:xfrm>
          <a:prstGeom prst="ellipse">
            <a:avLst/>
          </a:prstGeom>
          <a:solidFill>
            <a:srgbClr val="68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71" name="CustomShape 15"/>
          <p:cNvSpPr/>
          <p:nvPr/>
        </p:nvSpPr>
        <p:spPr>
          <a:xfrm>
            <a:off x="3844560" y="3088080"/>
            <a:ext cx="189000" cy="189000"/>
          </a:xfrm>
          <a:prstGeom prst="ellipse">
            <a:avLst/>
          </a:prstGeom>
          <a:solidFill>
            <a:srgbClr val="68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72" name="CustomShape 16"/>
          <p:cNvSpPr/>
          <p:nvPr/>
        </p:nvSpPr>
        <p:spPr>
          <a:xfrm>
            <a:off x="3335520" y="5667480"/>
            <a:ext cx="133560" cy="128520"/>
          </a:xfrm>
          <a:prstGeom prst="ellipse">
            <a:avLst/>
          </a:prstGeom>
          <a:solidFill>
            <a:srgbClr val="68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73" name="CustomShape 17"/>
          <p:cNvSpPr/>
          <p:nvPr/>
        </p:nvSpPr>
        <p:spPr>
          <a:xfrm>
            <a:off x="3430560" y="2320560"/>
            <a:ext cx="189000" cy="197640"/>
          </a:xfrm>
          <a:prstGeom prst="ellipse">
            <a:avLst/>
          </a:prstGeom>
          <a:solidFill>
            <a:srgbClr val="68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74" name="CustomShape 18"/>
          <p:cNvSpPr/>
          <p:nvPr/>
        </p:nvSpPr>
        <p:spPr>
          <a:xfrm>
            <a:off x="3999720" y="3961080"/>
            <a:ext cx="181440" cy="181440"/>
          </a:xfrm>
          <a:prstGeom prst="ellipse">
            <a:avLst/>
          </a:prstGeom>
          <a:solidFill>
            <a:srgbClr val="68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75" name="CustomShape 19"/>
          <p:cNvSpPr/>
          <p:nvPr/>
        </p:nvSpPr>
        <p:spPr>
          <a:xfrm>
            <a:off x="3827280" y="4882680"/>
            <a:ext cx="171720" cy="163080"/>
          </a:xfrm>
          <a:prstGeom prst="ellipse">
            <a:avLst/>
          </a:prstGeom>
          <a:solidFill>
            <a:srgbClr val="68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76" name="CustomShape 20"/>
          <p:cNvSpPr/>
          <p:nvPr/>
        </p:nvSpPr>
        <p:spPr>
          <a:xfrm>
            <a:off x="2688600" y="6107400"/>
            <a:ext cx="127080" cy="117000"/>
          </a:xfrm>
          <a:prstGeom prst="ellipse">
            <a:avLst/>
          </a:prstGeom>
          <a:solidFill>
            <a:srgbClr val="68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77" name="CustomShape 21"/>
          <p:cNvSpPr/>
          <p:nvPr/>
        </p:nvSpPr>
        <p:spPr>
          <a:xfrm>
            <a:off x="1886160" y="6288480"/>
            <a:ext cx="94320" cy="109080"/>
          </a:xfrm>
          <a:prstGeom prst="ellipse">
            <a:avLst/>
          </a:prstGeom>
          <a:solidFill>
            <a:srgbClr val="68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grpSp>
        <p:nvGrpSpPr>
          <p:cNvPr id="678" name="Group 22"/>
          <p:cNvGrpSpPr/>
          <p:nvPr/>
        </p:nvGrpSpPr>
        <p:grpSpPr>
          <a:xfrm>
            <a:off x="1679160" y="776520"/>
            <a:ext cx="1060200" cy="1042920"/>
            <a:chOff x="155160" y="776520"/>
            <a:chExt cx="1060200" cy="1042920"/>
          </a:xfrm>
        </p:grpSpPr>
        <p:sp>
          <p:nvSpPr>
            <p:cNvPr id="679" name="CustomShape 23"/>
            <p:cNvSpPr/>
            <p:nvPr/>
          </p:nvSpPr>
          <p:spPr>
            <a:xfrm>
              <a:off x="155160" y="776520"/>
              <a:ext cx="1060200" cy="1042920"/>
            </a:xfrm>
            <a:prstGeom prst="ellipse">
              <a:avLst/>
            </a:prstGeom>
            <a:solidFill>
              <a:srgbClr val="99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680" name="CustomShape 24"/>
            <p:cNvSpPr/>
            <p:nvPr/>
          </p:nvSpPr>
          <p:spPr>
            <a:xfrm>
              <a:off x="415080" y="960840"/>
              <a:ext cx="569880" cy="699480"/>
            </a:xfrm>
            <a:prstGeom prst="rect">
              <a:avLst/>
            </a:prstGeom>
            <a:solidFill>
              <a:srgbClr val="99000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/>
            <a:lstStyle/>
            <a:p>
              <a:pPr algn="ctr"/>
              <a:r>
                <a:rPr lang="ru-RU" sz="4000" b="1" spc="-1">
                  <a:solidFill>
                    <a:srgbClr val="FFFFFF"/>
                  </a:solidFill>
                </a:rPr>
                <a:t>4</a:t>
              </a:r>
              <a:endParaRPr lang="ru-RU" sz="4000" spc="-1">
                <a:solidFill>
                  <a:prstClr val="black"/>
                </a:solidFill>
              </a:endParaRPr>
            </a:p>
          </p:txBody>
        </p:sp>
      </p:grpSp>
      <p:sp>
        <p:nvSpPr>
          <p:cNvPr id="681" name="Line 25"/>
          <p:cNvSpPr/>
          <p:nvPr/>
        </p:nvSpPr>
        <p:spPr>
          <a:xfrm>
            <a:off x="6087360" y="1880280"/>
            <a:ext cx="16920" cy="4589280"/>
          </a:xfrm>
          <a:prstGeom prst="line">
            <a:avLst/>
          </a:prstGeom>
          <a:ln>
            <a:solidFill>
              <a:srgbClr val="760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82" name="Line 26"/>
          <p:cNvSpPr/>
          <p:nvPr/>
        </p:nvSpPr>
        <p:spPr>
          <a:xfrm flipV="1">
            <a:off x="4318680" y="3890160"/>
            <a:ext cx="6073200" cy="25920"/>
          </a:xfrm>
          <a:prstGeom prst="line">
            <a:avLst/>
          </a:prstGeom>
          <a:ln>
            <a:solidFill>
              <a:srgbClr val="760000"/>
            </a:solidFill>
            <a:custDash>
              <a:ds d="900000" sp="600000"/>
            </a:custDash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683" name="Picture 4"/>
          <p:cNvPicPr/>
          <p:nvPr/>
        </p:nvPicPr>
        <p:blipFill>
          <a:blip r:embed="rId5" cstate="print"/>
          <a:stretch/>
        </p:blipFill>
        <p:spPr>
          <a:xfrm>
            <a:off x="1841520" y="3131280"/>
            <a:ext cx="1738440" cy="1086120"/>
          </a:xfrm>
          <a:prstGeom prst="rect">
            <a:avLst/>
          </a:prstGeom>
          <a:ln>
            <a:noFill/>
          </a:ln>
        </p:spPr>
      </p:pic>
      <p:sp>
        <p:nvSpPr>
          <p:cNvPr id="684" name="CustomShape 27"/>
          <p:cNvSpPr/>
          <p:nvPr/>
        </p:nvSpPr>
        <p:spPr>
          <a:xfrm>
            <a:off x="3030600" y="5906160"/>
            <a:ext cx="133560" cy="128520"/>
          </a:xfrm>
          <a:prstGeom prst="ellipse">
            <a:avLst/>
          </a:prstGeom>
          <a:solidFill>
            <a:srgbClr val="68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85" name="CustomShape 28"/>
          <p:cNvSpPr/>
          <p:nvPr/>
        </p:nvSpPr>
        <p:spPr>
          <a:xfrm>
            <a:off x="3600120" y="5285160"/>
            <a:ext cx="171720" cy="163080"/>
          </a:xfrm>
          <a:prstGeom prst="ellipse">
            <a:avLst/>
          </a:prstGeom>
          <a:solidFill>
            <a:srgbClr val="68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86" name="CustomShape 29"/>
          <p:cNvSpPr/>
          <p:nvPr/>
        </p:nvSpPr>
        <p:spPr>
          <a:xfrm>
            <a:off x="3962280" y="4415400"/>
            <a:ext cx="181440" cy="181440"/>
          </a:xfrm>
          <a:prstGeom prst="ellipse">
            <a:avLst/>
          </a:prstGeom>
          <a:solidFill>
            <a:srgbClr val="68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87" name="CustomShape 30"/>
          <p:cNvSpPr/>
          <p:nvPr/>
        </p:nvSpPr>
        <p:spPr>
          <a:xfrm>
            <a:off x="3962280" y="3516840"/>
            <a:ext cx="191880" cy="174600"/>
          </a:xfrm>
          <a:prstGeom prst="ellipse">
            <a:avLst/>
          </a:prstGeom>
          <a:solidFill>
            <a:srgbClr val="68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88" name="CustomShape 31"/>
          <p:cNvSpPr/>
          <p:nvPr/>
        </p:nvSpPr>
        <p:spPr>
          <a:xfrm>
            <a:off x="3677880" y="2662560"/>
            <a:ext cx="189000" cy="197640"/>
          </a:xfrm>
          <a:prstGeom prst="ellipse">
            <a:avLst/>
          </a:prstGeom>
          <a:solidFill>
            <a:srgbClr val="68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89" name="CustomShape 32"/>
          <p:cNvSpPr/>
          <p:nvPr/>
        </p:nvSpPr>
        <p:spPr>
          <a:xfrm>
            <a:off x="3039240" y="1955160"/>
            <a:ext cx="218520" cy="232200"/>
          </a:xfrm>
          <a:prstGeom prst="ellipse">
            <a:avLst/>
          </a:prstGeom>
          <a:solidFill>
            <a:srgbClr val="68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90" name="CustomShape 33"/>
          <p:cNvSpPr/>
          <p:nvPr/>
        </p:nvSpPr>
        <p:spPr>
          <a:xfrm>
            <a:off x="2400960" y="6225480"/>
            <a:ext cx="127080" cy="117000"/>
          </a:xfrm>
          <a:prstGeom prst="ellipse">
            <a:avLst/>
          </a:prstGeom>
          <a:solidFill>
            <a:srgbClr val="68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91" name="CustomShape 34"/>
          <p:cNvSpPr/>
          <p:nvPr/>
        </p:nvSpPr>
        <p:spPr>
          <a:xfrm>
            <a:off x="2133480" y="6268680"/>
            <a:ext cx="94320" cy="109080"/>
          </a:xfrm>
          <a:prstGeom prst="ellipse">
            <a:avLst/>
          </a:prstGeom>
          <a:solidFill>
            <a:srgbClr val="68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92" name="CustomShape 35"/>
          <p:cNvSpPr/>
          <p:nvPr/>
        </p:nvSpPr>
        <p:spPr>
          <a:xfrm>
            <a:off x="1633440" y="6268680"/>
            <a:ext cx="94320" cy="109080"/>
          </a:xfrm>
          <a:prstGeom prst="ellipse">
            <a:avLst/>
          </a:prstGeom>
          <a:solidFill>
            <a:srgbClr val="68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693" name="Picture 2"/>
          <p:cNvPicPr/>
          <p:nvPr/>
        </p:nvPicPr>
        <p:blipFill>
          <a:blip r:embed="rId6" cstate="print"/>
          <a:stretch/>
        </p:blipFill>
        <p:spPr>
          <a:xfrm>
            <a:off x="1683480" y="2645280"/>
            <a:ext cx="2080080" cy="25902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8575320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/Calibri">
      <a:majorFont>
        <a:latin typeface="Cambria" panose="02040503050406030204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/Calibri">
      <a:majorFont>
        <a:latin typeface="Cambria" panose="02040503050406030204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ДОКЛАД МОИН_ПЛЕНАРНОЕ_шаблон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1731</TotalTime>
  <Words>5099</Words>
  <Application>Microsoft Office PowerPoint</Application>
  <PresentationFormat>Широкоэкранный</PresentationFormat>
  <Paragraphs>804</Paragraphs>
  <Slides>78</Slides>
  <Notes>28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10</vt:i4>
      </vt:variant>
      <vt:variant>
        <vt:lpstr>Заголовки слайдов</vt:lpstr>
      </vt:variant>
      <vt:variant>
        <vt:i4>78</vt:i4>
      </vt:variant>
    </vt:vector>
  </HeadingPairs>
  <TitlesOfParts>
    <vt:vector size="100" baseType="lpstr">
      <vt:lpstr>Arial</vt:lpstr>
      <vt:lpstr>Calibri</vt:lpstr>
      <vt:lpstr>Calibri Light</vt:lpstr>
      <vt:lpstr>Cambria</vt:lpstr>
      <vt:lpstr>Cambria Math</vt:lpstr>
      <vt:lpstr>Century Gothic</vt:lpstr>
      <vt:lpstr>DejaVu Sans</vt:lpstr>
      <vt:lpstr>StarSymbol</vt:lpstr>
      <vt:lpstr>Symbol</vt:lpstr>
      <vt:lpstr>Times New Roman</vt:lpstr>
      <vt:lpstr>Verdana</vt:lpstr>
      <vt:lpstr>Wingdings</vt:lpstr>
      <vt:lpstr>Тема Office</vt:lpstr>
      <vt:lpstr>2_Тема Office</vt:lpstr>
      <vt:lpstr>3_Тема Office</vt:lpstr>
      <vt:lpstr>8_Тема Office</vt:lpstr>
      <vt:lpstr>ДОКЛАД МОИН_ПЛЕНАРНОЕ_шаблон</vt:lpstr>
      <vt:lpstr>4_Тема Office</vt:lpstr>
      <vt:lpstr>Office Theme</vt:lpstr>
      <vt:lpstr>1_Office Theme</vt:lpstr>
      <vt:lpstr>2_Office Theme</vt:lpstr>
      <vt:lpstr>3_Office Theme</vt:lpstr>
      <vt:lpstr>Презентация PowerPoint</vt:lpstr>
      <vt:lpstr>Указ Президента Российской Федерации от 07.05.2018 № 204   «О национальных целях и стратегических задачах развития Российской Федерации на период до 2024 года»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Региональная политика в сфере оценки качества образования и роль в ней межмуниципального взаимодействия</vt:lpstr>
      <vt:lpstr>Актуальность единой региональной политики в сфере оценки качества образования для обеспечения эффективного управления качеством образования</vt:lpstr>
      <vt:lpstr>Динамика процедур оценки качества образовательных результатов и мониторингов системы образования. ЕСОКО</vt:lpstr>
      <vt:lpstr>Международное исследование TALIS-2018</vt:lpstr>
      <vt:lpstr>Презентация PowerPoint</vt:lpstr>
      <vt:lpstr>Динамика участия Челябинской области в мероприятиях ЕСОКО-РСОКО. Оценка качества образовательных результатов </vt:lpstr>
      <vt:lpstr>ВПР 2019. Список образовательных организаций  с признаками необъективных результатов</vt:lpstr>
      <vt:lpstr> Динамика участия Челябинской области в мероприятиях ЕСОКО-РСОКО. Оценка качества условий реализации образовательных программ </vt:lpstr>
      <vt:lpstr> Тренды развития ЕСОКО </vt:lpstr>
      <vt:lpstr> Вектор развития системы оценки качества образования  Челябинской области в контексте НП «Образование»</vt:lpstr>
      <vt:lpstr>Результаты РСОКО в контексте региональной политики в сфере оценки качества образования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Эффекты и перспективы развития региональной политики в сфере оценки качества образования</vt:lpstr>
      <vt:lpstr>Презентация PowerPoint</vt:lpstr>
      <vt:lpstr>Результативность стратегии межмуниципального взаимодействия в решении задач развития региональной системы оценки качества образования</vt:lpstr>
      <vt:lpstr>Презентация PowerPoint</vt:lpstr>
      <vt:lpstr>Презентация PowerPoint</vt:lpstr>
      <vt:lpstr>Участники образовательной агломерации по развитию региональных систем оценки качества образования  </vt:lpstr>
      <vt:lpstr>Презентация PowerPoint</vt:lpstr>
      <vt:lpstr> Образовательная агломерация  как эффективный механизм развития систем оценки качества образования </vt:lpstr>
      <vt:lpstr>  Образовательная агломерация  как эффективный механизм развития систем оценки качества образования </vt:lpstr>
      <vt:lpstr>Научно-методическое сопровождение развития систем оценки качества образования</vt:lpstr>
      <vt:lpstr>Презентация PowerPoint</vt:lpstr>
      <vt:lpstr>Межмуниципальные проектные группы по развитию региональных систем оценки качества образования 2019 год</vt:lpstr>
      <vt:lpstr>Межмуниципальные проектные группы по развитию региональных систем оценки качества образования 2019 год</vt:lpstr>
      <vt:lpstr>Комплексное сопровождение развития систем оценки качества образования как компонент региональной политики в сфере образования  </vt:lpstr>
      <vt:lpstr>Комплексное сопровождение развития систем оценки качества образования как компонент региональной политики в сфере образования</vt:lpstr>
      <vt:lpstr>Комплексное сопровождение развития систем оценки качества образования как компонент региональной политики в сфере образования</vt:lpstr>
      <vt:lpstr>Организация и проведение процедур оценки качества образовательных результатов и мониторингов системы образования. РСОКО</vt:lpstr>
      <vt:lpstr>Комплексное сопровождение развития систем оценки качества образования как компонент региональной политики в сфере образования</vt:lpstr>
      <vt:lpstr>Комплексное сопровождение развития систем оценки качества образования как компонент региональной политики в сфере образования</vt:lpstr>
      <vt:lpstr>Информационное и техническое обеспечение проведения процедуры аттестации педагогических работников</vt:lpstr>
      <vt:lpstr>Информационное и техническое обеспечение проведения процедуры аттестации педагогических работников</vt:lpstr>
      <vt:lpstr>Комплексное сопровождение развития систем оценки качества образования как компонент региональной политики в сфере образования</vt:lpstr>
      <vt:lpstr>Информационное сопровождение системы оценки качества образования</vt:lpstr>
      <vt:lpstr>Информационные системы, сопровождение которых обеспечивает ГБУ ДПО РЦОКИО</vt:lpstr>
      <vt:lpstr>Предоставление государственных и муниципальных услуг в сфере образования в электронной форме</vt:lpstr>
      <vt:lpstr>Предоставление государственных и муниципальных услуг в сфере образования в электронной форме</vt:lpstr>
      <vt:lpstr>Презентация PowerPoint</vt:lpstr>
      <vt:lpstr>Обеспечение информационной безопасности</vt:lpstr>
      <vt:lpstr>Актуальность.  Надзорные органы</vt:lpstr>
      <vt:lpstr>Презентация PowerPoint</vt:lpstr>
      <vt:lpstr>Обеспечение информационной безопасности</vt:lpstr>
      <vt:lpstr>Концепция информационной политики в системе оценки качества образования</vt:lpstr>
      <vt:lpstr>Концепция информационной политики в системе образования Челябинской области</vt:lpstr>
      <vt:lpstr>Концепция информационной политики в системе образования Челябинской области. Основные термины и понятия</vt:lpstr>
      <vt:lpstr>Концепция информационной политики в системе образования Челябинской области. Продукты</vt:lpstr>
      <vt:lpstr>Презентация PowerPoint</vt:lpstr>
      <vt:lpstr>Концепция информационной политики в системе оценки качества образования</vt:lpstr>
      <vt:lpstr>Концепция информационной политики в системе образования Челябинской области. Продукты</vt:lpstr>
      <vt:lpstr>Концепция информационной политики в системе образования Челябинской области. Продукты</vt:lpstr>
      <vt:lpstr>Цифровая Образовательная среда. Индикативные показатели</vt:lpstr>
      <vt:lpstr>Презентация PowerPoint</vt:lpstr>
      <vt:lpstr> Результаты и эффекты региональной политики в сфере оценки качества образования и роль  в ней межмуниципального взаимодействия </vt:lpstr>
      <vt:lpstr>Программа работы секций</vt:lpstr>
      <vt:lpstr>Презентация PowerPoint</vt:lpstr>
    </vt:vector>
  </TitlesOfParts>
  <Company>RCOKIO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Павлова Наталья Алексеевна</dc:creator>
  <cp:lastModifiedBy>Латыпова Ирина Владимировна</cp:lastModifiedBy>
  <cp:revision>251</cp:revision>
  <cp:lastPrinted>2019-04-16T08:55:47Z</cp:lastPrinted>
  <dcterms:created xsi:type="dcterms:W3CDTF">2017-11-22T10:46:32Z</dcterms:created>
  <dcterms:modified xsi:type="dcterms:W3CDTF">2019-08-19T11:22:02Z</dcterms:modified>
</cp:coreProperties>
</file>