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8" r:id="rId3"/>
    <p:sldId id="273" r:id="rId4"/>
    <p:sldId id="259" r:id="rId5"/>
    <p:sldId id="264" r:id="rId6"/>
    <p:sldId id="260" r:id="rId7"/>
    <p:sldId id="257" r:id="rId8"/>
    <p:sldId id="263" r:id="rId9"/>
    <p:sldId id="267" r:id="rId10"/>
    <p:sldId id="274" r:id="rId11"/>
    <p:sldId id="270" r:id="rId12"/>
    <p:sldId id="271" r:id="rId13"/>
    <p:sldId id="272" r:id="rId14"/>
    <p:sldId id="261" r:id="rId15"/>
    <p:sldId id="268" r:id="rId16"/>
    <p:sldId id="275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077155" y="992767"/>
            <a:ext cx="9699255" cy="2736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6933">
                <a:solidFill>
                  <a:srgbClr val="005E5C"/>
                </a:solidFill>
              </a:defRPr>
            </a:lvl1pPr>
            <a:lvl2pPr lvl="1" algn="ctr">
              <a:spcBef>
                <a:spcPts val="0"/>
              </a:spcBef>
              <a:buSzPct val="100000"/>
              <a:defRPr sz="6933"/>
            </a:lvl2pPr>
            <a:lvl3pPr lvl="2" algn="ctr">
              <a:spcBef>
                <a:spcPts val="0"/>
              </a:spcBef>
              <a:buSzPct val="100000"/>
              <a:defRPr sz="6933"/>
            </a:lvl3pPr>
            <a:lvl4pPr lvl="3" algn="ctr">
              <a:spcBef>
                <a:spcPts val="0"/>
              </a:spcBef>
              <a:buSzPct val="100000"/>
              <a:defRPr sz="6933"/>
            </a:lvl4pPr>
            <a:lvl5pPr lvl="4" algn="ctr">
              <a:spcBef>
                <a:spcPts val="0"/>
              </a:spcBef>
              <a:buSzPct val="100000"/>
              <a:defRPr sz="6933"/>
            </a:lvl5pPr>
            <a:lvl6pPr lvl="5" algn="ctr">
              <a:spcBef>
                <a:spcPts val="0"/>
              </a:spcBef>
              <a:buSzPct val="100000"/>
              <a:defRPr sz="6933"/>
            </a:lvl6pPr>
            <a:lvl7pPr lvl="6" algn="ctr">
              <a:spcBef>
                <a:spcPts val="0"/>
              </a:spcBef>
              <a:buSzPct val="100000"/>
              <a:defRPr sz="6933"/>
            </a:lvl7pPr>
            <a:lvl8pPr lvl="7" algn="ctr">
              <a:spcBef>
                <a:spcPts val="0"/>
              </a:spcBef>
              <a:buSzPct val="100000"/>
              <a:defRPr sz="6933"/>
            </a:lvl8pPr>
            <a:lvl9pPr lvl="8" algn="ctr">
              <a:spcBef>
                <a:spcPts val="0"/>
              </a:spcBef>
              <a:buSzPct val="100000"/>
              <a:defRPr sz="6933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077145" y="3778833"/>
            <a:ext cx="9699255" cy="1056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>
                <a:solidFill>
                  <a:srgbClr val="0022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733"/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78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656432" y="2837696"/>
            <a:ext cx="9970177" cy="1122400"/>
          </a:xfrm>
          <a:prstGeom prst="rect">
            <a:avLst/>
          </a:prstGeom>
          <a:ln>
            <a:noFill/>
          </a:ln>
          <a:scene3d>
            <a:camera prst="orthographicFront"/>
            <a:lightRig rig="freezing" dir="t"/>
          </a:scene3d>
          <a:sp3d contourW="12700" prstMaterial="softEdge">
            <a:contourClr>
              <a:srgbClr val="005E5C"/>
            </a:contourClr>
          </a:sp3d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5333">
                <a:solidFill>
                  <a:srgbClr val="005E5C"/>
                </a:solidFill>
              </a:defRPr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0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301038"/>
            <a:ext cx="11360800" cy="1055929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516013" cy="4920611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67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150797" y="1536633"/>
            <a:ext cx="5625604" cy="4920611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67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1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722489" y="225778"/>
            <a:ext cx="11053911" cy="827852"/>
          </a:xfrm>
          <a:prstGeom prst="rect">
            <a:avLst/>
          </a:prstGeom>
          <a:scene3d>
            <a:camera prst="orthographicFront"/>
            <a:lightRig rig="freezing" dir="t"/>
          </a:scene3d>
          <a:sp3d contourW="12700" prstMaterial="softEdge">
            <a:contourClr>
              <a:srgbClr val="005E5C"/>
            </a:contourClr>
          </a:sp3d>
        </p:spPr>
        <p:txBody>
          <a:bodyPr wrap="square" lIns="91425" tIns="91425" rIns="91425" bIns="91425" anchor="t" anchorCtr="0">
            <a:sp3d extrusionH="57150" contourW="12700">
              <a:bevelT w="38100" h="38100"/>
              <a:contourClr>
                <a:srgbClr val="005E5C"/>
              </a:contourClr>
            </a:sp3d>
          </a:bodyPr>
          <a:lstStyle>
            <a:lvl1pPr lvl="0">
              <a:spcBef>
                <a:spcPts val="0"/>
              </a:spcBef>
              <a:defRPr>
                <a:solidFill>
                  <a:srgbClr val="005E5C"/>
                </a:solidFill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46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200">
                <a:solidFill>
                  <a:srgbClr val="005E5C"/>
                </a:solidFill>
              </a:defRPr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8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376163" y="600200"/>
            <a:ext cx="8490400" cy="54544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400">
                <a:solidFill>
                  <a:srgbClr val="005E5C"/>
                </a:solidFill>
              </a:defRPr>
            </a:lvl1pPr>
            <a:lvl2pPr lvl="1">
              <a:spcBef>
                <a:spcPts val="0"/>
              </a:spcBef>
              <a:buSzPct val="100000"/>
              <a:defRPr sz="6400"/>
            </a:lvl2pPr>
            <a:lvl3pPr lvl="2">
              <a:spcBef>
                <a:spcPts val="0"/>
              </a:spcBef>
              <a:buSzPct val="100000"/>
              <a:defRPr sz="6400"/>
            </a:lvl3pPr>
            <a:lvl4pPr lvl="3">
              <a:spcBef>
                <a:spcPts val="0"/>
              </a:spcBef>
              <a:buSzPct val="100000"/>
              <a:defRPr sz="6400"/>
            </a:lvl4pPr>
            <a:lvl5pPr lvl="4">
              <a:spcBef>
                <a:spcPts val="0"/>
              </a:spcBef>
              <a:buSzPct val="100000"/>
              <a:defRPr sz="6400"/>
            </a:lvl5pPr>
            <a:lvl6pPr lvl="5">
              <a:spcBef>
                <a:spcPts val="0"/>
              </a:spcBef>
              <a:buSzPct val="100000"/>
              <a:defRPr sz="6400"/>
            </a:lvl6pPr>
            <a:lvl7pPr lvl="6">
              <a:spcBef>
                <a:spcPts val="0"/>
              </a:spcBef>
              <a:buSzPct val="100000"/>
              <a:defRPr sz="6400"/>
            </a:lvl7pPr>
            <a:lvl8pPr lvl="7">
              <a:spcBef>
                <a:spcPts val="0"/>
              </a:spcBef>
              <a:buSzPct val="100000"/>
              <a:defRPr sz="6400"/>
            </a:lvl8pPr>
            <a:lvl9pPr lvl="8">
              <a:spcBef>
                <a:spcPts val="0"/>
              </a:spcBef>
              <a:buSzPct val="100000"/>
              <a:defRPr sz="64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2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005E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2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128889" y="1324313"/>
            <a:ext cx="9603081" cy="26180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8800">
                <a:solidFill>
                  <a:srgbClr val="005E5C"/>
                </a:solidFill>
              </a:defRPr>
            </a:lvl1pPr>
            <a:lvl2pPr lvl="1" algn="ctr">
              <a:spcBef>
                <a:spcPts val="0"/>
              </a:spcBef>
              <a:buSzPct val="100000"/>
              <a:defRPr sz="16000"/>
            </a:lvl2pPr>
            <a:lvl3pPr lvl="2" algn="ctr">
              <a:spcBef>
                <a:spcPts val="0"/>
              </a:spcBef>
              <a:buSzPct val="100000"/>
              <a:defRPr sz="16000"/>
            </a:lvl3pPr>
            <a:lvl4pPr lvl="3" algn="ctr">
              <a:spcBef>
                <a:spcPts val="0"/>
              </a:spcBef>
              <a:buSzPct val="100000"/>
              <a:defRPr sz="16000"/>
            </a:lvl4pPr>
            <a:lvl5pPr lvl="4" algn="ctr">
              <a:spcBef>
                <a:spcPts val="0"/>
              </a:spcBef>
              <a:buSzPct val="100000"/>
              <a:defRPr sz="16000"/>
            </a:lvl5pPr>
            <a:lvl6pPr lvl="5" algn="ctr">
              <a:spcBef>
                <a:spcPts val="0"/>
              </a:spcBef>
              <a:buSzPct val="100000"/>
              <a:defRPr sz="16000"/>
            </a:lvl6pPr>
            <a:lvl7pPr lvl="6" algn="ctr">
              <a:spcBef>
                <a:spcPts val="0"/>
              </a:spcBef>
              <a:buSzPct val="100000"/>
              <a:defRPr sz="16000"/>
            </a:lvl7pPr>
            <a:lvl8pPr lvl="7" algn="ctr">
              <a:spcBef>
                <a:spcPts val="0"/>
              </a:spcBef>
              <a:buSzPct val="100000"/>
              <a:defRPr sz="16000"/>
            </a:lvl8pPr>
            <a:lvl9pPr lvl="8" algn="ctr">
              <a:spcBef>
                <a:spcPts val="0"/>
              </a:spcBef>
              <a:buSzPct val="100000"/>
              <a:defRPr sz="16000"/>
            </a:lvl9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128889" y="4052447"/>
            <a:ext cx="9603081" cy="1734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08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77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55882" y="270934"/>
            <a:ext cx="11665185" cy="93321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reezing" dir="t"/>
          </a:scene3d>
          <a:sp3d contourW="12700" prstMaterial="softEdge">
            <a:contourClr>
              <a:srgbClr val="005E5C"/>
            </a:contourClr>
          </a:sp3d>
        </p:spPr>
        <p:txBody>
          <a:bodyPr wrap="square" lIns="91425" tIns="91425" rIns="91425" bIns="91425" anchor="t" anchorCtr="0">
            <a:sp3d extrusionH="57150">
              <a:bevelT w="38100" h="38100"/>
            </a:sp3d>
          </a:bodyPr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55882" y="1354668"/>
            <a:ext cx="11665185" cy="519288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fld id="{0198D195-8294-4C0E-85C7-75DA6C7BC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8911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9" r:id="rId7"/>
    <p:sldLayoutId id="2147483670" r:id="rId8"/>
    <p:sldLayoutId id="2147483671" r:id="rId9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ctr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1" i="0" u="none" strike="noStrike" cap="none">
          <a:solidFill>
            <a:schemeClr val="accent5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anose="02040502050405020303" pitchFamily="18" charset="0"/>
          <a:ea typeface="Georgia" panose="02040502050405020303" pitchFamily="18" charset="0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Georgia" panose="02040502050405020303" pitchFamily="18" charset="0"/>
          <a:ea typeface="Georgia" panose="02040502050405020303" pitchFamily="18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1796" y="296214"/>
            <a:ext cx="7394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Региональный конкурс систем оценки качества образования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 номинация «Лучшая муниципальная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система оценки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качества образования»)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9960" y="1872044"/>
            <a:ext cx="69477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</a:t>
            </a:r>
          </a:p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оценки качества образования </a:t>
            </a:r>
          </a:p>
          <a:p>
            <a:pPr algn="ctr"/>
            <a:r>
              <a:rPr lang="ru-RU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Карабашского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7216" y="5500211"/>
            <a:ext cx="405431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Наталия Владимировна Полякова,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начальник МКУ «Управление образования</a:t>
            </a:r>
          </a:p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Карабашского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городского округа»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стол\332_0800x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3882" cy="136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86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7" y="809090"/>
            <a:ext cx="111531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Анкета «Изучение мнения родителей (законных представителей) о качестве оказания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образовательных услуг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Уважаемый участник анкетирования!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Данное исследование проводится для использования результатов 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при формировании управленческих решений, направленных на повышение качества предоставления образовательных услуг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Просим Вас принять участие в данном исследовании, ответив на вопросы, содержащиеся в анкете.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каком классе учится Ваш ребенок: *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начальной школе (1-4 класс);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средней школе (5-9 класс);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старшей школе (10-11 класс);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Удовлетворяет ли Вас качество предоставления образовательных услуг в Вашей образовательной организации?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Удовлетворяет ли Вас качество и полнота информации о деятельности образовательной организации, размещенной на официальном сайте в сети Интернет?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Выберите наиболее часто используемые Вами способы получения информации о деятельности образовательной организации.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Удовлетворяют ли Вас профессиональные качества педагогов, работающих с Вашим ребенком, их заинтересованность в достижении Вашим ребенком положительных результатов в освоении образовательной программы?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Удовлетворяет ли Вас материально-техническая оснащенность классных кабинетов (оборудование рабочего места ребенка, наличие учебников, наглядных пособий, компьютеров, интерактивных досок, аудио- и видеооборудования)?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Удовлетворяет ли Вас качество предоставления услуг дополнительного образования в общеобразовательной организации (кружков, секций, студий, курсов внеурочной деятельности)?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Удовлетворяют ли Вас условия по безопасности и охране здоровья обучающихся, созданные в образовательной организации?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Удовлетворяет ли Вас компетентность работников образовательной организации?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Порекомендовали бы Вы образовательную организацию, в которой обучается Ваш ребенок, своим знакомым? *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могли бы порекомендовать для повышения качества услуг, предоставляемых образовательной организацией: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11. Что Вас не устраивает в работе образовательной организации: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1191937" y="186311"/>
            <a:ext cx="9703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 родителей  (на сайте МКУ «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КГО»)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53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2508" y="459800"/>
            <a:ext cx="3518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Результативный компонент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МСОКО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7926" y="2313019"/>
            <a:ext cx="354937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shade val="50000"/>
                <a:alpha val="82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Управленческие решения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8212" y="2899658"/>
            <a:ext cx="99164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Улучшение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материально-технического обеспечения образовательных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учреждений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 оптимального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формирование классов и группы, сохранность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контингента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Изменения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организационном, научно-методическом, информационном сопровождении МСОКО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Планирование повышения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квалификации педагогических и руководящих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работников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Инициирование распространения лучшего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педагогического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опыта, проведения конкурсов, проектов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Корректировка муниципальной программы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образования КГО»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Оценивание  соответствия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образовательной деятельности подотчетных ОО критериям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Оценивание качества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выполнения ОО муниципального задания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Оценивание оптимальности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применения в рамках МСОКО конкурсных вариативных оценочных процедур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профессионально-общественно экспертного сообщества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вопросам оценки качества 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533364" y="2813199"/>
            <a:ext cx="0" cy="298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190185" y="2787564"/>
            <a:ext cx="12879" cy="298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03185" y="2787564"/>
            <a:ext cx="0" cy="298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240289" y="2794959"/>
            <a:ext cx="4409" cy="2907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" y="0"/>
            <a:ext cx="1058679" cy="116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828211" y="1957589"/>
            <a:ext cx="3705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6735651" y="1957589"/>
            <a:ext cx="43659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28212" y="803718"/>
            <a:ext cx="42514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обеспечение применения региональных механизмов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качества образования для формирования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востребованной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информационной основы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качеством образования в МОС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874699" y="695995"/>
            <a:ext cx="49738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получение и распространение на основе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механизмов ОКО  достоверной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состоянии и результатах образовательной деятельности, тенденциях изменения качества образования;  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числе 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причинах, влияющих на его уровень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05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19707" y="350258"/>
            <a:ext cx="94788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Муниципальный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смотр-конкурс</a:t>
            </a:r>
            <a:endParaRPr lang="ru-RU" sz="24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r>
              <a:rPr lang="ru-RU" sz="2000" b="1" i="1" dirty="0" smtClean="0">
                <a:latin typeface="Times New Roman"/>
                <a:ea typeface="Times New Roman"/>
              </a:rPr>
              <a:t>«Комфортная </a:t>
            </a:r>
            <a:r>
              <a:rPr lang="ru-RU" sz="2000" b="1" i="1" dirty="0">
                <a:latin typeface="Times New Roman"/>
                <a:ea typeface="Times New Roman"/>
              </a:rPr>
              <a:t>развивающая предметно-пространственная среда </a:t>
            </a:r>
            <a:r>
              <a:rPr lang="ru-RU" sz="2000" b="1" i="1" dirty="0" smtClean="0">
                <a:latin typeface="Times New Roman"/>
                <a:ea typeface="Times New Roman"/>
              </a:rPr>
              <a:t>ДОО </a:t>
            </a:r>
          </a:p>
          <a:p>
            <a:r>
              <a:rPr lang="ru-RU" sz="2000" b="1" i="1" dirty="0">
                <a:latin typeface="Times New Roman"/>
                <a:ea typeface="Times New Roman"/>
              </a:rPr>
              <a:t> </a:t>
            </a:r>
            <a:r>
              <a:rPr lang="ru-RU" sz="2000" b="1" i="1" dirty="0" smtClean="0">
                <a:latin typeface="Times New Roman"/>
                <a:ea typeface="Times New Roman"/>
              </a:rPr>
              <a:t>                                              как </a:t>
            </a:r>
            <a:r>
              <a:rPr lang="ru-RU" sz="2000" b="1" i="1" dirty="0">
                <a:latin typeface="Times New Roman"/>
                <a:ea typeface="Times New Roman"/>
              </a:rPr>
              <a:t>фактор развития ребенка дошкольного возраста</a:t>
            </a:r>
            <a:r>
              <a:rPr lang="ru-RU" sz="2000" i="1" dirty="0">
                <a:latin typeface="Times New Roman"/>
                <a:ea typeface="Times New Roman"/>
              </a:rPr>
              <a:t>»</a:t>
            </a:r>
            <a:endParaRPr lang="ru-RU" sz="2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" y="103188"/>
            <a:ext cx="105410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5262" y="1552839"/>
            <a:ext cx="9367234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just"/>
            <a:r>
              <a:rPr lang="ru-RU" sz="1600" dirty="0" smtClean="0"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Цель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конкурса:</a:t>
            </a:r>
          </a:p>
          <a:p>
            <a:pPr algn="just"/>
            <a:r>
              <a:rPr lang="ru-RU" sz="1800" dirty="0" smtClean="0">
                <a:latin typeface="Times New Roman"/>
                <a:ea typeface="Times New Roman"/>
              </a:rPr>
              <a:t>создание в ДОУ условий, способствующих развитию ребенка дошкольного возраста.</a:t>
            </a:r>
          </a:p>
          <a:p>
            <a:pPr marL="171450" indent="-171450" algn="just">
              <a:buFontTx/>
              <a:buChar char="-"/>
            </a:pPr>
            <a:endParaRPr lang="ru-RU" sz="1800" dirty="0">
              <a:effectLst/>
              <a:latin typeface="Times New Roman"/>
              <a:ea typeface="Times New Roman"/>
            </a:endParaRPr>
          </a:p>
          <a:p>
            <a:pPr indent="360680" algn="just"/>
            <a:r>
              <a:rPr lang="ru-RU" sz="1800" dirty="0" smtClean="0"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Задачи конкурса</a:t>
            </a:r>
            <a:r>
              <a:rPr lang="ru-RU" sz="1800" dirty="0">
                <a:latin typeface="Times New Roman"/>
                <a:ea typeface="Times New Roman"/>
              </a:rPr>
              <a:t>: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800" dirty="0">
                <a:latin typeface="Times New Roman"/>
                <a:ea typeface="Times New Roman"/>
              </a:rPr>
              <a:t> - создание в ДОУ условий для развития детей в соответствии с требованиями ФГОС </a:t>
            </a:r>
            <a:r>
              <a:rPr lang="ru-RU" sz="1800" dirty="0" smtClean="0">
                <a:latin typeface="Times New Roman"/>
                <a:ea typeface="Times New Roman"/>
              </a:rPr>
              <a:t>ДО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и </a:t>
            </a:r>
            <a:r>
              <a:rPr lang="ru-RU" sz="1800" dirty="0">
                <a:latin typeface="Times New Roman"/>
                <a:ea typeface="Times New Roman"/>
              </a:rPr>
              <a:t>с  требованиями к развивающей предметно-пространственной </a:t>
            </a:r>
            <a:r>
              <a:rPr lang="ru-RU" sz="1800" dirty="0" smtClean="0">
                <a:latin typeface="Times New Roman"/>
                <a:ea typeface="Times New Roman"/>
              </a:rPr>
              <a:t>среде; 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800" dirty="0">
                <a:latin typeface="Times New Roman"/>
                <a:ea typeface="Times New Roman"/>
              </a:rPr>
              <a:t> </a:t>
            </a:r>
            <a:r>
              <a:rPr lang="ru-RU" sz="1800" dirty="0" smtClean="0">
                <a:latin typeface="Times New Roman"/>
                <a:ea typeface="Times New Roman"/>
              </a:rPr>
              <a:t>стимулирование </a:t>
            </a:r>
            <a:r>
              <a:rPr lang="ru-RU" sz="1800" dirty="0">
                <a:latin typeface="Times New Roman"/>
                <a:ea typeface="Times New Roman"/>
              </a:rPr>
              <a:t>инновационной деятельности педагогов в организации </a:t>
            </a:r>
            <a:r>
              <a:rPr lang="ru-RU" sz="1800" dirty="0" smtClean="0">
                <a:latin typeface="Times New Roman"/>
                <a:ea typeface="Times New Roman"/>
              </a:rPr>
              <a:t>предметного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</a:t>
            </a:r>
            <a:r>
              <a:rPr lang="ru-RU" sz="1800" dirty="0">
                <a:latin typeface="Times New Roman"/>
                <a:ea typeface="Times New Roman"/>
              </a:rPr>
              <a:t>пространства групп;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800" dirty="0">
                <a:latin typeface="Times New Roman"/>
                <a:ea typeface="Times New Roman"/>
              </a:rPr>
              <a:t>- обеспечение эмоционального благополучия детей, развитие </a:t>
            </a:r>
            <a:r>
              <a:rPr lang="ru-RU" sz="1800" dirty="0" smtClean="0">
                <a:latin typeface="Times New Roman"/>
                <a:ea typeface="Times New Roman"/>
              </a:rPr>
              <a:t>положительного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</a:t>
            </a:r>
            <a:r>
              <a:rPr lang="ru-RU" sz="1800" dirty="0">
                <a:latin typeface="Times New Roman"/>
                <a:ea typeface="Times New Roman"/>
              </a:rPr>
              <a:t>самоощущения и компетентности, включение их в разнообразные </a:t>
            </a:r>
            <a:r>
              <a:rPr lang="ru-RU" sz="1800" dirty="0" smtClean="0">
                <a:latin typeface="Times New Roman"/>
                <a:ea typeface="Times New Roman"/>
              </a:rPr>
              <a:t>специфически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</a:t>
            </a:r>
            <a:r>
              <a:rPr lang="ru-RU" sz="1800" dirty="0">
                <a:latin typeface="Times New Roman"/>
                <a:ea typeface="Times New Roman"/>
              </a:rPr>
              <a:t>дошкольные виды деятельности.</a:t>
            </a:r>
          </a:p>
          <a:p>
            <a:pPr marL="171450" indent="-171450" algn="just">
              <a:buFontTx/>
              <a:buChar char="-"/>
            </a:pPr>
            <a:endParaRPr lang="ru-RU" sz="1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418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6980" y="283335"/>
            <a:ext cx="3809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Управленческие решения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5459" y="905676"/>
            <a:ext cx="11219738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Планировать повышение квалификации педагогических и руководящих работников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Инициировать распространение лучшего педагогического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опыта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Вносить изменения в организационное,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научно методическое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информационное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сопровождение вариативной процедуры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Улучшать материально-техническое обеспечение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учреждений соответственно  с темой развития ДОО</a:t>
            </a: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Организовать  обучение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воспитанников в соответствии с индивидуальными образовательными потребностями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188" y="2839359"/>
            <a:ext cx="134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696" y="3376029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технопарк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267" y="3608079"/>
            <a:ext cx="2518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Логопедические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комбинированные группы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61731" y="3546524"/>
            <a:ext cx="3453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Улучшение материально-технической  базы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за счет  соц. партнерства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представителями коммерческого сектора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79050" y="3971152"/>
            <a:ext cx="26997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(городская опорная  площадка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№10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539" y="5095980"/>
            <a:ext cx="2047996" cy="1300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/>
          <a:stretch/>
        </p:blipFill>
        <p:spPr bwMode="auto">
          <a:xfrm>
            <a:off x="4876052" y="4239844"/>
            <a:ext cx="1429276" cy="127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Загрузки\4.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95" y="3971152"/>
            <a:ext cx="1461662" cy="237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user\Desktop\ТЕМП ОТТО\лаборатория\DSC_53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08"/>
          <a:stretch>
            <a:fillRect/>
          </a:stretch>
        </p:blipFill>
        <p:spPr bwMode="auto">
          <a:xfrm>
            <a:off x="2081453" y="4827216"/>
            <a:ext cx="1992969" cy="126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-18470"/>
          <a:stretch/>
        </p:blipFill>
        <p:spPr>
          <a:xfrm>
            <a:off x="10484223" y="4443211"/>
            <a:ext cx="1161538" cy="1298361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 rotWithShape="1">
          <a:blip r:embed="rId7" cstate="print"/>
          <a:srcRect l="1227" t="20363" r="44213" b="35146"/>
          <a:stretch/>
        </p:blipFill>
        <p:spPr bwMode="auto">
          <a:xfrm>
            <a:off x="8574158" y="4224738"/>
            <a:ext cx="1896466" cy="12049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1" y="5317237"/>
            <a:ext cx="893648" cy="11915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22" r="3424" b="23007"/>
          <a:stretch/>
        </p:blipFill>
        <p:spPr>
          <a:xfrm>
            <a:off x="8461731" y="5499949"/>
            <a:ext cx="2444010" cy="100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Соединительная линия уступом 6"/>
          <p:cNvCxnSpPr/>
          <p:nvPr/>
        </p:nvCxnSpPr>
        <p:spPr>
          <a:xfrm rot="10800000" flipV="1">
            <a:off x="850009" y="2153989"/>
            <a:ext cx="3799265" cy="938549"/>
          </a:xfrm>
          <a:prstGeom prst="bentConnector3">
            <a:avLst>
              <a:gd name="adj1" fmla="val 2864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8795" y="2410339"/>
            <a:ext cx="2392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Размещение на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официальном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сайте УО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4565" y="3458839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Размещение в СМИ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4" y="92296"/>
            <a:ext cx="1058679" cy="116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Громкоговоритель, Громко, Мега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933" y="1004014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3052291" y="322420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Информирование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о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результатах МСОКО</a:t>
            </a:r>
          </a:p>
        </p:txBody>
      </p:sp>
      <p:cxnSp>
        <p:nvCxnSpPr>
          <p:cNvPr id="22" name="Соединительная линия уступом 21"/>
          <p:cNvCxnSpPr/>
          <p:nvPr/>
        </p:nvCxnSpPr>
        <p:spPr>
          <a:xfrm rot="10800000" flipV="1">
            <a:off x="927282" y="3461901"/>
            <a:ext cx="3644718" cy="488304"/>
          </a:xfrm>
          <a:prstGeom prst="bentConnector3">
            <a:avLst>
              <a:gd name="adj1" fmla="val 199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 rot="10800000" flipV="1">
            <a:off x="1262129" y="4520485"/>
            <a:ext cx="3580326" cy="463640"/>
          </a:xfrm>
          <a:prstGeom prst="bentConnector3">
            <a:avLst>
              <a:gd name="adj1" fmla="val 208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01791" y="4137098"/>
            <a:ext cx="2674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Доведение информации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до родительской 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общественности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Соединительная линия уступом 28"/>
          <p:cNvCxnSpPr/>
          <p:nvPr/>
        </p:nvCxnSpPr>
        <p:spPr>
          <a:xfrm>
            <a:off x="6812924" y="2153989"/>
            <a:ext cx="3792845" cy="730879"/>
          </a:xfrm>
          <a:prstGeom prst="bentConnector3">
            <a:avLst>
              <a:gd name="adj1" fmla="val 258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811413" y="2300098"/>
            <a:ext cx="2794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методических продуктов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Соединительная линия уступом 41"/>
          <p:cNvCxnSpPr/>
          <p:nvPr/>
        </p:nvCxnSpPr>
        <p:spPr>
          <a:xfrm>
            <a:off x="6812924" y="3461901"/>
            <a:ext cx="3926696" cy="488305"/>
          </a:xfrm>
          <a:prstGeom prst="bentConnector3">
            <a:avLst>
              <a:gd name="adj1" fmla="val 237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677563" y="3314767"/>
            <a:ext cx="3062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Выступление 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отчетных мероприятиях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Соединительная линия уступом 50"/>
          <p:cNvCxnSpPr/>
          <p:nvPr/>
        </p:nvCxnSpPr>
        <p:spPr>
          <a:xfrm>
            <a:off x="6503831" y="4520485"/>
            <a:ext cx="4101938" cy="494764"/>
          </a:xfrm>
          <a:prstGeom prst="bentConnector3">
            <a:avLst>
              <a:gd name="adj1" fmla="val 3022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655320" y="4337795"/>
            <a:ext cx="2694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Выступление 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перед общественностью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70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2146" y="493274"/>
            <a:ext cx="9559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Перспективы развития МСОКО в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Карабашском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городском округе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5400" y="1218554"/>
            <a:ext cx="1032391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системы оценки качества дошкольного  и дополнительного образования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Корректировка  инструментария  оценки  муниципальной системы оценки  качества образования  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сотрудничества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другими муниципальными районами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городскими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округами в рамках программы образовательных агломераций.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1" y="50868"/>
            <a:ext cx="1058679" cy="116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https://ppds32.edumsko.ru/uploads/3000/2022/section/132817/programma_razvitiya-1.jpg?15011351212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4" y="4597668"/>
            <a:ext cx="8332631" cy="217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54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1796" y="296214"/>
            <a:ext cx="7394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Региональный конкурс систем оценки качества образования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 номинация «Лучшая муниципальная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система оценки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качества образования»)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9960" y="1872044"/>
            <a:ext cx="69477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</a:t>
            </a:r>
          </a:p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оценки качества образования </a:t>
            </a:r>
          </a:p>
          <a:p>
            <a:pPr algn="ctr"/>
            <a:r>
              <a:rPr lang="ru-RU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Карабашского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7216" y="5500211"/>
            <a:ext cx="405431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Наталия Владимировна Полякова,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начальник МКУ «Управление образования</a:t>
            </a:r>
          </a:p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Карабашского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городского округа»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стол\332_0800x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3882" cy="136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65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06219" y="825401"/>
            <a:ext cx="5598834" cy="5833451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Составная часть РСОКО</a:t>
            </a:r>
          </a:p>
          <a:p>
            <a:pPr marL="285750" indent="-285750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г. №273-ФЗ «Об образовании в Российской Федерации»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Постановление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Правительства РФ от 26.12.2017 г. № 1642 «Об утверждении государственной программы Российской Федерации «Развитие образования»</a:t>
            </a:r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Челябинской области от 29.08.2013г. № 515-ЗО «Об образовании в Челябинской области» (в редакции от 11.05.2016 г. № 340-ЗО)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Министерства образования и науки Челябинской области от 14.12.2016 г. № 01/3525 «Об утверждении Концепции региональной системы оценки качества образования Челябинской области» </a:t>
            </a:r>
          </a:p>
          <a:p>
            <a:pPr marL="285750" indent="-285750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Министерства образования и науки Челябинской области от 22.12.2016 г. № 03-02/11974 «Об утверждении Региональной модели оценки качества общего образования Челябинской области»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Челябинской области от 13.12.2013 года №01/4732 «Об организации мониторинга системы образования в Челябинской области»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185458" y="830414"/>
            <a:ext cx="5625604" cy="6206938"/>
          </a:xfrm>
        </p:spPr>
        <p:txBody>
          <a:bodyPr/>
          <a:lstStyle/>
          <a:p>
            <a:pPr algn="ctr">
              <a:spcAft>
                <a:spcPts val="0"/>
              </a:spcAft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Инструмент индикативного управления 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муниципальной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системой образования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spcAft>
                <a:spcPts val="0"/>
              </a:spcAft>
              <a:buNone/>
            </a:pPr>
            <a:endParaRPr lang="ru-RU" sz="2000" b="1" i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 «О муниципальной системе оценки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качества образования»,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утверждено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Приказом УО №115 от 27.06.2017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Дорожная карта по управлению качеством образования</a:t>
            </a: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 об Общественном Совете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утверждено Приказом УО №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127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25.06.2017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образовательных организаций (ежегодный) </a:t>
            </a: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работы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МКУ «Управление образования КГО»(утверждается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календарный год)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Критерии эффективности деятельности ОО,  критерии оценки деятельности руководителей -утверждено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Приказом УО №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146 -03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01.09.2017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Положения конкурсов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муниципального уровня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0000"/>
              </a:lnSpc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2743" y="72535"/>
            <a:ext cx="742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система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оценки качества образования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9" y="65822"/>
            <a:ext cx="1184856" cy="1306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>
            <a:stCxn id="2" idx="2"/>
            <a:endCxn id="5" idx="0"/>
          </p:cNvCxnSpPr>
          <p:nvPr/>
        </p:nvCxnSpPr>
        <p:spPr>
          <a:xfrm flipH="1">
            <a:off x="3005636" y="534200"/>
            <a:ext cx="3179823" cy="291201"/>
          </a:xfrm>
          <a:prstGeom prst="straightConnector1">
            <a:avLst/>
          </a:prstGeom>
          <a:ln>
            <a:solidFill>
              <a:schemeClr val="tx1">
                <a:alpha val="87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  <a:endCxn id="6" idx="0"/>
          </p:cNvCxnSpPr>
          <p:nvPr/>
        </p:nvCxnSpPr>
        <p:spPr>
          <a:xfrm>
            <a:off x="6185459" y="534200"/>
            <a:ext cx="2812801" cy="2962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95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0894" y="267462"/>
            <a:ext cx="5259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</a:rPr>
              <a:t>Управление функционированием МСОКО: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57560" y="667572"/>
            <a:ext cx="1031751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создание и совершенствование муниципальной нормативной базы, обеспечивающей реализацию МСОКО;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обеспечение организационного, научно-методического, финансово-экономического, материально-технического, информационного сопровождения функционирования МСОКО;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организация и координация работы подведомственных образовательных организаций по определению критериев и показателей  оценки качества общего образования; диагностике и мониторингу в сфере общего образования;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организация и координация проведения инвариантных оценочных процедур в рамках региональной модели оценки качества общего образования (федеральных и региональных);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организация и координация проведения вариативных (муниципальных) оценочных процедур;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организация и координация научно-методического, информационного и технологического сопровождения работы образовательных организаций по вопросам оценки качества общего образования;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обобщение, концептуализация и распространение передового опыта реализации ВСОКО как подсистемы МСОКО;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организация разработки вариативных (муниципальных) оценочных процедур и соответствующего инструментария, а также проведения их экспертизы;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 осуществление мониторинга и анализа результатов мероприятий МСОКО, их интерпретация в контексте </a:t>
            </a:r>
            <a:r>
              <a:rPr lang="ru-RU" dirty="0" err="1">
                <a:latin typeface="Times New Roman"/>
                <a:ea typeface="Calibri"/>
              </a:rPr>
              <a:t>внутрирегионального</a:t>
            </a:r>
            <a:r>
              <a:rPr lang="ru-RU" dirty="0">
                <a:latin typeface="Times New Roman"/>
                <a:ea typeface="Calibri"/>
              </a:rPr>
              <a:t> анализа;</a:t>
            </a:r>
            <a:endParaRPr lang="ru-RU" sz="12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"/>
              <a:tabLst>
                <a:tab pos="228600" algn="l"/>
              </a:tabLst>
            </a:pPr>
            <a:r>
              <a:rPr lang="ru-RU" dirty="0">
                <a:latin typeface="Times New Roman"/>
                <a:ea typeface="Calibri"/>
              </a:rPr>
              <a:t> выработка и контроль исполнения управленческих решений по совершенствованию качества общего образования в муниципальной образовательной системе по результатам мероприятий МСОКО.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658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6" y="63892"/>
            <a:ext cx="1184857" cy="1306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48259" y="1370747"/>
            <a:ext cx="3923764" cy="9144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МКУ «Управление образования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dirty="0" err="1">
                <a:effectLst/>
                <a:latin typeface="Times New Roman"/>
                <a:ea typeface="Calibri"/>
                <a:cs typeface="Times New Roman"/>
              </a:rPr>
              <a:t>Карабашского</a:t>
            </a:r>
            <a:r>
              <a:rPr lang="ru-RU" sz="1600" dirty="0">
                <a:effectLst/>
                <a:latin typeface="Times New Roman"/>
                <a:ea typeface="Calibri"/>
                <a:cs typeface="Times New Roman"/>
              </a:rPr>
              <a:t> городского округа»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0570" y="2820467"/>
            <a:ext cx="2871989" cy="9144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Методический кабинет</a:t>
            </a:r>
            <a:endParaRPr lang="ru-RU" sz="11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МКУ </a:t>
            </a:r>
            <a:r>
              <a:rPr lang="ru-RU" sz="1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«</a:t>
            </a:r>
            <a:r>
              <a:rPr lang="ru-RU" sz="14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Управление образования»</a:t>
            </a:r>
            <a:endParaRPr lang="ru-RU" sz="11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89603" y="2846228"/>
            <a:ext cx="2267690" cy="9144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Городские</a:t>
            </a:r>
            <a:endParaRPr lang="ru-RU" sz="11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методические </a:t>
            </a:r>
            <a:r>
              <a:rPr lang="ru-RU" sz="1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объединения</a:t>
            </a:r>
            <a:endParaRPr lang="ru-RU" sz="11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21853" y="2871982"/>
            <a:ext cx="2030569" cy="86288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Общественный </a:t>
            </a:r>
            <a:r>
              <a:rPr lang="ru-RU" sz="1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Совет</a:t>
            </a:r>
            <a:endParaRPr lang="ru-RU" sz="11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90992" y="4175970"/>
            <a:ext cx="4846146" cy="9144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Образовательные организации, подведомственные МКУ «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Управление 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образования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spcAft>
                <a:spcPts val="0"/>
              </a:spcAft>
            </a:pPr>
            <a:endParaRPr lang="ru-RU" sz="11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0570" y="368922"/>
            <a:ext cx="884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Организационная структура управления реализацией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МСОКО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24174" y="4136263"/>
            <a:ext cx="1366080" cy="95410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Региональная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нновационная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лощадка</a:t>
            </a:r>
          </a:p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876021" y="4175970"/>
            <a:ext cx="1483217" cy="83099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Городские творческие группы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842456" y="2285147"/>
            <a:ext cx="0" cy="1851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172755" y="2285147"/>
            <a:ext cx="1" cy="561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114065" y="2285147"/>
            <a:ext cx="0" cy="535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2" idx="0"/>
          </p:cNvCxnSpPr>
          <p:nvPr/>
        </p:nvCxnSpPr>
        <p:spPr>
          <a:xfrm>
            <a:off x="2617629" y="3760628"/>
            <a:ext cx="1" cy="415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2" idx="3"/>
          </p:cNvCxnSpPr>
          <p:nvPr/>
        </p:nvCxnSpPr>
        <p:spPr>
          <a:xfrm flipV="1">
            <a:off x="3359238" y="4591468"/>
            <a:ext cx="33175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048259" y="3760628"/>
            <a:ext cx="0" cy="415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7" idx="2"/>
          </p:cNvCxnSpPr>
          <p:nvPr/>
        </p:nvCxnSpPr>
        <p:spPr>
          <a:xfrm>
            <a:off x="6223448" y="3760628"/>
            <a:ext cx="0" cy="415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8537138" y="4365938"/>
            <a:ext cx="28703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7847527" y="3760628"/>
            <a:ext cx="0" cy="375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7705859" y="2285147"/>
            <a:ext cx="0" cy="535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2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71" y="184940"/>
            <a:ext cx="1122596" cy="123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44793" y="610032"/>
            <a:ext cx="3538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МСОКО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5398" y="1879823"/>
            <a:ext cx="5282151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Целевой компонент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D:\Рабочий стол\72945866911cfbc9f0e5f79a29bab65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/>
          <a:stretch/>
        </p:blipFill>
        <p:spPr bwMode="auto">
          <a:xfrm>
            <a:off x="792285" y="1675886"/>
            <a:ext cx="1257797" cy="9310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94302" y="2950438"/>
            <a:ext cx="511938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Содержательный компонент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 descr="D:\Рабочий стол\72945866911cfbc9f0e5f79a29bab65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/>
          <a:stretch/>
        </p:blipFill>
        <p:spPr bwMode="auto">
          <a:xfrm>
            <a:off x="1878503" y="2746501"/>
            <a:ext cx="1257797" cy="9310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44654" y="3989038"/>
            <a:ext cx="497283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Процессуальный компонент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4" descr="D:\Рабочий стол\72945866911cfbc9f0e5f79a29bab65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/>
          <a:stretch/>
        </p:blipFill>
        <p:spPr bwMode="auto">
          <a:xfrm>
            <a:off x="3018678" y="3785101"/>
            <a:ext cx="1257797" cy="9310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16651" y="5072336"/>
            <a:ext cx="477246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Результативный  компонент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 descr="D:\Рабочий стол\72945866911cfbc9f0e5f79a29bab65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/>
          <a:stretch/>
        </p:blipFill>
        <p:spPr bwMode="auto">
          <a:xfrm>
            <a:off x="4328359" y="4869369"/>
            <a:ext cx="1257797" cy="9310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>
            <a:endCxn id="16" idx="1"/>
          </p:cNvCxnSpPr>
          <p:nvPr/>
        </p:nvCxnSpPr>
        <p:spPr>
          <a:xfrm>
            <a:off x="1635398" y="2403043"/>
            <a:ext cx="427305" cy="479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81837" y="3580327"/>
            <a:ext cx="354463" cy="341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22" idx="1"/>
          </p:cNvCxnSpPr>
          <p:nvPr/>
        </p:nvCxnSpPr>
        <p:spPr>
          <a:xfrm>
            <a:off x="3915176" y="4512258"/>
            <a:ext cx="597383" cy="493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7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01" y="212412"/>
            <a:ext cx="1142866" cy="1255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88378" y="363112"/>
            <a:ext cx="10109915" cy="1200329"/>
          </a:xfrm>
          <a:prstGeom prst="rect">
            <a:avLst/>
          </a:prstGeom>
          <a:noFill/>
          <a:ln>
            <a:solidFill>
              <a:srgbClr val="002060">
                <a:alpha val="82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Цель МСОКО </a:t>
            </a: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Карабашского</a:t>
            </a: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городского округа</a:t>
            </a:r>
          </a:p>
          <a:p>
            <a:pPr algn="ctr"/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получение 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объективной информации о качестве образования в </a:t>
            </a:r>
            <a:r>
              <a:rPr lang="ru-RU" sz="1800" dirty="0" err="1">
                <a:latin typeface="Times New Roman" pitchFamily="18" charset="0"/>
                <a:ea typeface="Calibri"/>
                <a:cs typeface="Times New Roman" pitchFamily="18" charset="0"/>
              </a:rPr>
              <a:t>Карабашском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 городском </a:t>
            </a:r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округе</a:t>
            </a:r>
          </a:p>
          <a:p>
            <a:pPr algn="ctr"/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и 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тенденциях его изменения, необходимой для принятия обоснованных управленческих </a:t>
            </a:r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решений</a:t>
            </a:r>
          </a:p>
          <a:p>
            <a:pPr algn="ctr"/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по 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совершенствованию муниципальной системы </a:t>
            </a:r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образования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730" y="2025207"/>
            <a:ext cx="4041820" cy="830997"/>
          </a:xfrm>
          <a:prstGeom prst="rect">
            <a:avLst/>
          </a:prstGeom>
          <a:noFill/>
          <a:ln>
            <a:solidFill>
              <a:srgbClr val="002060">
                <a:alpha val="86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  <a:ea typeface="Calibri"/>
              </a:rPr>
              <a:t>создание условий реализации системы </a:t>
            </a:r>
            <a:endParaRPr lang="ru-RU" sz="1600" dirty="0" smtClean="0">
              <a:latin typeface="Times New Roman"/>
              <a:ea typeface="Calibri"/>
            </a:endParaRPr>
          </a:p>
          <a:p>
            <a:r>
              <a:rPr lang="ru-RU" sz="1600" dirty="0" smtClean="0">
                <a:latin typeface="Times New Roman"/>
                <a:ea typeface="Calibri"/>
              </a:rPr>
              <a:t>федеральных </a:t>
            </a:r>
            <a:r>
              <a:rPr lang="ru-RU" sz="1600" dirty="0">
                <a:latin typeface="Times New Roman"/>
                <a:ea typeface="Calibri"/>
              </a:rPr>
              <a:t>и региональных исследований </a:t>
            </a:r>
            <a:endParaRPr lang="ru-RU" sz="1600" dirty="0" smtClean="0">
              <a:latin typeface="Times New Roman"/>
              <a:ea typeface="Calibri"/>
            </a:endParaRPr>
          </a:p>
          <a:p>
            <a:r>
              <a:rPr lang="ru-RU" sz="1600" dirty="0" smtClean="0">
                <a:latin typeface="Times New Roman"/>
                <a:ea typeface="Calibri"/>
              </a:rPr>
              <a:t>качества </a:t>
            </a:r>
            <a:r>
              <a:rPr lang="ru-RU" sz="1600" dirty="0">
                <a:latin typeface="Times New Roman"/>
                <a:ea typeface="Calibri"/>
              </a:rPr>
              <a:t>образования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9406" y="2949070"/>
            <a:ext cx="5016087" cy="830997"/>
          </a:xfrm>
          <a:prstGeom prst="rect">
            <a:avLst/>
          </a:prstGeom>
          <a:ln>
            <a:solidFill>
              <a:srgbClr val="002060">
                <a:alpha val="86000"/>
              </a:srgb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/>
                <a:ea typeface="Calibri"/>
              </a:rPr>
              <a:t>создание единой муниципальной системы </a:t>
            </a:r>
            <a:endParaRPr lang="ru-RU" sz="1600" dirty="0" smtClean="0">
              <a:latin typeface="Times New Roman"/>
              <a:ea typeface="Calibri"/>
            </a:endParaRPr>
          </a:p>
          <a:p>
            <a:pPr algn="just"/>
            <a:r>
              <a:rPr lang="ru-RU" sz="1600" dirty="0" smtClean="0">
                <a:latin typeface="Times New Roman"/>
                <a:ea typeface="Calibri"/>
              </a:rPr>
              <a:t>состояния </a:t>
            </a:r>
            <a:r>
              <a:rPr lang="ru-RU" sz="1600" dirty="0">
                <a:latin typeface="Times New Roman"/>
                <a:ea typeface="Calibri"/>
              </a:rPr>
              <a:t>качества образования и обеспечение условий </a:t>
            </a:r>
            <a:r>
              <a:rPr lang="ru-RU" sz="1600" dirty="0" smtClean="0">
                <a:latin typeface="Times New Roman"/>
                <a:ea typeface="Calibri"/>
              </a:rPr>
              <a:t>ее </a:t>
            </a:r>
            <a:r>
              <a:rPr lang="ru-RU" sz="1600" dirty="0">
                <a:latin typeface="Times New Roman"/>
                <a:ea typeface="Calibri"/>
              </a:rPr>
              <a:t>устойчивого функционирования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58415" y="1605346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3161" y="3929804"/>
            <a:ext cx="6207617" cy="584775"/>
          </a:xfrm>
          <a:prstGeom prst="rect">
            <a:avLst/>
          </a:prstGeom>
          <a:noFill/>
          <a:ln>
            <a:solidFill>
              <a:srgbClr val="002060">
                <a:alpha val="85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  <a:ea typeface="Calibri"/>
              </a:rPr>
              <a:t>использование муниципальных (вариативных</a:t>
            </a:r>
            <a:r>
              <a:rPr lang="ru-RU" sz="1600" dirty="0" smtClean="0">
                <a:latin typeface="Times New Roman"/>
                <a:ea typeface="Calibri"/>
              </a:rPr>
              <a:t>) оценочных </a:t>
            </a:r>
            <a:r>
              <a:rPr lang="ru-RU" sz="1600" dirty="0">
                <a:latin typeface="Times New Roman"/>
                <a:ea typeface="Calibri"/>
              </a:rPr>
              <a:t>процедур </a:t>
            </a:r>
            <a:endParaRPr lang="ru-RU" sz="1600" dirty="0" smtClean="0">
              <a:latin typeface="Times New Roman"/>
              <a:ea typeface="Calibri"/>
            </a:endParaRPr>
          </a:p>
          <a:p>
            <a:r>
              <a:rPr lang="ru-RU" sz="1600" dirty="0" smtClean="0">
                <a:latin typeface="Times New Roman"/>
                <a:ea typeface="Calibri"/>
              </a:rPr>
              <a:t>и </a:t>
            </a:r>
            <a:r>
              <a:rPr lang="ru-RU" sz="1600" dirty="0">
                <a:latin typeface="Times New Roman"/>
                <a:ea typeface="Calibri"/>
              </a:rPr>
              <a:t>инструментов </a:t>
            </a:r>
            <a:r>
              <a:rPr lang="ru-RU" sz="1600" dirty="0" smtClean="0">
                <a:latin typeface="Times New Roman"/>
                <a:ea typeface="Calibri"/>
              </a:rPr>
              <a:t>для </a:t>
            </a:r>
            <a:r>
              <a:rPr lang="ru-RU" sz="1600" dirty="0">
                <a:latin typeface="Times New Roman"/>
                <a:ea typeface="Calibri"/>
              </a:rPr>
              <a:t>оценки качества образования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12359" y="4617610"/>
            <a:ext cx="6934448" cy="584775"/>
          </a:xfrm>
          <a:prstGeom prst="rect">
            <a:avLst/>
          </a:prstGeom>
          <a:noFill/>
          <a:ln>
            <a:solidFill>
              <a:srgbClr val="002060">
                <a:alpha val="83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/>
                <a:ea typeface="Calibri"/>
              </a:rPr>
              <a:t>формирование и использование механизмов </a:t>
            </a:r>
            <a:r>
              <a:rPr lang="ru-RU" sz="1600" dirty="0" smtClean="0">
                <a:latin typeface="Times New Roman"/>
                <a:ea typeface="Calibri"/>
              </a:rPr>
              <a:t>привлечения общественности </a:t>
            </a:r>
          </a:p>
          <a:p>
            <a:r>
              <a:rPr lang="ru-RU" sz="1600" dirty="0" smtClean="0">
                <a:latin typeface="Times New Roman"/>
                <a:ea typeface="Calibri"/>
              </a:rPr>
              <a:t>к </a:t>
            </a:r>
            <a:r>
              <a:rPr lang="ru-RU" sz="1600" dirty="0">
                <a:latin typeface="Times New Roman"/>
                <a:ea typeface="Calibri"/>
              </a:rPr>
              <a:t>оценке качества образования </a:t>
            </a:r>
            <a:r>
              <a:rPr lang="ru-RU" sz="1600" dirty="0" smtClean="0">
                <a:latin typeface="Times New Roman"/>
                <a:ea typeface="Calibri"/>
              </a:rPr>
              <a:t>на </a:t>
            </a:r>
            <a:r>
              <a:rPr lang="ru-RU" sz="1600" dirty="0">
                <a:latin typeface="Times New Roman"/>
                <a:ea typeface="Calibri"/>
              </a:rPr>
              <a:t>муниципальном уровне</a:t>
            </a:r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728462" y="5365547"/>
            <a:ext cx="5493248" cy="584775"/>
          </a:xfrm>
          <a:prstGeom prst="rect">
            <a:avLst/>
          </a:prstGeom>
          <a:ln>
            <a:solidFill>
              <a:srgbClr val="002060">
                <a:alpha val="85000"/>
              </a:srgb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олучение объективной оценки состояния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эффективности деятельности образовательных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организаций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17464" y="6109635"/>
            <a:ext cx="5246949" cy="584775"/>
          </a:xfrm>
          <a:prstGeom prst="rect">
            <a:avLst/>
          </a:prstGeom>
          <a:noFill/>
          <a:ln>
            <a:solidFill>
              <a:srgbClr val="002060">
                <a:alpha val="85000"/>
              </a:srgb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/>
                <a:ea typeface="Calibri"/>
              </a:rPr>
              <a:t>использование результатов оценки качества образования </a:t>
            </a:r>
            <a:endParaRPr lang="ru-RU" sz="1600" dirty="0" smtClean="0">
              <a:latin typeface="Times New Roman"/>
              <a:ea typeface="Calibri"/>
            </a:endParaRPr>
          </a:p>
          <a:p>
            <a:r>
              <a:rPr lang="ru-RU" sz="1600" dirty="0" smtClean="0">
                <a:latin typeface="Times New Roman"/>
                <a:ea typeface="Calibri"/>
              </a:rPr>
              <a:t>для </a:t>
            </a:r>
            <a:r>
              <a:rPr lang="ru-RU" sz="1600" dirty="0">
                <a:latin typeface="Times New Roman"/>
                <a:ea typeface="Calibri"/>
              </a:rPr>
              <a:t>принятия эффективных управленческих решений</a:t>
            </a:r>
            <a:endParaRPr lang="ru-RU" sz="1600" dirty="0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3721995" y="1552921"/>
            <a:ext cx="0" cy="442015"/>
          </a:xfrm>
          <a:prstGeom prst="straightConnector1">
            <a:avLst/>
          </a:prstGeom>
          <a:ln>
            <a:solidFill>
              <a:schemeClr val="accent4">
                <a:lumMod val="75000"/>
                <a:alpha val="9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267459" y="1577662"/>
            <a:ext cx="0" cy="1318983"/>
          </a:xfrm>
          <a:prstGeom prst="straightConnector1">
            <a:avLst/>
          </a:prstGeom>
          <a:ln>
            <a:solidFill>
              <a:schemeClr val="accent1">
                <a:lumMod val="75000"/>
                <a:alpha val="92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6903076" y="1605346"/>
            <a:ext cx="0" cy="23244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8577330" y="1605346"/>
            <a:ext cx="25757" cy="301226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9839459" y="1552921"/>
            <a:ext cx="0" cy="381262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10831132" y="1605346"/>
            <a:ext cx="12879" cy="450428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18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Рабочий стол\332_0800x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20920" cy="11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76502" y="597242"/>
            <a:ext cx="35413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Содержательный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8543" y="1305128"/>
            <a:ext cx="2188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Объекты МСОКО: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ppds32.edumsko.ru/uploads/3000/2022/section/132817/programma_razvitiya-1.jpg?15011351212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488" y="5134381"/>
            <a:ext cx="1488918" cy="123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portal.iv-edu.ru/dep/correct-uchr/ivanovo_korV/DocLib2/%D0%90%D0%9E%D0%9E%D0%9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880" y="1582127"/>
            <a:ext cx="1643534" cy="134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04044" y="1956930"/>
            <a:ext cx="46862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Основные образовательные программы дошкольного, начального общего, основного общего и среднего общего образования; дополнительные общеразвивающие программы</a:t>
            </a:r>
          </a:p>
        </p:txBody>
      </p:sp>
      <p:pic>
        <p:nvPicPr>
          <p:cNvPr id="5128" name="Picture 8" descr="https://www.culture.ru/storage/images/9edff6b93fe8419655315807c6f766e9/92ec1eea04bad800515ad394f3deddc4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347" y="3149662"/>
            <a:ext cx="1683200" cy="146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0459" y="3343245"/>
            <a:ext cx="46648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Условия реализации основных образовательных программ дошкольного, начального общего,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общего и среднего общего образования; дополнительных общеразвивающих программ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2445" y="4854908"/>
            <a:ext cx="43678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Результаты освоения обучающимися образовательных программ дошкольного, начального общего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основного общего и среднего общего образования; дополнительных общеразвивающих программ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01566" y="1305128"/>
            <a:ext cx="24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Механизмы МСОКО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547" y="2073499"/>
            <a:ext cx="4052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оценка качества образовательных программ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6257" y="3620244"/>
            <a:ext cx="3469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оценка качества условий реализации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17574" y="5459149"/>
            <a:ext cx="4996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оценка качества результатов освоения обучающимися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41909" y="252454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МСОКО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09980" y="718294"/>
            <a:ext cx="350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Процессуальный компонент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1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0290" y="273399"/>
            <a:ext cx="5460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Процессуальный компонент МСОКО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3969" y="1018499"/>
            <a:ext cx="2592376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alpha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Процедуры МСОКО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64308" y="2717442"/>
            <a:ext cx="11216074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D:\Рабочий стол\72945866911cfbc9f0e5f79a29bab65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/>
          <a:stretch/>
        </p:blipFill>
        <p:spPr bwMode="auto">
          <a:xfrm>
            <a:off x="3046089" y="2423287"/>
            <a:ext cx="852493" cy="63106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379" y="2457723"/>
            <a:ext cx="8540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13017" y="1474199"/>
            <a:ext cx="1854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Периодические </a:t>
            </a: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процедуры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МСОКО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59813" y="1518930"/>
            <a:ext cx="1542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Постоянные </a:t>
            </a: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процедуры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МСОКО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666762" y="1279287"/>
            <a:ext cx="1227207" cy="278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10" idx="0"/>
          </p:cNvCxnSpPr>
          <p:nvPr/>
        </p:nvCxnSpPr>
        <p:spPr>
          <a:xfrm>
            <a:off x="7665882" y="1240285"/>
            <a:ext cx="1365136" cy="278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297045" y="2760370"/>
            <a:ext cx="1729961" cy="369332"/>
          </a:xfrm>
          <a:prstGeom prst="rect">
            <a:avLst/>
          </a:prstGeom>
          <a:ln>
            <a:solidFill>
              <a:schemeClr val="accent1">
                <a:alpha val="87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инвариантные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8582" y="2745343"/>
            <a:ext cx="1588897" cy="369332"/>
          </a:xfrm>
          <a:prstGeom prst="rect">
            <a:avLst/>
          </a:prstGeom>
          <a:ln>
            <a:solidFill>
              <a:schemeClr val="accent1">
                <a:alpha val="87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вариативные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65882" y="2730321"/>
            <a:ext cx="1729961" cy="369332"/>
          </a:xfrm>
          <a:prstGeom prst="rect">
            <a:avLst/>
          </a:prstGeom>
          <a:ln>
            <a:solidFill>
              <a:schemeClr val="accent1">
                <a:alpha val="87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инвариантные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36417" y="430154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85500" y="3311469"/>
            <a:ext cx="403344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Мониторинг системы образования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Функционирование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федеральных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региональных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2978" y="3143380"/>
            <a:ext cx="2624436" cy="2785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Лицензирование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аккредитация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контроль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надзор)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Аттестация педагогов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достижений обучающихся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ГИА, ВПР, РИКО…)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Независимая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оценка качества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69514" y="3055287"/>
            <a:ext cx="2972289" cy="3647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Мониторинги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диагностические работы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Фестивали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Статистические исследования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оциологические исследования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Смотры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Экспертиза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1" y="50868"/>
            <a:ext cx="1058679" cy="116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9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37904" y="485365"/>
            <a:ext cx="4296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Вариативные процедуры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7507" y="1172168"/>
            <a:ext cx="3068650" cy="37856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alpha val="82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Образовательные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«Новой школе – новые стандарты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«Лучшая программа 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внеурочной деятельности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 «Лучшая программа 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дополнительного образования»</a:t>
            </a:r>
          </a:p>
          <a:p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75573" y="1151842"/>
            <a:ext cx="4221027" cy="37856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alpha val="82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реализуемых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образовательных программ</a:t>
            </a:r>
          </a:p>
          <a:p>
            <a:pPr algn="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Комфортная предметно- развивающая среда ДОУ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«Лучший участок ДО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Внутрифирменное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повышение квалификации ОО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Педагогический дебют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Самый классный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классный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«Сердце отдаю детям»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«Мастер-класс»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314575" y="1136454"/>
            <a:ext cx="3280805" cy="381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alpha val="82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освоения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образовательных программ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«Ученик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года»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Муниципальные олимпиады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Аттестация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руководителей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«Триумф» (одаренные дети)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«Признание» ( лучшие педагоги)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Смотр художественной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самодеятельности «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Таланты и поклонники»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 Смотр – выставка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технического творчества детей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Конкурс социальных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проектов 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«Измени город к лучшему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6" descr="https://portal.iv-edu.ru/dep/correct-uchr/ivanovo_korV/DocLib2/%D0%90%D0%9E%D0%9E%D0%9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94" y="1259564"/>
            <a:ext cx="854819" cy="70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s://www.culture.ru/storage/images/9edff6b93fe8419655315807c6f766e9/92ec1eea04bad800515ad394f3deddc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28" y="1136454"/>
            <a:ext cx="864413" cy="75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ppds32.edumsko.ru/uploads/3000/2022/section/132817/programma_razvitiya-1.jpg?15011351212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547" y="1128560"/>
            <a:ext cx="826923" cy="68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1452724" y="5638886"/>
            <a:ext cx="9066727" cy="0"/>
          </a:xfrm>
          <a:prstGeom prst="line">
            <a:avLst/>
          </a:prstGeom>
          <a:ln w="38100">
            <a:solidFill>
              <a:schemeClr val="accent1">
                <a:lumMod val="7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552162" y="6140325"/>
            <a:ext cx="2097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58555" y="5665005"/>
            <a:ext cx="4982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Соответствие требованиям ФГОС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472744" y="4952883"/>
            <a:ext cx="0" cy="686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948416" y="5060605"/>
            <a:ext cx="0" cy="5782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9141499" y="4952883"/>
            <a:ext cx="0" cy="686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80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26613748-B498-465C-9D9B-E6CDD401F4F7}" vid="{4FC30F36-3B65-4056-AC96-1008B6D26C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деловые 1</Template>
  <TotalTime>1235</TotalTime>
  <Words>1513</Words>
  <Application>Microsoft Office PowerPoint</Application>
  <PresentationFormat>Произвольный</PresentationFormat>
  <Paragraphs>255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User</dc:creator>
  <cp:lastModifiedBy>Наталия</cp:lastModifiedBy>
  <cp:revision>88</cp:revision>
  <dcterms:created xsi:type="dcterms:W3CDTF">2017-09-08T07:49:41Z</dcterms:created>
  <dcterms:modified xsi:type="dcterms:W3CDTF">2019-11-28T00:49:21Z</dcterms:modified>
</cp:coreProperties>
</file>