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9" r:id="rId2"/>
    <p:sldId id="262" r:id="rId3"/>
    <p:sldId id="267" r:id="rId4"/>
    <p:sldId id="257" r:id="rId5"/>
    <p:sldId id="270" r:id="rId6"/>
    <p:sldId id="265" r:id="rId7"/>
    <p:sldId id="258" r:id="rId8"/>
    <p:sldId id="259" r:id="rId9"/>
    <p:sldId id="260" r:id="rId10"/>
    <p:sldId id="268" r:id="rId11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C56C85-33CE-4E21-A0DC-882EBAC64D71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9D02B7-D5AC-4204-9D8F-704B27B253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2489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316AD1-67BD-43D7-8D38-1CE3FCEA7065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C45469-BE13-4DB6-AFFD-DF51D5F56B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424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724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8681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1663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0346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C45469-BE13-4DB6-AFFD-DF51D5F56B95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04963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8778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45469-BE13-4DB6-AFFD-DF51D5F56B95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330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AE8F2-8193-4F0E-94E7-30D00988677A}" type="datetime1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57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F0514-8CDB-46FE-93D1-B993F8073214}" type="datetime1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97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7176A-1DD8-4ABA-80BE-E17905633154}" type="datetime1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68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09AEC-9C07-43C6-83D8-A16C14AB6995}" type="datetime1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911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78DFD-8EB5-4DEB-AC4F-4E0B4517D53C}" type="datetime1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373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AD22A-E26A-486E-B099-DF74D20D0E5F}" type="datetime1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774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F9EFE-6E63-46A3-B444-44A7E9463F3B}" type="datetime1">
              <a:rPr lang="ru-RU" smtClean="0"/>
              <a:t>10.12.2019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706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D172-4BE9-4501-BFD3-23F98A0AEE0A}" type="datetime1">
              <a:rPr lang="ru-RU" smtClean="0"/>
              <a:t>10.12.2019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610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C30C3-D822-4A4F-BF92-14EFEC0AE16B}" type="datetime1">
              <a:rPr lang="ru-RU" smtClean="0"/>
              <a:t>10.12.2019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413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0B1A3-9C2F-4001-9BD4-607B7D2E4D31}" type="datetime1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01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774B1-8A9B-459A-B202-0B1877B9048A}" type="datetime1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607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FE5B4-C26E-4633-AB7B-8854E2922FD1}" type="datetime1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II МЕЖРЕГИОНАЛЬНАЯ НАУЧНО-ПРАКТИЧЕСКАЯ КОНФЕРЕНЦИЯ ЧЕЛЯБИНСК 2017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0685B-7336-4038-9600-7245EABA3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224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4263" y="2508427"/>
            <a:ext cx="994518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44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44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94263" y="284372"/>
            <a:ext cx="9945189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5930537"/>
            <a:ext cx="5133681" cy="927463"/>
          </a:xfrm>
        </p:spPr>
        <p:txBody>
          <a:bodyPr/>
          <a:lstStyle/>
          <a:p>
            <a:r>
              <a:rPr lang="ru-RU" sz="2000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2019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29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4263" y="2473592"/>
            <a:ext cx="994518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44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44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94263" y="284372"/>
            <a:ext cx="9945189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5930537"/>
            <a:ext cx="5133681" cy="927463"/>
          </a:xfrm>
        </p:spPr>
        <p:txBody>
          <a:bodyPr/>
          <a:lstStyle/>
          <a:p>
            <a:r>
              <a:rPr lang="ru-RU" sz="2000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2019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23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64823" y="1376312"/>
            <a:ext cx="850249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36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6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046514" y="284372"/>
            <a:ext cx="9892938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  <a:p>
            <a:pPr algn="ctr"/>
            <a:endParaRPr lang="ru-RU" sz="1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5133681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2019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76846" y="2667070"/>
            <a:ext cx="996260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Проект «</a:t>
            </a:r>
            <a:r>
              <a:rPr lang="ru-RU" sz="2400" dirty="0" smtClean="0"/>
              <a:t>Система </a:t>
            </a:r>
            <a:r>
              <a:rPr lang="ru-RU" sz="2400" dirty="0"/>
              <a:t>психолого-педагогического  сопровождения детей раннего возраста к условиям ДОУ в адаптационный </a:t>
            </a:r>
            <a:r>
              <a:rPr lang="ru-RU" sz="2400" dirty="0" smtClean="0"/>
              <a:t>период»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Образовательная организация </a:t>
            </a:r>
            <a:r>
              <a:rPr lang="ru-RU" sz="2400" dirty="0" smtClean="0"/>
              <a:t>МКДОУ «</a:t>
            </a:r>
            <a:r>
              <a:rPr lang="ru-RU" sz="2400" dirty="0" err="1" smtClean="0"/>
              <a:t>ДС</a:t>
            </a:r>
            <a:r>
              <a:rPr lang="ru-RU" sz="2400" dirty="0" smtClean="0"/>
              <a:t> № 17» г. Коркино</a:t>
            </a:r>
            <a:endParaRPr lang="ru-RU" sz="2400" u="sng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8983517"/>
              </p:ext>
            </p:extLst>
          </p:nvPr>
        </p:nvGraphicFramePr>
        <p:xfrm>
          <a:off x="2159727" y="4529286"/>
          <a:ext cx="9779726" cy="217514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34662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43309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54804">
                <a:tc>
                  <a:txBody>
                    <a:bodyPr/>
                    <a:lstStyle/>
                    <a:p>
                      <a:pPr algn="l"/>
                      <a:r>
                        <a:rPr lang="ru-RU" sz="1300" b="1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       </a:t>
                      </a:r>
                      <a:r>
                        <a:rPr lang="ru-RU" sz="1300" b="1" cap="none" spc="0" dirty="0" smtClean="0">
                          <a:ln w="0"/>
                          <a:effectLst/>
                        </a:rPr>
                        <a:t>Участники проекта от ОО</a:t>
                      </a:r>
                      <a:endParaRPr lang="ru-RU" sz="1300" b="1" cap="none" spc="0" dirty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cap="none" spc="0" dirty="0" smtClean="0">
                          <a:ln w="0"/>
                          <a:effectLst/>
                        </a:rPr>
                        <a:t>Участники проекта от ГБУ ДПО РЦОКИО</a:t>
                      </a:r>
                      <a:endParaRPr lang="ru-RU" sz="1300" b="1" cap="none" spc="0" dirty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52162">
                <a:tc>
                  <a:txBody>
                    <a:bodyPr/>
                    <a:lstStyle/>
                    <a:p>
                      <a:r>
                        <a:rPr lang="ru-RU" sz="13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Бондаренко Мария Владимировна, заведующий</a:t>
                      </a:r>
                    </a:p>
                    <a:p>
                      <a:r>
                        <a:rPr lang="ru-RU" sz="13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Сафронова Елена Львовна, заместитель заведующего по </a:t>
                      </a:r>
                      <a:r>
                        <a:rPr lang="ru-RU" sz="1300" b="0" cap="none" spc="0" baseline="0" dirty="0" err="1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УВР</a:t>
                      </a:r>
                      <a:endParaRPr lang="ru-RU" sz="1300" b="0" cap="none" spc="0" baseline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  <a:p>
                      <a:r>
                        <a:rPr lang="ru-RU" sz="13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Фоменко Любовь Аркадьевна, старший воспитатель</a:t>
                      </a:r>
                    </a:p>
                    <a:p>
                      <a:r>
                        <a:rPr lang="ru-RU" sz="13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Ерина Мария Вячеславовна, учитель-логопед, ответственный за</a:t>
                      </a:r>
                    </a:p>
                    <a:p>
                      <a:r>
                        <a:rPr lang="ru-RU" sz="13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работу </a:t>
                      </a:r>
                      <a:r>
                        <a:rPr lang="ru-RU" sz="1300" b="0" cap="none" spc="0" baseline="0" dirty="0" err="1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ПМПк</a:t>
                      </a:r>
                      <a:r>
                        <a:rPr lang="ru-RU" sz="13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 МКДОУ «Д/с № 17»</a:t>
                      </a:r>
                      <a:endParaRPr lang="ru-RU" sz="1300" b="0" cap="none" spc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b="0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Солодкова Екатерина  Александровна, начальник </a:t>
                      </a:r>
                      <a:r>
                        <a:rPr lang="ru-RU" sz="1300" b="0" cap="none" spc="0" dirty="0" err="1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ООНД</a:t>
                      </a:r>
                      <a:endParaRPr lang="ru-RU" sz="1300" b="0" cap="none" spc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  <a:p>
                      <a:r>
                        <a:rPr lang="ru-RU" sz="1300" b="0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Першукова</a:t>
                      </a:r>
                      <a:r>
                        <a:rPr lang="ru-RU" sz="13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 Вероника Анатольевна, методист </a:t>
                      </a:r>
                      <a:r>
                        <a:rPr lang="ru-RU" sz="1300" b="0" cap="none" spc="0" baseline="0" dirty="0" err="1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ООНД</a:t>
                      </a:r>
                      <a:endParaRPr lang="ru-RU" sz="1300" b="0" cap="none" spc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  <a:p>
                      <a:endParaRPr lang="ru-RU" sz="13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03549">
                <a:tc>
                  <a:txBody>
                    <a:bodyPr/>
                    <a:lstStyle/>
                    <a:p>
                      <a:endParaRPr lang="ru-RU" sz="1300" b="0" cap="none" spc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031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21874" y="1454332"/>
            <a:ext cx="789867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0"/>
                <a:solidFill>
                  <a:srgbClr val="C00000"/>
                </a:solidFill>
              </a:rPr>
              <a:t>СЕССИЯ ОПОРНЫХ ПЛОЩАДОК</a:t>
            </a:r>
          </a:p>
          <a:p>
            <a:pPr algn="ctr"/>
            <a:r>
              <a:rPr lang="ru-RU" sz="36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6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98483" y="284372"/>
            <a:ext cx="10193517" cy="109194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n w="0"/>
              </a:rPr>
              <a:t>ГОСУДАРСТВЕННОЕ БЮДЖЕТНОЕ УЧРЕЖДЕНИЕ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ДОПОЛНИТЕЛЬНОГО ПРОФЕССИОНАЛЬНОГО ОБРАЗОВАНИЯ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«РЕГИОНАЛЬНЫЙ ЦЕНТР ОЦЕНКИ КАЧЕСТВА</a:t>
            </a:r>
            <a:br>
              <a:rPr lang="ru-RU" sz="1800" b="1" dirty="0">
                <a:ln w="0"/>
              </a:rPr>
            </a:br>
            <a:r>
              <a:rPr lang="ru-RU" sz="1800" b="1" dirty="0">
                <a:ln w="0"/>
              </a:rPr>
              <a:t>И ИНФОРМАТИЗАЦИИ ОБРАЗОВАНИЯ»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98483" y="3077111"/>
            <a:ext cx="993585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n w="0"/>
                <a:ea typeface="Calibri" panose="020F0502020204030204" pitchFamily="34" charset="0"/>
              </a:rPr>
              <a:t>МКДОУ «</a:t>
            </a:r>
            <a:r>
              <a:rPr lang="ru-RU" sz="2800" dirty="0" err="1" smtClean="0">
                <a:ln w="0"/>
                <a:ea typeface="Calibri" panose="020F0502020204030204" pitchFamily="34" charset="0"/>
              </a:rPr>
              <a:t>ДС</a:t>
            </a:r>
            <a:r>
              <a:rPr lang="ru-RU" sz="2800" dirty="0" smtClean="0">
                <a:ln w="0"/>
                <a:ea typeface="Calibri" panose="020F0502020204030204" pitchFamily="34" charset="0"/>
              </a:rPr>
              <a:t> № 17» </a:t>
            </a:r>
            <a:r>
              <a:rPr lang="ru-RU" sz="2800" dirty="0" err="1" smtClean="0">
                <a:ln w="0"/>
                <a:ea typeface="Calibri" panose="020F0502020204030204" pitchFamily="34" charset="0"/>
              </a:rPr>
              <a:t>Коркинский</a:t>
            </a:r>
            <a:r>
              <a:rPr lang="ru-RU" sz="2800" dirty="0" smtClean="0">
                <a:ln w="0"/>
                <a:ea typeface="Calibri" panose="020F0502020204030204" pitchFamily="34" charset="0"/>
              </a:rPr>
              <a:t> муниципальный район - опорная </a:t>
            </a:r>
            <a:r>
              <a:rPr lang="ru-RU" sz="2800" dirty="0">
                <a:ln w="0"/>
                <a:ea typeface="Calibri" panose="020F0502020204030204" pitchFamily="34" charset="0"/>
              </a:rPr>
              <a:t>площадка </a:t>
            </a:r>
            <a:r>
              <a:rPr lang="ru-RU" sz="2800" dirty="0" smtClean="0">
                <a:ln w="0"/>
                <a:ea typeface="Calibri" panose="020F0502020204030204" pitchFamily="34" charset="0"/>
              </a:rPr>
              <a:t>отдела организации научной деятельности ГБУ </a:t>
            </a:r>
            <a:r>
              <a:rPr lang="ru-RU" sz="2800" dirty="0">
                <a:ln w="0"/>
                <a:ea typeface="Calibri" panose="020F0502020204030204" pitchFamily="34" charset="0"/>
              </a:rPr>
              <a:t>ДПО </a:t>
            </a:r>
            <a:r>
              <a:rPr lang="ru-RU" sz="2800" dirty="0" smtClean="0">
                <a:ln w="0"/>
                <a:ea typeface="Calibri" panose="020F0502020204030204" pitchFamily="34" charset="0"/>
              </a:rPr>
              <a:t>РЦОКИО</a:t>
            </a:r>
            <a:r>
              <a:rPr lang="ru-RU" sz="2800" b="1" dirty="0" smtClean="0">
                <a:ln w="0"/>
                <a:ea typeface="Calibri" panose="020F0502020204030204" pitchFamily="34" charset="0"/>
              </a:rPr>
              <a:t> </a:t>
            </a:r>
            <a:endParaRPr lang="ru-RU" sz="2800" dirty="0">
              <a:ln w="0"/>
            </a:endParaRPr>
          </a:p>
          <a:p>
            <a:pPr algn="just"/>
            <a:endParaRPr lang="ru-RU" sz="2400" b="1" dirty="0" smtClean="0">
              <a:ln w="0"/>
              <a:ea typeface="Calibri" panose="020F0502020204030204" pitchFamily="34" charset="0"/>
            </a:endParaRPr>
          </a:p>
          <a:p>
            <a:pPr algn="just"/>
            <a:r>
              <a:rPr lang="ru-RU" sz="2400" b="1" dirty="0" smtClean="0">
                <a:ln w="0"/>
                <a:ea typeface="Calibri" panose="020F0502020204030204" pitchFamily="34" charset="0"/>
              </a:rPr>
              <a:t>ПРОЕКТ </a:t>
            </a:r>
            <a:r>
              <a:rPr lang="ru-RU" sz="2800" dirty="0" smtClean="0">
                <a:ln w="0"/>
                <a:ea typeface="Calibri" panose="020F0502020204030204" pitchFamily="34" charset="0"/>
              </a:rPr>
              <a:t>«</a:t>
            </a:r>
            <a:r>
              <a:rPr lang="ru-RU" sz="2800" dirty="0"/>
              <a:t>Система психолого-педагогического  сопровождения детей раннего возраста к условиям ДОУ в адаптационный </a:t>
            </a:r>
            <a:r>
              <a:rPr lang="ru-RU" sz="2800" dirty="0" smtClean="0"/>
              <a:t>период»</a:t>
            </a: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5133681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318948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63931" y="1184366"/>
            <a:ext cx="969482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n w="0"/>
                <a:latin typeface="+mj-lt"/>
                <a:ea typeface="Calibri" panose="020F0502020204030204" pitchFamily="34" charset="0"/>
              </a:rPr>
              <a:t>       </a:t>
            </a:r>
            <a:r>
              <a:rPr lang="ru-RU" sz="3600" b="1" dirty="0" smtClean="0">
                <a:ln w="0"/>
                <a:latin typeface="+mj-lt"/>
                <a:ea typeface="Calibri" panose="020F0502020204030204" pitchFamily="34" charset="0"/>
              </a:rPr>
              <a:t>Цель проекта: </a:t>
            </a:r>
          </a:p>
          <a:p>
            <a:pPr algn="just"/>
            <a:r>
              <a:rPr lang="ru-RU" sz="3600" dirty="0" smtClean="0">
                <a:ln w="0"/>
                <a:latin typeface="+mj-lt"/>
                <a:ea typeface="Calibri" panose="020F0502020204030204" pitchFamily="34" charset="0"/>
              </a:rPr>
              <a:t>формирование системы психолого-педагогического сопровождения детей раннего возраста к условиям ДОУ в  адаптационный период в условиях реализации ФГОС ДО на основании эффективных практик МКДОУ «Д/с № 17» </a:t>
            </a:r>
          </a:p>
          <a:p>
            <a:endParaRPr lang="ru-RU" sz="2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4954572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276701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873926" y="828106"/>
            <a:ext cx="10191404" cy="52783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500" b="1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/>
                <a:uLnTx/>
                <a:uFillTx/>
                <a:latin typeface="Cambria"/>
                <a:ea typeface="Calibri" panose="020F0502020204030204" pitchFamily="34" charset="0"/>
                <a:cs typeface="+mn-cs"/>
              </a:rPr>
              <a:t>Задачи проекта: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/>
              </a:rPr>
              <a:t>1.Разработать </a:t>
            </a:r>
            <a:r>
              <a:rPr kumimoji="0" lang="ru-RU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/>
              </a:rPr>
              <a:t>модельные положения о работе психологической службе в МКДОУ, о работе педагога – психолога, о работе </a:t>
            </a:r>
            <a:r>
              <a:rPr kumimoji="0" lang="ru-RU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/>
              </a:rPr>
              <a:t>ПМПк</a:t>
            </a:r>
            <a:r>
              <a:rPr kumimoji="0" lang="ru-RU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/>
              </a:rPr>
              <a:t> МКДОУ, о психолого-педагогической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/>
              </a:rPr>
              <a:t>диагностике детей раннего возраста; 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600" dirty="0" smtClean="0">
                <a:solidFill>
                  <a:prstClr val="black"/>
                </a:solidFill>
                <a:latin typeface="Cambria"/>
              </a:rPr>
              <a:t>2. </a:t>
            </a:r>
            <a:r>
              <a:rPr lang="ru-RU" sz="2600" dirty="0">
                <a:solidFill>
                  <a:prstClr val="black"/>
                </a:solidFill>
                <a:latin typeface="Cambria"/>
              </a:rPr>
              <a:t>П</a:t>
            </a:r>
            <a:r>
              <a:rPr kumimoji="0" lang="ru-RU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/>
              </a:rPr>
              <a:t>ровести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/>
              </a:rPr>
              <a:t> </a:t>
            </a:r>
            <a:r>
              <a:rPr kumimoji="0" lang="ru-RU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/>
              </a:rPr>
              <a:t>экспертизу психолого-педагогической поддержки детей раннего возраста к условиям дошкольного учреждения;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600" dirty="0" smtClean="0">
                <a:solidFill>
                  <a:prstClr val="black"/>
                </a:solidFill>
                <a:latin typeface="Cambria"/>
              </a:rPr>
              <a:t>3.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/>
              </a:rPr>
              <a:t> </a:t>
            </a:r>
            <a:r>
              <a:rPr lang="ru-RU" sz="2600" dirty="0">
                <a:solidFill>
                  <a:prstClr val="black"/>
                </a:solidFill>
                <a:latin typeface="Cambria"/>
              </a:rPr>
              <a:t>А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/>
              </a:rPr>
              <a:t>пробировать </a:t>
            </a:r>
            <a:r>
              <a:rPr kumimoji="0" lang="ru-RU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/>
              </a:rPr>
              <a:t>разработанные документы на практике в МКДОУ»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600" dirty="0" smtClean="0">
                <a:solidFill>
                  <a:prstClr val="black"/>
                </a:solidFill>
                <a:latin typeface="Cambria"/>
              </a:rPr>
              <a:t>4.О</a:t>
            </a:r>
            <a:r>
              <a:rPr kumimoji="0" lang="ru-RU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/>
              </a:rPr>
              <a:t>бобщить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/>
              </a:rPr>
              <a:t> </a:t>
            </a:r>
            <a:r>
              <a:rPr kumimoji="0" lang="ru-RU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/>
              </a:rPr>
              <a:t>инновационный опыт на муниципальном и региональном уровне по проблеме: Психолого-педагогического сопровождения детей раннего возраста к условиям ДОУ в адаптационный период.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 w="0"/>
                <a:solidFill>
                  <a:srgbClr val="C00000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СЕССИЯ ОПОРНЫХ ПЛОЩАДОК ГБУ ДПО РЦОКИО</a:t>
            </a:r>
            <a:endParaRPr kumimoji="0" lang="ru-RU" sz="3200" b="1" i="0" u="none" strike="noStrike" kern="1200" cap="none" spc="0" normalizeH="0" baseline="0" noProof="0" dirty="0">
              <a:ln w="0"/>
              <a:solidFill>
                <a:srgbClr val="C00000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4954572" cy="643053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ЧЕЛЯБИНСК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209362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16182" y="929428"/>
            <a:ext cx="9582481" cy="53306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ln w="0"/>
                <a:latin typeface="+mj-lt"/>
                <a:ea typeface="Calibri" panose="020F0502020204030204" pitchFamily="34" charset="0"/>
              </a:rPr>
              <a:t>Ожидаемый результат</a:t>
            </a:r>
            <a:endParaRPr lang="ru-RU" sz="2200" b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pPr algn="just">
              <a:lnSpc>
                <a:spcPct val="115000"/>
              </a:lnSpc>
            </a:pPr>
            <a:r>
              <a:rPr lang="ru-RU" sz="2200" b="1" u="sng" dirty="0" smtClean="0"/>
              <a:t>Подготовительный этап: </a:t>
            </a:r>
            <a:endParaRPr lang="ru-RU" sz="2200" b="1" dirty="0"/>
          </a:p>
          <a:p>
            <a:pPr algn="just">
              <a:lnSpc>
                <a:spcPct val="115000"/>
              </a:lnSpc>
            </a:pPr>
            <a:r>
              <a:rPr lang="ru-RU" sz="2200" spc="-25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формирование календарного плана реализации проекта;</a:t>
            </a:r>
            <a:endParaRPr lang="ru-RU" sz="2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2200" spc="-25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проведение обучающих семинаров и консультаций с участниками проекта; </a:t>
            </a:r>
            <a:endParaRPr lang="ru-RU" sz="2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2200" spc="-25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организация работы творческих групп</a:t>
            </a:r>
            <a:r>
              <a:rPr lang="ru-RU" sz="2200" spc="-25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200" dirty="0" smtClean="0"/>
          </a:p>
          <a:p>
            <a:pPr algn="just"/>
            <a:r>
              <a:rPr lang="ru-RU" sz="2200" b="1" u="sng" dirty="0" smtClean="0"/>
              <a:t>Организационно-</a:t>
            </a:r>
            <a:r>
              <a:rPr lang="ru-RU" sz="2200" b="1" u="sng" dirty="0" err="1" smtClean="0"/>
              <a:t>деятельностный</a:t>
            </a:r>
            <a:r>
              <a:rPr lang="ru-RU" sz="2200" b="1" u="sng" dirty="0" smtClean="0"/>
              <a:t> этап: </a:t>
            </a:r>
          </a:p>
          <a:p>
            <a:pPr algn="just">
              <a:lnSpc>
                <a:spcPct val="115000"/>
              </a:lnSpc>
            </a:pPr>
            <a:r>
              <a:rPr lang="ru-RU" sz="2200" dirty="0"/>
              <a:t>– </a:t>
            </a:r>
            <a:r>
              <a:rPr lang="ru-RU" sz="2200" spc="-25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разработка </a:t>
            </a:r>
            <a:r>
              <a:rPr lang="ru-RU" sz="2200" spc="-25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ru-RU" sz="2200" spc="-25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апробация </a:t>
            </a:r>
            <a:r>
              <a:rPr lang="ru-RU" sz="2200" spc="-25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методического продукта по проблеме: «Система сопровождения детей раннего возраста к условиям ДОУ в адаптационный </a:t>
            </a:r>
            <a:r>
              <a:rPr lang="ru-RU" sz="2200" spc="-25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период»;</a:t>
            </a:r>
            <a:endParaRPr lang="ru-RU" sz="2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2200" spc="-25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проведение научно-методических исследований по данному направлению</a:t>
            </a:r>
            <a:r>
              <a:rPr lang="ru-RU" sz="2200" spc="-25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200" dirty="0" smtClean="0"/>
          </a:p>
          <a:p>
            <a:pPr algn="just"/>
            <a:r>
              <a:rPr lang="ru-RU" sz="2200" b="1" u="sng" dirty="0" smtClean="0"/>
              <a:t>Продуктивный этап:</a:t>
            </a:r>
            <a:r>
              <a:rPr lang="ru-RU" sz="2200" b="1" dirty="0" smtClean="0"/>
              <a:t> </a:t>
            </a:r>
            <a:endParaRPr lang="ru-RU" sz="2200" dirty="0" smtClean="0"/>
          </a:p>
          <a:p>
            <a:pPr algn="just"/>
            <a:r>
              <a:rPr lang="ru-RU" sz="2200" spc="-25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– будут подготовлены методические материалы по проблеме для публикации в сборниках конференций и/или научных журналах.</a:t>
            </a:r>
            <a:endParaRPr lang="ru-RU" sz="2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endParaRPr lang="ru-RU" sz="2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5886995"/>
            <a:ext cx="5416485" cy="714102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229978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34445" y="846301"/>
            <a:ext cx="10007364" cy="6307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        Мероприятия, 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организованные и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проведённые 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 рамках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проекта на уровне ОО   (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что сделано в соответствии с задачами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):</a:t>
            </a:r>
          </a:p>
          <a:p>
            <a:pPr algn="just">
              <a:lnSpc>
                <a:spcPct val="107000"/>
              </a:lnSpc>
            </a:pPr>
            <a:r>
              <a:rPr lang="ru-RU" sz="21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         разработано положение о работе психолого-педагогической службе МКДОУ «Д/с № 17»;</a:t>
            </a:r>
          </a:p>
          <a:p>
            <a:pPr algn="just">
              <a:lnSpc>
                <a:spcPct val="107000"/>
              </a:lnSpc>
            </a:pPr>
            <a:r>
              <a:rPr lang="ru-RU" sz="2100" dirty="0" smtClean="0">
                <a:ln w="0"/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  разработано </a:t>
            </a:r>
            <a:r>
              <a:rPr lang="ru-RU" sz="2100" dirty="0">
                <a:ln w="0"/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положение о работе </a:t>
            </a:r>
            <a:r>
              <a:rPr lang="ru-RU" sz="2100" dirty="0" smtClean="0">
                <a:ln w="0"/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педагога-психолога МКДОУ «Д/с №17»;</a:t>
            </a:r>
          </a:p>
          <a:p>
            <a:pPr lvl="0" algn="just">
              <a:lnSpc>
                <a:spcPct val="107000"/>
              </a:lnSpc>
            </a:pPr>
            <a:r>
              <a:rPr lang="ru-RU" sz="2100" dirty="0" smtClean="0">
                <a:ln w="0"/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  переработано  </a:t>
            </a:r>
            <a:r>
              <a:rPr lang="ru-RU" sz="2100" dirty="0">
                <a:ln w="0"/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положение о работе </a:t>
            </a:r>
            <a:r>
              <a:rPr lang="ru-RU" sz="2100" dirty="0" err="1" smtClean="0">
                <a:ln w="0"/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ПМПк</a:t>
            </a:r>
            <a:r>
              <a:rPr lang="ru-RU" sz="2100" dirty="0" smtClean="0">
                <a:ln w="0"/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ДОУ (согласно примерному </a:t>
            </a:r>
            <a:r>
              <a:rPr lang="ru-RU" sz="2100" dirty="0">
                <a:ln w="0"/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Положению о психолого-педагогическом консилиуме образовательной организации от 09.09.2019 г. № </a:t>
            </a:r>
            <a:r>
              <a:rPr lang="ru-RU" sz="2100" dirty="0" smtClean="0">
                <a:ln w="0"/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Р-93);</a:t>
            </a:r>
            <a:endParaRPr lang="ru-RU" sz="2100" dirty="0">
              <a:ln w="0"/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</a:pPr>
            <a:r>
              <a:rPr lang="ru-RU" sz="2100" dirty="0" smtClean="0">
                <a:ln w="0"/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  разработано положение </a:t>
            </a:r>
            <a:r>
              <a:rPr lang="ru-RU" sz="2100" dirty="0">
                <a:ln w="0"/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 </a:t>
            </a:r>
            <a:r>
              <a:rPr lang="ru-RU" sz="2100" dirty="0" smtClean="0">
                <a:ln w="0"/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психолого-педагогической диагностике детей раннего возраста;</a:t>
            </a:r>
          </a:p>
          <a:p>
            <a:pPr lvl="0" algn="just">
              <a:lnSpc>
                <a:spcPct val="107000"/>
              </a:lnSpc>
            </a:pPr>
            <a:r>
              <a:rPr lang="ru-RU" sz="2100" dirty="0" smtClean="0">
                <a:ln w="0"/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  разработана карта оценки РППС и необходимой документации групп раннего возраста;</a:t>
            </a:r>
          </a:p>
          <a:p>
            <a:pPr lvl="0" algn="just">
              <a:lnSpc>
                <a:spcPct val="107000"/>
              </a:lnSpc>
            </a:pPr>
            <a:r>
              <a:rPr lang="ru-RU" sz="2100" dirty="0" smtClean="0">
                <a:ln w="0"/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  разработан график и план работы </a:t>
            </a:r>
            <a:r>
              <a:rPr lang="ru-RU" sz="2100" dirty="0" err="1" smtClean="0">
                <a:ln w="0"/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ПМПк</a:t>
            </a:r>
            <a:r>
              <a:rPr lang="ru-RU" sz="2100" dirty="0" smtClean="0">
                <a:ln w="0"/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(согласно  примерному Положению о психолого-педагогическом консилиуме образовательной организации от 09.09.2019 г. № Р-93).</a:t>
            </a:r>
            <a:endParaRPr lang="ru-RU" sz="2100" b="1" dirty="0">
              <a:ln w="0"/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400" b="1" dirty="0" smtClean="0">
              <a:ln w="0"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069875"/>
            <a:ext cx="5039413" cy="788126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3221325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6230" y="979290"/>
            <a:ext cx="1003901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Результаты участия в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совместных мероприятиях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, </a:t>
            </a:r>
            <a:endParaRPr lang="ru-RU" sz="2400" b="1" dirty="0" smtClean="0">
              <a:ln w="0"/>
              <a:latin typeface="+mj-lt"/>
              <a:ea typeface="Calibri" panose="020F0502020204030204" pitchFamily="34" charset="0"/>
            </a:endParaRPr>
          </a:p>
          <a:p>
            <a:pPr algn="ctr"/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</a:rPr>
              <a:t>организованных 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</a:rPr>
              <a:t>ГБУ ДПО РЦОКИО </a:t>
            </a:r>
            <a:endParaRPr lang="ru-RU" sz="2400" b="1" dirty="0" smtClean="0">
              <a:ln w="0"/>
              <a:latin typeface="+mj-lt"/>
              <a:ea typeface="Calibri" panose="020F0502020204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5001706" cy="64305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ЧЕЛЯБИНСК</a:t>
            </a:r>
          </a:p>
          <a:p>
            <a:r>
              <a:rPr lang="ru-RU" b="1" dirty="0">
                <a:solidFill>
                  <a:schemeClr val="tx1"/>
                </a:solidFill>
              </a:rPr>
              <a:t>2019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42308" y="2063931"/>
            <a:ext cx="9318171" cy="4693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     </a:t>
            </a:r>
            <a:r>
              <a:rPr lang="ru-RU" sz="2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В сборнике локальных нормативных актов 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</a:rPr>
              <a:t>«Нормативно-правовое обеспечение формирования и совершенствования внутренней системы оценки качества образования дошкольной образовательной организации</a:t>
            </a:r>
            <a:r>
              <a:rPr lang="ru-RU" sz="2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» представлено «Положение о проведении оценки качества условий развивающей предметно-пространственной среды для детей с ограниченными возможностями здоровья Муниципального казенного  образовательного учреждения  «Детский сад № 17» </a:t>
            </a:r>
            <a:r>
              <a:rPr lang="ru-RU" sz="2200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Коркинского</a:t>
            </a:r>
            <a:r>
              <a:rPr lang="ru-RU" sz="2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муниципального района»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    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Нормативно-правовое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обеспечение формирования и совершенствования внутренней системы оценки качества образования дошкольной образовательной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организации: сборник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локальных нормативных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актов / </a:t>
            </a:r>
            <a:r>
              <a:rPr lang="ru-RU" sz="1600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Л.Е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 Кузнецова,  </a:t>
            </a:r>
            <a:r>
              <a:rPr lang="ru-RU" sz="1600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Н.А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 Павлова, </a:t>
            </a:r>
            <a:r>
              <a:rPr lang="ru-RU" sz="1600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Д.С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 Ильина 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[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и др.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]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 – Челябинск: РЦОКИО, 2019. – 128 </a:t>
            </a:r>
            <a:r>
              <a:rPr lang="ru-RU" sz="1600" smtClean="0">
                <a:latin typeface="Times New Roman" panose="02020603050405020304" pitchFamily="18" charset="0"/>
                <a:ea typeface="Calibri" panose="020F0502020204030204" pitchFamily="34" charset="0"/>
              </a:rPr>
              <a:t>с.)</a:t>
            </a:r>
            <a:endParaRPr lang="ru-RU" sz="16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068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18439" y="1064253"/>
            <a:ext cx="9661585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       Внутренняя (</a:t>
            </a:r>
            <a:r>
              <a:rPr lang="ru-RU" sz="2400" b="1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для </a:t>
            </a:r>
            <a:r>
              <a:rPr lang="ru-RU" sz="2400" b="1" dirty="0" err="1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ОО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результативность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представленного </a:t>
            </a:r>
            <a:r>
              <a:rPr lang="ru-RU" sz="2400" b="1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проекта</a:t>
            </a:r>
            <a:r>
              <a:rPr lang="ru-RU" sz="24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buFontTx/>
              <a:buChar char="-"/>
            </a:pPr>
            <a:r>
              <a:rPr lang="ru-RU" sz="24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проведена экспертиза РППС группы и всей необходимой документации по работе с детьми раннего возраста;</a:t>
            </a:r>
          </a:p>
          <a:p>
            <a:pPr marL="457200" indent="-457200" algn="just">
              <a:buFontTx/>
              <a:buChar char="-"/>
            </a:pPr>
            <a:r>
              <a:rPr lang="ru-RU" sz="24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подготовлена документация по адаптации детей к ДОУ (собрано портфолио на ребенка раннего возраста);</a:t>
            </a:r>
          </a:p>
          <a:p>
            <a:pPr marL="457200" indent="-457200" algn="just">
              <a:buFontTx/>
              <a:buChar char="-"/>
            </a:pPr>
            <a:r>
              <a:rPr lang="ru-RU" sz="24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систематизирован материал о работе с детьми раннего возраста.</a:t>
            </a:r>
          </a:p>
          <a:p>
            <a:pPr algn="just"/>
            <a:r>
              <a:rPr lang="ru-RU" sz="2400" b="1" dirty="0" smtClean="0"/>
              <a:t>       </a:t>
            </a:r>
          </a:p>
          <a:p>
            <a:pPr algn="just"/>
            <a:r>
              <a:rPr lang="ru-RU" sz="2400" b="1" dirty="0"/>
              <a:t> </a:t>
            </a:r>
            <a:r>
              <a:rPr lang="ru-RU" sz="2400" b="1" dirty="0" smtClean="0"/>
              <a:t>      Перспективы </a:t>
            </a:r>
            <a:r>
              <a:rPr lang="ru-RU" sz="2400" b="1" dirty="0"/>
              <a:t>реализации проекта совместно с ГБУ ДПО РЦОКИО на 2020 год:</a:t>
            </a:r>
          </a:p>
          <a:p>
            <a:pPr algn="just"/>
            <a:r>
              <a:rPr lang="ru-RU" sz="2400" dirty="0" smtClean="0"/>
              <a:t>       подготовить </a:t>
            </a:r>
            <a:r>
              <a:rPr lang="ru-RU" sz="2400" dirty="0"/>
              <a:t>научную статью по работе с детьми раннего возраста с целью успешной адаптации детей раннего возраста.</a:t>
            </a:r>
          </a:p>
          <a:p>
            <a:pPr algn="just"/>
            <a:endParaRPr lang="ru-RU" sz="28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1996230" y="344653"/>
            <a:ext cx="9883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rgbClr val="C00000"/>
                </a:solidFill>
              </a:rPr>
              <a:t>СЕССИЯ ОПОРНЫХ ПЛОЩАДОК </a:t>
            </a:r>
            <a:r>
              <a:rPr lang="ru-RU" sz="3200" b="1" dirty="0" smtClean="0">
                <a:ln w="0"/>
                <a:solidFill>
                  <a:srgbClr val="C00000"/>
                </a:solidFill>
              </a:rPr>
              <a:t>ГБУ ДПО РЦОКИО</a:t>
            </a:r>
            <a:endParaRPr lang="ru-RU" sz="3200" b="1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66880" y="6214947"/>
            <a:ext cx="4926291" cy="643053"/>
          </a:xfrm>
        </p:spPr>
        <p:txBody>
          <a:bodyPr/>
          <a:lstStyle/>
          <a:p>
            <a:pPr lvl="0"/>
            <a:r>
              <a:rPr lang="ru-RU" b="1" dirty="0">
                <a:solidFill>
                  <a:prstClr val="black"/>
                </a:solidFill>
              </a:rPr>
              <a:t>ЧЕЛЯБИНСК</a:t>
            </a:r>
          </a:p>
          <a:p>
            <a:pPr lvl="0"/>
            <a:r>
              <a:rPr lang="ru-RU" b="1" dirty="0">
                <a:solidFill>
                  <a:prstClr val="black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217580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">
      <a:maj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1250</TotalTime>
  <Words>712</Words>
  <Application>Microsoft Office PowerPoint</Application>
  <PresentationFormat>Широкоэкранный</PresentationFormat>
  <Paragraphs>95</Paragraphs>
  <Slides>10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Cambria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RCOKIO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Павлова Наталья Алексеевна</dc:creator>
  <cp:lastModifiedBy>Першукова Вероника Анатольевна</cp:lastModifiedBy>
  <cp:revision>132</cp:revision>
  <cp:lastPrinted>2018-11-12T10:47:27Z</cp:lastPrinted>
  <dcterms:created xsi:type="dcterms:W3CDTF">2017-09-29T08:48:00Z</dcterms:created>
  <dcterms:modified xsi:type="dcterms:W3CDTF">2019-12-10T11:21:36Z</dcterms:modified>
</cp:coreProperties>
</file>