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62" r:id="rId3"/>
    <p:sldId id="267" r:id="rId4"/>
    <p:sldId id="257" r:id="rId5"/>
    <p:sldId id="265" r:id="rId6"/>
    <p:sldId id="258" r:id="rId7"/>
    <p:sldId id="259" r:id="rId8"/>
    <p:sldId id="260" r:id="rId9"/>
    <p:sldId id="261" r:id="rId10"/>
    <p:sldId id="268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0449" autoAdjust="0"/>
  </p:normalViewPr>
  <p:slideViewPr>
    <p:cSldViewPr snapToGrid="0">
      <p:cViewPr varScale="1">
        <p:scale>
          <a:sx n="105" d="100"/>
          <a:sy n="105" d="100"/>
        </p:scale>
        <p:origin x="81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64823" y="1376312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15935" y="2555794"/>
            <a:ext cx="977547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/>
              <a:t>Проект: «</a:t>
            </a:r>
            <a:r>
              <a:rPr lang="ru-RU" sz="2200" dirty="0" smtClean="0"/>
              <a:t>Формирование </a:t>
            </a:r>
            <a:r>
              <a:rPr lang="ru-RU" sz="2200" dirty="0"/>
              <a:t>инструментария процедур оценивания </a:t>
            </a:r>
            <a:r>
              <a:rPr lang="ru-RU" sz="2200" dirty="0" smtClean="0"/>
              <a:t>результативности </a:t>
            </a:r>
            <a:r>
              <a:rPr lang="ru-RU" sz="2200" dirty="0" err="1" smtClean="0"/>
              <a:t>здоровьесберегающей</a:t>
            </a:r>
            <a:r>
              <a:rPr lang="ru-RU" sz="2200" dirty="0" smtClean="0"/>
              <a:t> </a:t>
            </a:r>
            <a:r>
              <a:rPr lang="ru-RU" sz="2200" dirty="0"/>
              <a:t>деятельности к дошкольной образовательной </a:t>
            </a:r>
            <a:r>
              <a:rPr lang="ru-RU" sz="2200" dirty="0" smtClean="0"/>
              <a:t>организации» </a:t>
            </a:r>
            <a:endParaRPr lang="ru-RU" sz="2200" b="1" dirty="0"/>
          </a:p>
          <a:p>
            <a:pPr algn="just"/>
            <a:endParaRPr lang="ru-RU" sz="2200" b="1" dirty="0" smtClean="0"/>
          </a:p>
          <a:p>
            <a:pPr algn="just"/>
            <a:r>
              <a:rPr lang="ru-RU" sz="2200" b="1" dirty="0" smtClean="0"/>
              <a:t>Образовательная организация </a:t>
            </a:r>
            <a:r>
              <a:rPr lang="ru-RU" sz="2200" dirty="0" err="1" smtClean="0"/>
              <a:t>МБДОУ</a:t>
            </a:r>
            <a:r>
              <a:rPr lang="ru-RU" sz="2200" dirty="0" smtClean="0"/>
              <a:t> </a:t>
            </a:r>
            <a:r>
              <a:rPr lang="ru-RU" sz="2200" dirty="0"/>
              <a:t>«Детский сад </a:t>
            </a:r>
            <a:r>
              <a:rPr lang="ru-RU" sz="2200" dirty="0" smtClean="0"/>
              <a:t>№ 57 </a:t>
            </a:r>
            <a:r>
              <a:rPr lang="ru-RU" sz="2200" dirty="0"/>
              <a:t>г.Челябинска»</a:t>
            </a:r>
          </a:p>
          <a:p>
            <a:endParaRPr lang="ru-RU" u="sng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282721"/>
              </p:ext>
            </p:extLst>
          </p:nvPr>
        </p:nvGraphicFramePr>
        <p:xfrm>
          <a:off x="2159727" y="4616322"/>
          <a:ext cx="9779725" cy="1600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46626"/>
                <a:gridCol w="4433099"/>
              </a:tblGrid>
              <a:tr h="1066701">
                <a:tc>
                  <a:txBody>
                    <a:bodyPr/>
                    <a:lstStyle/>
                    <a:p>
                      <a:pPr algn="l"/>
                      <a:r>
                        <a:rPr lang="ru-RU" sz="16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r>
                        <a:rPr lang="ru-RU" sz="1600" b="1" cap="none" spc="0" dirty="0" smtClean="0">
                          <a:ln w="0"/>
                          <a:effectLst/>
                        </a:rPr>
                        <a:t>Участники проекта  от ОО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/>
                      <a:endParaRPr lang="ru-RU" sz="1600" b="0" cap="none" spc="0" baseline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pPr algn="l"/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Карелина Е.В., заведующий </a:t>
                      </a:r>
                    </a:p>
                    <a:p>
                      <a:pPr algn="l"/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Усольцева М.А., заместитель заведующего по УМР</a:t>
                      </a:r>
                    </a:p>
                    <a:p>
                      <a:pPr algn="l"/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endParaRPr lang="ru-RU" sz="16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cap="none" spc="0" dirty="0" smtClean="0">
                          <a:ln w="0"/>
                          <a:effectLst/>
                        </a:rPr>
                        <a:t>Участники проекта от ГБУ ДПО РЦОКИО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/>
                      <a:endParaRPr lang="ru-RU" sz="16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pPr algn="l"/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Солодкова Е.А., начальник отдела организации научной деятельности</a:t>
                      </a:r>
                    </a:p>
                    <a:p>
                      <a:pPr algn="l"/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  <a:tr h="235666">
                <a:tc>
                  <a:txBody>
                    <a:bodyPr/>
                    <a:lstStyle/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1874" y="145433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8483" y="28437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03285" y="2814360"/>
            <a:ext cx="9935851" cy="324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0"/>
                <a:ea typeface="Calibri" panose="020F0502020204030204" pitchFamily="34" charset="0"/>
              </a:rPr>
              <a:t>МБДОУ «</a:t>
            </a:r>
            <a:r>
              <a:rPr lang="ru-RU" sz="2800" b="1" dirty="0" err="1" smtClean="0">
                <a:ln w="0"/>
                <a:ea typeface="Calibri" panose="020F0502020204030204" pitchFamily="34" charset="0"/>
              </a:rPr>
              <a:t>ДС</a:t>
            </a:r>
            <a:r>
              <a:rPr lang="ru-RU" sz="2800" b="1" dirty="0" smtClean="0">
                <a:ln w="0"/>
                <a:ea typeface="Calibri" panose="020F0502020204030204" pitchFamily="34" charset="0"/>
              </a:rPr>
              <a:t> № 57 г. Челябинска»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 - опорная </a:t>
            </a:r>
            <a:r>
              <a:rPr lang="ru-RU" sz="2800" dirty="0">
                <a:ln w="0"/>
                <a:ea typeface="Calibri" panose="020F0502020204030204" pitchFamily="34" charset="0"/>
              </a:rPr>
              <a:t>площадка отдела 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организации научной деятельности  </a:t>
            </a:r>
            <a:r>
              <a:rPr lang="ru-RU" sz="2800" dirty="0">
                <a:ln w="0"/>
                <a:ea typeface="Calibri" panose="020F0502020204030204" pitchFamily="34" charset="0"/>
              </a:rPr>
              <a:t>ГБУ ДПО 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РЦОКИО</a:t>
            </a:r>
            <a:r>
              <a:rPr lang="ru-RU" sz="2800" b="1" dirty="0" smtClean="0">
                <a:ln w="0"/>
                <a:ea typeface="Calibri" panose="020F0502020204030204" pitchFamily="34" charset="0"/>
              </a:rPr>
              <a:t> </a:t>
            </a:r>
            <a:endParaRPr lang="ru-RU" sz="2800" dirty="0">
              <a:ln w="0"/>
            </a:endParaRPr>
          </a:p>
          <a:p>
            <a:pPr algn="just"/>
            <a:endParaRPr lang="ru-RU" sz="2400" b="1" dirty="0" smtClean="0">
              <a:ln w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 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«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Формирование инструментария процедур оценивания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результативности</a:t>
            </a:r>
            <a:r>
              <a:rPr lang="ru-RU" sz="20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ea typeface="Calibri"/>
              </a:rPr>
              <a:t>здоровьесберегающей </a:t>
            </a:r>
            <a:r>
              <a:rPr lang="ru-RU" sz="2800" dirty="0">
                <a:latin typeface="Times New Roman"/>
                <a:ea typeface="Calibri"/>
              </a:rPr>
              <a:t>деятельности к дошкольной образовательной </a:t>
            </a:r>
            <a:r>
              <a:rPr lang="ru-RU" sz="2800" dirty="0" smtClean="0">
                <a:latin typeface="Times New Roman"/>
                <a:ea typeface="Calibri"/>
              </a:rPr>
              <a:t>организации</a:t>
            </a:r>
            <a:r>
              <a:rPr lang="ru-RU" sz="2800" dirty="0" smtClean="0"/>
              <a:t>»</a:t>
            </a: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63930" y="1184366"/>
            <a:ext cx="9816095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          Цель проекта: </a:t>
            </a:r>
            <a:r>
              <a:rPr lang="ru-RU" sz="2400" dirty="0"/>
              <a:t>Формирование инструментария процедур оценивания результативности здоровьесберегающей деятельности в дошкольной образовательной организации из опыта работы МБДОУ «ДС №</a:t>
            </a:r>
            <a:r>
              <a:rPr lang="ru-RU" sz="2400" dirty="0" smtClean="0"/>
              <a:t>57 г.Челябинска»</a:t>
            </a:r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          Задачи:</a:t>
            </a:r>
          </a:p>
          <a:p>
            <a:pPr algn="just">
              <a:lnSpc>
                <a:spcPct val="115000"/>
              </a:lnSpc>
            </a:pPr>
            <a:r>
              <a:rPr lang="ru-RU" sz="2400" dirty="0" smtClean="0"/>
              <a:t>1. </a:t>
            </a:r>
            <a:r>
              <a:rPr lang="ru-RU" sz="2400" dirty="0" smtClean="0">
                <a:ea typeface="Calibri"/>
                <a:cs typeface="Times New Roman"/>
              </a:rPr>
              <a:t>Разработать </a:t>
            </a:r>
            <a:r>
              <a:rPr lang="ru-RU" sz="2400" spc="-25" dirty="0">
                <a:solidFill>
                  <a:srgbClr val="000000"/>
                </a:solidFill>
                <a:ea typeface="Calibri"/>
                <a:cs typeface="Times New Roman"/>
              </a:rPr>
              <a:t>методический продукт в рамках тематики проекта (инструментарий, модель, система, алгоритм, методические рекомендации и др</a:t>
            </a:r>
            <a:r>
              <a:rPr lang="ru-RU" sz="2400" spc="-25" dirty="0" smtClean="0">
                <a:solidFill>
                  <a:srgbClr val="000000"/>
                </a:solidFill>
                <a:ea typeface="Calibri"/>
                <a:cs typeface="Times New Roman"/>
              </a:rPr>
              <a:t>.);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</a:pPr>
            <a:r>
              <a:rPr lang="ru-RU" sz="2400" spc="-25" dirty="0" smtClean="0">
                <a:solidFill>
                  <a:srgbClr val="000000"/>
                </a:solidFill>
                <a:ea typeface="Calibri"/>
                <a:cs typeface="Times New Roman"/>
              </a:rPr>
              <a:t>2. Провести </a:t>
            </a:r>
            <a:r>
              <a:rPr lang="ru-RU" sz="2400" spc="-25" dirty="0">
                <a:solidFill>
                  <a:srgbClr val="000000"/>
                </a:solidFill>
                <a:ea typeface="Calibri"/>
                <a:cs typeface="Times New Roman"/>
              </a:rPr>
              <a:t>экспертизу и апробацию методического продукта, разработанного творческими </a:t>
            </a:r>
            <a:r>
              <a:rPr lang="ru-RU" sz="2400" spc="-25" dirty="0" smtClean="0">
                <a:solidFill>
                  <a:srgbClr val="000000"/>
                </a:solidFill>
                <a:ea typeface="Calibri"/>
                <a:cs typeface="Times New Roman"/>
              </a:rPr>
              <a:t>группами;</a:t>
            </a:r>
            <a:endParaRPr lang="ru-RU" sz="2400" dirty="0">
              <a:ea typeface="Calibri"/>
              <a:cs typeface="Times New Roman"/>
            </a:endParaRPr>
          </a:p>
          <a:p>
            <a:r>
              <a:rPr lang="ru-RU" sz="2400" spc="-25" dirty="0" smtClean="0">
                <a:solidFill>
                  <a:srgbClr val="000000"/>
                </a:solidFill>
                <a:ea typeface="Calibri"/>
              </a:rPr>
              <a:t>3. Обобщить </a:t>
            </a:r>
            <a:r>
              <a:rPr lang="ru-RU" sz="2400" spc="-25" dirty="0">
                <a:solidFill>
                  <a:srgbClr val="000000"/>
                </a:solidFill>
                <a:ea typeface="Calibri"/>
              </a:rPr>
              <a:t>инновационный опыт на муниципальном и региональном уровне по проблеме </a:t>
            </a:r>
            <a:r>
              <a:rPr lang="ru-RU" sz="2400" dirty="0">
                <a:ea typeface="Calibri"/>
              </a:rPr>
              <a:t>развития систем оценки качества </a:t>
            </a:r>
            <a:r>
              <a:rPr lang="ru-RU" sz="2400" dirty="0" smtClean="0">
                <a:ea typeface="Calibri"/>
              </a:rPr>
              <a:t>образования.</a:t>
            </a:r>
            <a:endParaRPr lang="ru-RU" sz="2400" dirty="0" smtClean="0"/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54572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16182" y="929428"/>
            <a:ext cx="9582481" cy="5734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0"/>
                <a:ea typeface="Calibri" panose="020F0502020204030204" pitchFamily="34" charset="0"/>
              </a:rPr>
              <a:t>Ожидаемый результат:</a:t>
            </a:r>
          </a:p>
          <a:p>
            <a:endParaRPr lang="ru-RU" sz="20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</a:endParaRPr>
          </a:p>
          <a:p>
            <a:pPr algn="just">
              <a:spcAft>
                <a:spcPts val="800"/>
              </a:spcAft>
            </a:pPr>
            <a:r>
              <a:rPr lang="ru-RU" sz="2000" dirty="0" smtClean="0"/>
              <a:t>           </a:t>
            </a:r>
            <a:r>
              <a:rPr lang="ru-RU" sz="2000" u="sng" dirty="0" smtClean="0"/>
              <a:t>Подготовительный </a:t>
            </a:r>
            <a:r>
              <a:rPr lang="ru-RU" sz="2000" u="sng" dirty="0"/>
              <a:t>этап</a:t>
            </a:r>
            <a:r>
              <a:rPr lang="ru-RU" sz="2000" dirty="0"/>
              <a:t> </a:t>
            </a:r>
            <a:r>
              <a:rPr lang="ru-RU" sz="2000" dirty="0" smtClean="0"/>
              <a:t>– </a:t>
            </a:r>
            <a:r>
              <a:rPr lang="ru-RU" sz="2000" dirty="0" smtClean="0">
                <a:ea typeface="Calibri"/>
              </a:rPr>
              <a:t>оформление заявительных документов </a:t>
            </a:r>
            <a:r>
              <a:rPr lang="ru-RU" sz="2000" dirty="0">
                <a:ea typeface="Calibri"/>
              </a:rPr>
              <a:t>на продолжение  совместного проекта, </a:t>
            </a:r>
            <a:r>
              <a:rPr lang="ru-RU" sz="2000" dirty="0" smtClean="0">
                <a:ea typeface="Calibri"/>
              </a:rPr>
              <a:t>корректировка  календарного плана </a:t>
            </a:r>
            <a:r>
              <a:rPr lang="ru-RU" sz="2000" dirty="0">
                <a:ea typeface="Calibri"/>
              </a:rPr>
              <a:t>реализации проекта, </a:t>
            </a:r>
            <a:r>
              <a:rPr lang="ru-RU" sz="2000" dirty="0" smtClean="0">
                <a:ea typeface="Calibri"/>
              </a:rPr>
              <a:t>проведение обучающего семинара, круглого стола </a:t>
            </a:r>
            <a:r>
              <a:rPr lang="ru-RU" sz="2000" dirty="0">
                <a:ea typeface="Calibri"/>
              </a:rPr>
              <a:t>с участниками проекта, </a:t>
            </a:r>
            <a:r>
              <a:rPr lang="ru-RU" sz="2000" dirty="0" smtClean="0">
                <a:ea typeface="Calibri"/>
              </a:rPr>
              <a:t>организация работы творческих </a:t>
            </a:r>
            <a:r>
              <a:rPr lang="ru-RU" sz="2000" dirty="0">
                <a:ea typeface="Calibri"/>
              </a:rPr>
              <a:t>лабораторий на решение задач проекта и достижение поставленной цели</a:t>
            </a:r>
            <a:r>
              <a:rPr lang="ru-RU" sz="2000" dirty="0" smtClean="0">
                <a:ea typeface="Calibri"/>
              </a:rPr>
              <a:t>.</a:t>
            </a:r>
          </a:p>
          <a:p>
            <a:pPr algn="just">
              <a:spcAft>
                <a:spcPts val="800"/>
              </a:spcAft>
            </a:pPr>
            <a:r>
              <a:rPr lang="ru-RU" sz="2000" dirty="0" smtClean="0"/>
              <a:t>          </a:t>
            </a:r>
            <a:r>
              <a:rPr lang="ru-RU" sz="2000" u="sng" dirty="0" smtClean="0"/>
              <a:t>Организационно-</a:t>
            </a:r>
            <a:r>
              <a:rPr lang="ru-RU" sz="2000" u="sng" dirty="0" err="1" smtClean="0"/>
              <a:t>деятельностный</a:t>
            </a:r>
            <a:r>
              <a:rPr lang="ru-RU" sz="2000" u="sng" dirty="0" smtClean="0"/>
              <a:t> </a:t>
            </a:r>
            <a:r>
              <a:rPr lang="ru-RU" sz="2000" u="sng" dirty="0"/>
              <a:t>этап</a:t>
            </a:r>
            <a:r>
              <a:rPr lang="ru-RU" sz="2000" dirty="0"/>
              <a:t> </a:t>
            </a:r>
            <a:r>
              <a:rPr lang="ru-RU" sz="2000" dirty="0" smtClean="0"/>
              <a:t>– </a:t>
            </a:r>
            <a:r>
              <a:rPr lang="ru-RU" sz="2000" dirty="0" smtClean="0">
                <a:ea typeface="Calibri"/>
                <a:cs typeface="Times New Roman"/>
              </a:rPr>
              <a:t>разработка и результаты апробации </a:t>
            </a:r>
            <a:r>
              <a:rPr lang="ru-RU" sz="2000" spc="-25" dirty="0" smtClean="0">
                <a:solidFill>
                  <a:srgbClr val="000000"/>
                </a:solidFill>
                <a:ea typeface="Calibri"/>
                <a:cs typeface="Times New Roman"/>
              </a:rPr>
              <a:t>методического продукта </a:t>
            </a:r>
            <a:r>
              <a:rPr lang="ru-RU" sz="2000" spc="-25" dirty="0">
                <a:solidFill>
                  <a:srgbClr val="000000"/>
                </a:solidFill>
                <a:ea typeface="Calibri"/>
                <a:cs typeface="Times New Roman"/>
              </a:rPr>
              <a:t>в рамках тематики проекта </a:t>
            </a:r>
            <a:r>
              <a:rPr lang="ru-RU" sz="2000" spc="-25" dirty="0" smtClean="0">
                <a:solidFill>
                  <a:srgbClr val="000000"/>
                </a:solidFill>
                <a:ea typeface="Calibri"/>
                <a:cs typeface="Times New Roman"/>
              </a:rPr>
              <a:t>(инструментарий, технологическая карта, </a:t>
            </a:r>
            <a:r>
              <a:rPr lang="ru-RU" sz="2000" spc="-25" dirty="0">
                <a:solidFill>
                  <a:srgbClr val="000000"/>
                </a:solidFill>
                <a:ea typeface="Calibri"/>
                <a:cs typeface="Times New Roman"/>
              </a:rPr>
              <a:t>модель, система, алгоритм, методические рекомендации и др.); </a:t>
            </a:r>
            <a:r>
              <a:rPr lang="ru-RU" sz="2000" dirty="0" smtClean="0">
                <a:ea typeface="Calibri"/>
                <a:cs typeface="Times New Roman"/>
              </a:rPr>
              <a:t>сформированность банка </a:t>
            </a:r>
            <a:r>
              <a:rPr lang="ru-RU" sz="2000" spc="-25" dirty="0">
                <a:solidFill>
                  <a:srgbClr val="000000"/>
                </a:solidFill>
                <a:ea typeface="Calibri"/>
                <a:cs typeface="Times New Roman"/>
              </a:rPr>
              <a:t>оценки качества образования </a:t>
            </a:r>
            <a:r>
              <a:rPr lang="ru-RU" sz="2000" spc="-25" dirty="0" smtClean="0">
                <a:solidFill>
                  <a:srgbClr val="000000"/>
                </a:solidFill>
                <a:ea typeface="Calibri"/>
                <a:cs typeface="Times New Roman"/>
              </a:rPr>
              <a:t>(</a:t>
            </a:r>
            <a:r>
              <a:rPr lang="ru-RU" sz="2000" spc="-25" dirty="0">
                <a:solidFill>
                  <a:srgbClr val="000000"/>
                </a:solidFill>
                <a:ea typeface="Calibri"/>
                <a:cs typeface="Times New Roman"/>
              </a:rPr>
              <a:t>инструментарий</a:t>
            </a:r>
            <a:r>
              <a:rPr lang="ru-RU" sz="2000" spc="-25" dirty="0" smtClean="0">
                <a:solidFill>
                  <a:srgbClr val="000000"/>
                </a:solidFill>
                <a:ea typeface="Calibri"/>
                <a:cs typeface="Times New Roman"/>
              </a:rPr>
              <a:t>), </a:t>
            </a:r>
            <a:r>
              <a:rPr lang="ru-RU" sz="2000" dirty="0" smtClean="0">
                <a:ea typeface="Calibri"/>
                <a:cs typeface="Times New Roman"/>
              </a:rPr>
              <a:t>проведение научно-методического исследования </a:t>
            </a:r>
            <a:r>
              <a:rPr lang="ru-RU" sz="2000" spc="-25" dirty="0">
                <a:solidFill>
                  <a:srgbClr val="000000"/>
                </a:solidFill>
                <a:ea typeface="Calibri"/>
                <a:cs typeface="Times New Roman"/>
              </a:rPr>
              <a:t>по проблематике проекта</a:t>
            </a:r>
            <a:r>
              <a:rPr lang="ru-RU" sz="2000" dirty="0" smtClean="0">
                <a:ea typeface="Calibri"/>
                <a:cs typeface="Times New Roman"/>
              </a:rPr>
              <a:t>.</a:t>
            </a:r>
            <a:endParaRPr lang="ru-RU" sz="2000" dirty="0" smtClean="0"/>
          </a:p>
          <a:p>
            <a:pPr algn="just">
              <a:spcAft>
                <a:spcPts val="800"/>
              </a:spcAft>
            </a:pPr>
            <a:r>
              <a:rPr lang="ru-RU" sz="2000" dirty="0" smtClean="0"/>
              <a:t>          </a:t>
            </a:r>
            <a:r>
              <a:rPr lang="ru-RU" sz="2000" u="sng" dirty="0" smtClean="0"/>
              <a:t>Продуктивный </a:t>
            </a:r>
            <a:r>
              <a:rPr lang="ru-RU" sz="2000" u="sng" dirty="0"/>
              <a:t>этап</a:t>
            </a:r>
            <a:r>
              <a:rPr lang="ru-RU" sz="2000" dirty="0"/>
              <a:t> </a:t>
            </a:r>
            <a:r>
              <a:rPr lang="ru-RU" sz="2000" dirty="0" smtClean="0"/>
              <a:t>– </a:t>
            </a:r>
            <a:r>
              <a:rPr lang="ru-RU" sz="2000" dirty="0" smtClean="0">
                <a:latin typeface="Times New Roman"/>
                <a:ea typeface="Calibri"/>
              </a:rPr>
              <a:t>подготовка методических материалов </a:t>
            </a:r>
            <a:r>
              <a:rPr lang="ru-RU" sz="2000" dirty="0">
                <a:latin typeface="Times New Roman"/>
                <a:ea typeface="Calibri"/>
              </a:rPr>
              <a:t>по проблеме для публикации в сборниках конференций и/или научных журналах.</a:t>
            </a:r>
            <a:endParaRPr lang="ru-RU" sz="2000" dirty="0" smtClean="0"/>
          </a:p>
          <a:p>
            <a:pPr>
              <a:spcAft>
                <a:spcPts val="800"/>
              </a:spcAft>
            </a:pP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886995"/>
            <a:ext cx="5416485" cy="71410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0044" y="929428"/>
            <a:ext cx="9899981" cy="5246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на уровне ОО   (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что сделано в соответствии с задачами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b="1" dirty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AutoNum type="arabicPeriod"/>
            </a:pPr>
            <a:r>
              <a:rPr lang="ru-RU" sz="2100" dirty="0" smtClean="0">
                <a:ln w="0"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деятельности творческих лабораторий по </a:t>
            </a:r>
            <a:r>
              <a:rPr lang="ru-RU" sz="2100" spc="-25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разработке </a:t>
            </a:r>
            <a:r>
              <a:rPr lang="ru-RU" sz="2100" spc="-25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методического продукта в рамках тематики проекта (инструментарий, </a:t>
            </a:r>
            <a:r>
              <a:rPr lang="ru-RU" sz="2100" spc="-25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технологическая карта, модель</a:t>
            </a:r>
            <a:r>
              <a:rPr lang="ru-RU" sz="2100" spc="-25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система, алгоритм, методические рекомендации и др</a:t>
            </a:r>
            <a:r>
              <a:rPr lang="ru-RU" sz="2100" spc="-25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.)</a:t>
            </a:r>
          </a:p>
          <a:p>
            <a:pPr marL="457200" indent="-457200" algn="just">
              <a:lnSpc>
                <a:spcPct val="107000"/>
              </a:lnSpc>
              <a:buAutoNum type="arabicPeriod"/>
            </a:pPr>
            <a:r>
              <a:rPr lang="ru-RU" sz="2100" spc="-25" dirty="0">
                <a:ln w="0"/>
                <a:solidFill>
                  <a:srgbClr val="000000"/>
                </a:solidFill>
                <a:latin typeface="Times New Roman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100" spc="-25" dirty="0" smtClean="0">
                <a:ln w="0"/>
                <a:solidFill>
                  <a:srgbClr val="000000"/>
                </a:solidFill>
                <a:latin typeface="Times New Roman"/>
                <a:ea typeface="Calibri" panose="020F0502020204030204" pitchFamily="34" charset="0"/>
                <a:cs typeface="Times New Roman" panose="02020603050405020304" pitchFamily="18" charset="0"/>
              </a:rPr>
              <a:t>Проведена </a:t>
            </a:r>
            <a:r>
              <a:rPr lang="ru-RU" sz="2100" spc="-25" dirty="0">
                <a:solidFill>
                  <a:srgbClr val="000000"/>
                </a:solidFill>
                <a:latin typeface="Times New Roman"/>
                <a:ea typeface="Calibri" panose="020F0502020204030204" pitchFamily="34" charset="0"/>
              </a:rPr>
              <a:t>э</a:t>
            </a:r>
            <a:r>
              <a:rPr lang="ru-RU" sz="2100" spc="-25" dirty="0" smtClean="0">
                <a:solidFill>
                  <a:srgbClr val="000000"/>
                </a:solidFill>
                <a:latin typeface="Times New Roman"/>
                <a:ea typeface="Calibri"/>
              </a:rPr>
              <a:t>кспертиза </a:t>
            </a:r>
            <a:r>
              <a:rPr lang="ru-RU" sz="2100" spc="-25" dirty="0">
                <a:solidFill>
                  <a:srgbClr val="000000"/>
                </a:solidFill>
                <a:latin typeface="Times New Roman"/>
                <a:ea typeface="Calibri"/>
              </a:rPr>
              <a:t>и апробация методического продукта, разработанного творческими </a:t>
            </a:r>
            <a:r>
              <a:rPr lang="ru-RU" sz="2100" spc="-25" dirty="0" smtClean="0">
                <a:solidFill>
                  <a:srgbClr val="000000"/>
                </a:solidFill>
                <a:latin typeface="Times New Roman"/>
                <a:ea typeface="Calibri"/>
              </a:rPr>
              <a:t>лабораториями.</a:t>
            </a:r>
          </a:p>
          <a:p>
            <a:pPr marL="457200" indent="-457200" algn="just">
              <a:lnSpc>
                <a:spcPct val="107000"/>
              </a:lnSpc>
              <a:buAutoNum type="arabicPeriod"/>
            </a:pPr>
            <a:r>
              <a:rPr lang="ru-RU" sz="2100" spc="-25" dirty="0" smtClean="0">
                <a:solidFill>
                  <a:srgbClr val="000000"/>
                </a:solidFill>
                <a:latin typeface="Times New Roman"/>
                <a:ea typeface="Calibri"/>
              </a:rPr>
              <a:t>Внесены коррективы </a:t>
            </a:r>
            <a:r>
              <a:rPr lang="ru-RU" sz="2100" spc="-25" dirty="0">
                <a:solidFill>
                  <a:srgbClr val="000000"/>
                </a:solidFill>
                <a:latin typeface="Times New Roman"/>
                <a:ea typeface="Calibri"/>
              </a:rPr>
              <a:t>в </a:t>
            </a:r>
            <a:r>
              <a:rPr lang="ru-RU" sz="2100" spc="-25" dirty="0" smtClean="0">
                <a:solidFill>
                  <a:srgbClr val="000000"/>
                </a:solidFill>
                <a:latin typeface="Times New Roman"/>
                <a:ea typeface="Calibri"/>
              </a:rPr>
              <a:t>разработанный </a:t>
            </a:r>
            <a:r>
              <a:rPr lang="ru-RU" sz="2100" spc="-25" dirty="0">
                <a:solidFill>
                  <a:srgbClr val="000000"/>
                </a:solidFill>
                <a:latin typeface="Times New Roman"/>
                <a:ea typeface="Calibri"/>
              </a:rPr>
              <a:t>методический продукт, представленный творческими лабораториями </a:t>
            </a:r>
            <a:r>
              <a:rPr lang="ru-RU" sz="2100" spc="-25" dirty="0" smtClean="0">
                <a:solidFill>
                  <a:srgbClr val="000000"/>
                </a:solidFill>
                <a:latin typeface="Times New Roman"/>
                <a:ea typeface="Calibri"/>
              </a:rPr>
              <a:t>.</a:t>
            </a:r>
          </a:p>
          <a:p>
            <a:pPr marL="457200" indent="-457200" algn="just">
              <a:lnSpc>
                <a:spcPct val="107000"/>
              </a:lnSpc>
              <a:buAutoNum type="arabicPeriod"/>
            </a:pPr>
            <a:r>
              <a:rPr lang="ru-RU" sz="2100" spc="-25" dirty="0" smtClean="0">
                <a:solidFill>
                  <a:srgbClr val="000000"/>
                </a:solidFill>
                <a:latin typeface="Times New Roman"/>
                <a:ea typeface="Calibri"/>
              </a:rPr>
              <a:t>Подготовлены тезисы статьи по проблематике проекта </a:t>
            </a:r>
            <a:r>
              <a:rPr lang="ru-RU" sz="2100" dirty="0" smtClean="0">
                <a:latin typeface="Times New Roman"/>
                <a:ea typeface="Calibri"/>
              </a:rPr>
              <a:t>к публикации. </a:t>
            </a:r>
            <a:endParaRPr lang="ru-RU" sz="2100" dirty="0">
              <a:latin typeface="Times New Roman"/>
              <a:ea typeface="Calibri"/>
            </a:endParaRPr>
          </a:p>
          <a:p>
            <a:pPr marL="457200" indent="-457200" algn="just">
              <a:lnSpc>
                <a:spcPct val="107000"/>
              </a:lnSpc>
              <a:buAutoNum type="arabicPeriod"/>
            </a:pPr>
            <a:r>
              <a:rPr lang="ru-RU" sz="2100" dirty="0" smtClean="0">
                <a:ln w="0"/>
                <a:latin typeface="Times New Roman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круглого стола с участниками творческих лабораторий по подведению итогов и подготовке отчета по реализации проекта .</a:t>
            </a:r>
            <a:endParaRPr lang="ru-RU" sz="2100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069875"/>
            <a:ext cx="5039413" cy="78812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979290"/>
            <a:ext cx="1003901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РЦОКИО</a:t>
            </a:r>
          </a:p>
          <a:p>
            <a:pPr algn="ctr"/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400" dirty="0" smtClean="0">
                <a:solidFill>
                  <a:prstClr val="black"/>
                </a:solidFill>
              </a:rPr>
              <a:t>           </a:t>
            </a:r>
            <a:r>
              <a:rPr lang="ru-RU" sz="2400" dirty="0" smtClean="0">
                <a:solidFill>
                  <a:prstClr val="black"/>
                </a:solidFill>
                <a:latin typeface="+mj-lt"/>
              </a:rPr>
              <a:t>1. Разработка </a:t>
            </a:r>
            <a:r>
              <a:rPr lang="ru-RU" sz="2400" dirty="0">
                <a:solidFill>
                  <a:prstClr val="black"/>
                </a:solidFill>
                <a:latin typeface="+mj-lt"/>
              </a:rPr>
              <a:t>методического продукта в рамках тематики </a:t>
            </a:r>
            <a:r>
              <a:rPr lang="ru-RU" sz="2400" dirty="0" smtClean="0">
                <a:solidFill>
                  <a:prstClr val="black"/>
                </a:solidFill>
                <a:latin typeface="+mj-lt"/>
              </a:rPr>
              <a:t>проекта: «</a:t>
            </a:r>
            <a:r>
              <a:rPr lang="ru-RU" sz="2400" dirty="0" smtClean="0">
                <a:latin typeface="+mj-lt"/>
                <a:ea typeface="Calibri"/>
                <a:cs typeface="Times New Roman"/>
              </a:rPr>
              <a:t>Формирование </a:t>
            </a:r>
            <a:r>
              <a:rPr lang="ru-RU" sz="2400" dirty="0">
                <a:latin typeface="+mj-lt"/>
                <a:ea typeface="Calibri"/>
                <a:cs typeface="Times New Roman"/>
              </a:rPr>
              <a:t>инструментария процедур оценивания </a:t>
            </a:r>
            <a:r>
              <a:rPr lang="ru-RU" sz="2400" dirty="0" smtClean="0">
                <a:latin typeface="+mj-lt"/>
                <a:ea typeface="Calibri"/>
                <a:cs typeface="Times New Roman"/>
              </a:rPr>
              <a:t>результативности </a:t>
            </a:r>
            <a:r>
              <a:rPr lang="ru-RU" sz="2400" dirty="0" err="1" smtClean="0">
                <a:latin typeface="+mj-lt"/>
                <a:ea typeface="Calibri"/>
              </a:rPr>
              <a:t>здоровьесберегающей</a:t>
            </a:r>
            <a:r>
              <a:rPr lang="ru-RU" sz="2400" dirty="0" smtClean="0">
                <a:latin typeface="+mj-lt"/>
                <a:ea typeface="Calibri"/>
              </a:rPr>
              <a:t> </a:t>
            </a:r>
            <a:r>
              <a:rPr lang="ru-RU" sz="2400" dirty="0">
                <a:latin typeface="+mj-lt"/>
                <a:ea typeface="Calibri"/>
              </a:rPr>
              <a:t>деятельности к дошкольной образовательной </a:t>
            </a:r>
            <a:r>
              <a:rPr lang="ru-RU" sz="2400" dirty="0" smtClean="0">
                <a:latin typeface="+mj-lt"/>
                <a:ea typeface="Calibri"/>
              </a:rPr>
              <a:t>организации»; </a:t>
            </a:r>
            <a:endParaRPr lang="ru-RU" sz="2400" dirty="0">
              <a:solidFill>
                <a:prstClr val="black"/>
              </a:solidFill>
              <a:latin typeface="+mj-lt"/>
            </a:endParaRPr>
          </a:p>
          <a:p>
            <a:pPr lvl="0" algn="just"/>
            <a:r>
              <a:rPr lang="ru-RU" sz="2400" dirty="0" smtClean="0">
                <a:solidFill>
                  <a:prstClr val="black"/>
                </a:solidFill>
                <a:latin typeface="+mj-lt"/>
              </a:rPr>
              <a:t>           2. Проведение </a:t>
            </a:r>
            <a:r>
              <a:rPr lang="ru-RU" sz="2400" dirty="0">
                <a:solidFill>
                  <a:prstClr val="black"/>
                </a:solidFill>
                <a:latin typeface="+mj-lt"/>
              </a:rPr>
              <a:t>экспертизы методического продукта, разработанного творческими группами дошкольного учреждения</a:t>
            </a:r>
            <a:r>
              <a:rPr lang="ru-RU" sz="2400" dirty="0" smtClean="0">
                <a:solidFill>
                  <a:prstClr val="black"/>
                </a:solidFill>
                <a:latin typeface="+mj-lt"/>
              </a:rPr>
              <a:t>;</a:t>
            </a:r>
          </a:p>
          <a:p>
            <a:pPr lvl="0" algn="just"/>
            <a:r>
              <a:rPr lang="ru-RU" sz="2400" dirty="0" smtClean="0">
                <a:solidFill>
                  <a:prstClr val="black"/>
                </a:solidFill>
                <a:latin typeface="+mj-lt"/>
              </a:rPr>
              <a:t>           3. Подготовка статьи «Оценка результативности</a:t>
            </a:r>
            <a:r>
              <a:rPr lang="ru-RU" sz="2400" dirty="0">
                <a:solidFill>
                  <a:prstClr val="black"/>
                </a:solidFill>
                <a:latin typeface="+mj-lt"/>
                <a:ea typeface="Calibri"/>
              </a:rPr>
              <a:t> здоровьесберегающей деятельности</a:t>
            </a:r>
            <a:r>
              <a:rPr lang="ru-RU" sz="2400" dirty="0" smtClean="0">
                <a:solidFill>
                  <a:prstClr val="black"/>
                </a:solidFill>
                <a:latin typeface="+mj-lt"/>
              </a:rPr>
              <a:t> как механизм внутренней системы оценки качества дошкольного образования» в </a:t>
            </a:r>
            <a:r>
              <a:rPr lang="ru-RU" sz="2400" dirty="0">
                <a:solidFill>
                  <a:prstClr val="black"/>
                </a:solidFill>
                <a:latin typeface="+mj-lt"/>
              </a:rPr>
              <a:t>научно-методический журнал ГБУ ДПО </a:t>
            </a:r>
            <a:r>
              <a:rPr lang="ru-RU" sz="2400" dirty="0" smtClean="0">
                <a:solidFill>
                  <a:prstClr val="black"/>
                </a:solidFill>
                <a:latin typeface="+mj-lt"/>
              </a:rPr>
              <a:t>РЦОКИО. </a:t>
            </a:r>
            <a:endParaRPr lang="ru-RU" sz="2400" dirty="0">
              <a:solidFill>
                <a:prstClr val="black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001706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8439" y="1064253"/>
            <a:ext cx="966158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endParaRPr lang="ru-RU" sz="2800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sz="2400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Внутренняя</a:t>
            </a: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для ОО):</a:t>
            </a:r>
          </a:p>
          <a:p>
            <a:pPr lvl="0" algn="just"/>
            <a:r>
              <a:rPr lang="ru-RU" sz="24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800" dirty="0" smtClean="0">
                <a:solidFill>
                  <a:prstClr val="black"/>
                </a:solidFill>
              </a:rPr>
              <a:t>.</a:t>
            </a:r>
            <a:r>
              <a:rPr lang="ru-RU" sz="2400" dirty="0" smtClean="0">
                <a:solidFill>
                  <a:prstClr val="black"/>
                </a:solidFill>
              </a:rPr>
              <a:t>Получение </a:t>
            </a:r>
            <a:r>
              <a:rPr lang="ru-RU" sz="2400" dirty="0">
                <a:solidFill>
                  <a:prstClr val="black"/>
                </a:solidFill>
              </a:rPr>
              <a:t>независимой оценки инструментария  процедур оценивания здоровьесберегающей деятельности в ДОО</a:t>
            </a:r>
            <a:r>
              <a:rPr lang="ru-RU" sz="2400" dirty="0" smtClean="0">
                <a:solidFill>
                  <a:prstClr val="black"/>
                </a:solidFill>
              </a:rPr>
              <a:t>.</a:t>
            </a:r>
          </a:p>
          <a:p>
            <a:pPr lvl="0" algn="just"/>
            <a:r>
              <a:rPr lang="ru-RU" sz="2400" dirty="0">
                <a:solidFill>
                  <a:prstClr val="black"/>
                </a:solidFill>
              </a:rPr>
              <a:t>2. Формирование банка оценки качества образования. </a:t>
            </a:r>
            <a:endParaRPr lang="ru-RU" sz="2400" dirty="0" smtClean="0">
              <a:solidFill>
                <a:prstClr val="black"/>
              </a:solidFill>
            </a:endParaRPr>
          </a:p>
          <a:p>
            <a:pPr lvl="0"/>
            <a:endParaRPr lang="ru-RU" sz="2800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Times New Roman" panose="02020603050405020304" pitchFamily="18" charset="0"/>
            </a:endParaRPr>
          </a:p>
          <a:p>
            <a:pPr lvl="0"/>
            <a:r>
              <a:rPr lang="ru-RU" sz="2400" u="sng" dirty="0" smtClean="0"/>
              <a:t>Внешняя</a:t>
            </a:r>
            <a:r>
              <a:rPr lang="ru-RU" sz="2400" dirty="0" smtClean="0"/>
              <a:t> (для системы образования Челябинской области): 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1. </a:t>
            </a:r>
            <a:r>
              <a:rPr lang="ru-RU" sz="2400" dirty="0">
                <a:solidFill>
                  <a:prstClr val="black"/>
                </a:solidFill>
              </a:rPr>
              <a:t>Публикация материалов по результатам реализации проекта.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2. </a:t>
            </a:r>
            <a:r>
              <a:rPr lang="ru-RU" sz="2400" dirty="0">
                <a:solidFill>
                  <a:prstClr val="black"/>
                </a:solidFill>
              </a:rPr>
              <a:t>Участие в научно-методических мероприятиях на муниципальном уровне, в научно-практической конференции на региональном уровне.</a:t>
            </a:r>
            <a:endParaRPr lang="ru-RU" sz="24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26291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1880" y="1418437"/>
            <a:ext cx="9718145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год</a:t>
            </a:r>
          </a:p>
          <a:p>
            <a:pPr algn="ctr"/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 </a:t>
            </a:r>
            <a:endParaRPr lang="ru-RU" sz="2100" dirty="0" smtClean="0">
              <a:solidFill>
                <a:prstClr val="black"/>
              </a:solidFill>
            </a:endParaRPr>
          </a:p>
          <a:p>
            <a:pPr lvl="0" algn="just"/>
            <a:r>
              <a:rPr lang="ru-RU" sz="2100" dirty="0" smtClean="0">
                <a:solidFill>
                  <a:prstClr val="black"/>
                </a:solidFill>
              </a:rPr>
              <a:t>Презентация результатов реализации проекта для педагогической общественности города. </a:t>
            </a:r>
          </a:p>
          <a:p>
            <a:pPr lvl="0"/>
            <a:endParaRPr lang="ru-RU" sz="2100" dirty="0">
              <a:solidFill>
                <a:prstClr val="black"/>
              </a:solidFill>
            </a:endParaRPr>
          </a:p>
          <a:p>
            <a:pPr algn="ctr"/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800" dirty="0" smtClean="0">
              <a:ln w="0"/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73425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633</Words>
  <Application>Microsoft Office PowerPoint</Application>
  <PresentationFormat>Широкоэкранный</PresentationFormat>
  <Paragraphs>97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Першукова Вероника Анатольевна</cp:lastModifiedBy>
  <cp:revision>120</cp:revision>
  <cp:lastPrinted>2018-11-12T10:47:27Z</cp:lastPrinted>
  <dcterms:created xsi:type="dcterms:W3CDTF">2017-09-29T08:48:00Z</dcterms:created>
  <dcterms:modified xsi:type="dcterms:W3CDTF">2019-12-10T11:24:45Z</dcterms:modified>
</cp:coreProperties>
</file>