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69" r:id="rId2"/>
    <p:sldId id="262" r:id="rId3"/>
    <p:sldId id="267" r:id="rId4"/>
    <p:sldId id="257" r:id="rId5"/>
    <p:sldId id="265" r:id="rId6"/>
    <p:sldId id="258" r:id="rId7"/>
    <p:sldId id="259" r:id="rId8"/>
    <p:sldId id="260" r:id="rId9"/>
    <p:sldId id="261" r:id="rId10"/>
    <p:sldId id="268" r:id="rId11"/>
  </p:sldIdLst>
  <p:sldSz cx="12192000" cy="6858000"/>
  <p:notesSz cx="6797675" cy="992822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Средний стиль 2 —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57" d="100"/>
          <a:sy n="57" d="100"/>
        </p:scale>
        <p:origin x="78" y="115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1C56C85-33CE-4E21-A0DC-882EBAC64D71}" type="datetimeFigureOut">
              <a:rPr lang="ru-RU" smtClean="0"/>
              <a:t>11.12.2019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09D02B7-D5AC-4204-9D8F-704B27B2539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424891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4316AD1-67BD-43D7-8D38-1CE3FCEA7065}" type="datetimeFigureOut">
              <a:rPr lang="ru-RU" smtClean="0"/>
              <a:t>11.12.2019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77958"/>
            <a:ext cx="5438140" cy="390923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C45469-BE13-4DB6-AFFD-DF51D5F56B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24245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C45469-BE13-4DB6-AFFD-DF51D5F56B95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872454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C45469-BE13-4DB6-AFFD-DF51D5F56B95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786818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C45469-BE13-4DB6-AFFD-DF51D5F56B95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316636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C45469-BE13-4DB6-AFFD-DF51D5F56B95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103465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C45469-BE13-4DB6-AFFD-DF51D5F56B95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087782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C45469-BE13-4DB6-AFFD-DF51D5F56B95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23301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AE8F2-8193-4F0E-94E7-30D00988677A}" type="datetime1">
              <a:rPr lang="ru-RU" smtClean="0"/>
              <a:t>11.12.2019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II МЕЖРЕГИОНАЛЬНАЯ НАУЧНО-ПРАКТИЧЕСКАЯ КОНФЕРЕНЦИЯ ЧЕЛЯБИНСК 2017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0685B-7336-4038-9600-7245EABA35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5570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F0514-8CDB-46FE-93D1-B993F8073214}" type="datetime1">
              <a:rPr lang="ru-RU" smtClean="0"/>
              <a:t>11.12.2019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II МЕЖРЕГИОНАЛЬНАЯ НАУЧНО-ПРАКТИЧЕСКАЯ КОНФЕРЕНЦИЯ ЧЕЛЯБИНСК 2017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0685B-7336-4038-9600-7245EABA35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3979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47176A-1DD8-4ABA-80BE-E17905633154}" type="datetime1">
              <a:rPr lang="ru-RU" smtClean="0"/>
              <a:t>11.12.2019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II МЕЖРЕГИОНАЛЬНАЯ НАУЧНО-ПРАКТИЧЕСКАЯ КОНФЕРЕНЦИЯ ЧЕЛЯБИНСК 2017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0685B-7336-4038-9600-7245EABA35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3684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409AEC-9C07-43C6-83D8-A16C14AB6995}" type="datetime1">
              <a:rPr lang="ru-RU" smtClean="0"/>
              <a:t>11.12.2019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II МЕЖРЕГИОНАЛЬНАЯ НАУЧНО-ПРАКТИЧЕСКАЯ КОНФЕРЕНЦИЯ ЧЕЛЯБИНСК 2017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0685B-7336-4038-9600-7245EABA35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19118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D78DFD-8EB5-4DEB-AC4F-4E0B4517D53C}" type="datetime1">
              <a:rPr lang="ru-RU" smtClean="0"/>
              <a:t>11.12.2019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II МЕЖРЕГИОНАЛЬНАЯ НАУЧНО-ПРАКТИЧЕСКАЯ КОНФЕРЕНЦИЯ ЧЕЛЯБИНСК 2017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0685B-7336-4038-9600-7245EABA35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03731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4AD22A-E26A-486E-B099-DF74D20D0E5F}" type="datetime1">
              <a:rPr lang="ru-RU" smtClean="0"/>
              <a:t>11.12.2019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II МЕЖРЕГИОНАЛЬНАЯ НАУЧНО-ПРАКТИЧЕСКАЯ КОНФЕРЕНЦИЯ ЧЕЛЯБИНСК 2017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0685B-7336-4038-9600-7245EABA35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57746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7F9EFE-6E63-46A3-B444-44A7E9463F3B}" type="datetime1">
              <a:rPr lang="ru-RU" smtClean="0"/>
              <a:t>11.12.2019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II МЕЖРЕГИОНАЛЬНАЯ НАУЧНО-ПРАКТИЧЕСКАЯ КОНФЕРЕНЦИЯ ЧЕЛЯБИНСК 2017</a:t>
            </a: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0685B-7336-4038-9600-7245EABA35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57067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93D172-4BE9-4501-BFD3-23F98A0AEE0A}" type="datetime1">
              <a:rPr lang="ru-RU" smtClean="0"/>
              <a:t>11.12.2019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II МЕЖРЕГИОНАЛЬНАЯ НАУЧНО-ПРАКТИЧЕСКАЯ КОНФЕРЕНЦИЯ ЧЕЛЯБИНСК 2017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0685B-7336-4038-9600-7245EABA35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66102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C30C3-D822-4A4F-BF92-14EFEC0AE16B}" type="datetime1">
              <a:rPr lang="ru-RU" smtClean="0"/>
              <a:t>11.12.2019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II МЕЖРЕГИОНАЛЬНАЯ НАУЧНО-ПРАКТИЧЕСКАЯ КОНФЕРЕНЦИЯ ЧЕЛЯБИНСК 2017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0685B-7336-4038-9600-7245EABA35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94136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10B1A3-9C2F-4001-9BD4-607B7D2E4D31}" type="datetime1">
              <a:rPr lang="ru-RU" smtClean="0"/>
              <a:t>11.12.2019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II МЕЖРЕГИОНАЛЬНАЯ НАУЧНО-ПРАКТИЧЕСКАЯ КОНФЕРЕНЦИЯ ЧЕЛЯБИНСК 2017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0685B-7336-4038-9600-7245EABA35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9010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7774B1-8A9B-459A-B202-0B1877B9048A}" type="datetime1">
              <a:rPr lang="ru-RU" smtClean="0"/>
              <a:t>11.12.2019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II МЕЖРЕГИОНАЛЬНАЯ НАУЧНО-ПРАКТИЧЕСКАЯ КОНФЕРЕНЦИЯ ЧЕЛЯБИНСК 2017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0685B-7336-4038-9600-7245EABA35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56075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7FE5B4-C26E-4633-AB7B-8854E2922FD1}" type="datetime1">
              <a:rPr lang="ru-RU" smtClean="0"/>
              <a:t>11.12.2019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ru-RU" smtClean="0"/>
              <a:t>II МЕЖРЕГИОНАЛЬНАЯ НАУЧНО-ПРАКТИЧЕСКАЯ КОНФЕРЕНЦИЯ ЧЕЛЯБИНСК 2017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80685B-7336-4038-9600-7245EABA35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12245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994263" y="2508427"/>
            <a:ext cx="9945189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0"/>
                <a:solidFill>
                  <a:srgbClr val="C00000"/>
                </a:solidFill>
              </a:rPr>
              <a:t>СЕССИЯ ОПОРНЫХ ПЛОЩАДОК</a:t>
            </a:r>
          </a:p>
          <a:p>
            <a:pPr algn="ctr"/>
            <a:r>
              <a:rPr lang="ru-RU" sz="4400" b="1" dirty="0" smtClean="0">
                <a:ln w="0"/>
                <a:solidFill>
                  <a:srgbClr val="C00000"/>
                </a:solidFill>
              </a:rPr>
              <a:t>ГБУ ДПО РЦОКИО</a:t>
            </a:r>
            <a:endParaRPr lang="ru-RU" sz="4400" b="1" cap="none" spc="0" dirty="0">
              <a:ln w="0"/>
              <a:solidFill>
                <a:srgbClr val="C00000"/>
              </a:solidFill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1994263" y="284372"/>
            <a:ext cx="9945189" cy="1091941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800" b="1" dirty="0">
                <a:ln w="0"/>
              </a:rPr>
              <a:t>ГОСУДАРСТВЕННОЕ БЮДЖЕТНОЕ УЧРЕЖДЕНИЕ</a:t>
            </a:r>
            <a:br>
              <a:rPr lang="ru-RU" sz="1800" b="1" dirty="0">
                <a:ln w="0"/>
              </a:rPr>
            </a:br>
            <a:r>
              <a:rPr lang="ru-RU" sz="1800" b="1" dirty="0">
                <a:ln w="0"/>
              </a:rPr>
              <a:t>ДОПОЛНИТЕЛЬНОГО ПРОФЕССИОНАЛЬНОГО ОБРАЗОВАНИЯ</a:t>
            </a:r>
            <a:br>
              <a:rPr lang="ru-RU" sz="1800" b="1" dirty="0">
                <a:ln w="0"/>
              </a:rPr>
            </a:br>
            <a:r>
              <a:rPr lang="ru-RU" sz="1800" b="1" dirty="0">
                <a:ln w="0"/>
              </a:rPr>
              <a:t>«РЕГИОНАЛЬНЫЙ ЦЕНТР ОЦЕНКИ КАЧЕСТВА</a:t>
            </a:r>
            <a:br>
              <a:rPr lang="ru-RU" sz="1800" b="1" dirty="0">
                <a:ln w="0"/>
              </a:rPr>
            </a:br>
            <a:r>
              <a:rPr lang="ru-RU" sz="1800" b="1" dirty="0">
                <a:ln w="0"/>
              </a:rPr>
              <a:t>И ИНФОРМАТИЗАЦИИ ОБРАЗОВАНИЯ»</a:t>
            </a:r>
          </a:p>
          <a:p>
            <a:pPr algn="ctr"/>
            <a:endParaRPr lang="ru-RU" sz="18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6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4066880" y="5930537"/>
            <a:ext cx="5133681" cy="927463"/>
          </a:xfrm>
        </p:spPr>
        <p:txBody>
          <a:bodyPr/>
          <a:lstStyle/>
          <a:p>
            <a:r>
              <a:rPr lang="ru-RU" sz="2000" b="1" dirty="0">
                <a:solidFill>
                  <a:schemeClr val="tx1"/>
                </a:solidFill>
              </a:rPr>
              <a:t>ЧЕЛЯБИНСК</a:t>
            </a:r>
          </a:p>
          <a:p>
            <a:r>
              <a:rPr lang="ru-RU" sz="2000" b="1" dirty="0" smtClean="0">
                <a:solidFill>
                  <a:schemeClr val="tx1"/>
                </a:solidFill>
              </a:rPr>
              <a:t>2019</a:t>
            </a:r>
            <a:endParaRPr lang="ru-RU" sz="20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3299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994263" y="2473592"/>
            <a:ext cx="9945189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0"/>
                <a:solidFill>
                  <a:srgbClr val="C00000"/>
                </a:solidFill>
              </a:rPr>
              <a:t>СЕССИЯ ОПОРНЫХ ПЛОЩАДОК</a:t>
            </a:r>
          </a:p>
          <a:p>
            <a:pPr algn="ctr"/>
            <a:r>
              <a:rPr lang="ru-RU" sz="4400" b="1" dirty="0" smtClean="0">
                <a:ln w="0"/>
                <a:solidFill>
                  <a:srgbClr val="C00000"/>
                </a:solidFill>
              </a:rPr>
              <a:t>ГБУ ДПО РЦОКИО</a:t>
            </a:r>
            <a:endParaRPr lang="ru-RU" sz="4400" b="1" cap="none" spc="0" dirty="0">
              <a:ln w="0"/>
              <a:solidFill>
                <a:srgbClr val="C00000"/>
              </a:solidFill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1994263" y="284372"/>
            <a:ext cx="9945189" cy="1091941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800" b="1" dirty="0">
                <a:ln w="0"/>
              </a:rPr>
              <a:t>ГОСУДАРСТВЕННОЕ БЮДЖЕТНОЕ УЧРЕЖДЕНИЕ</a:t>
            </a:r>
            <a:br>
              <a:rPr lang="ru-RU" sz="1800" b="1" dirty="0">
                <a:ln w="0"/>
              </a:rPr>
            </a:br>
            <a:r>
              <a:rPr lang="ru-RU" sz="1800" b="1" dirty="0">
                <a:ln w="0"/>
              </a:rPr>
              <a:t>ДОПОЛНИТЕЛЬНОГО ПРОФЕССИОНАЛЬНОГО ОБРАЗОВАНИЯ</a:t>
            </a:r>
            <a:br>
              <a:rPr lang="ru-RU" sz="1800" b="1" dirty="0">
                <a:ln w="0"/>
              </a:rPr>
            </a:br>
            <a:r>
              <a:rPr lang="ru-RU" sz="1800" b="1" dirty="0">
                <a:ln w="0"/>
              </a:rPr>
              <a:t>«РЕГИОНАЛЬНЫЙ ЦЕНТР ОЦЕНКИ КАЧЕСТВА</a:t>
            </a:r>
            <a:br>
              <a:rPr lang="ru-RU" sz="1800" b="1" dirty="0">
                <a:ln w="0"/>
              </a:rPr>
            </a:br>
            <a:r>
              <a:rPr lang="ru-RU" sz="1800" b="1" dirty="0">
                <a:ln w="0"/>
              </a:rPr>
              <a:t>И ИНФОРМАТИЗАЦИИ ОБРАЗОВАНИЯ»</a:t>
            </a:r>
          </a:p>
          <a:p>
            <a:pPr algn="ctr"/>
            <a:endParaRPr lang="ru-RU" sz="18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6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4066880" y="5930537"/>
            <a:ext cx="5133681" cy="927463"/>
          </a:xfrm>
        </p:spPr>
        <p:txBody>
          <a:bodyPr/>
          <a:lstStyle/>
          <a:p>
            <a:r>
              <a:rPr lang="ru-RU" sz="2000" b="1" dirty="0">
                <a:solidFill>
                  <a:schemeClr val="tx1"/>
                </a:solidFill>
              </a:rPr>
              <a:t>ЧЕЛЯБИНСК</a:t>
            </a:r>
          </a:p>
          <a:p>
            <a:r>
              <a:rPr lang="ru-RU" sz="2000" b="1" dirty="0" smtClean="0">
                <a:solidFill>
                  <a:schemeClr val="tx1"/>
                </a:solidFill>
              </a:rPr>
              <a:t>2019</a:t>
            </a:r>
            <a:endParaRPr lang="ru-RU" sz="20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6234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664823" y="1376312"/>
            <a:ext cx="8502498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0"/>
                <a:solidFill>
                  <a:srgbClr val="C00000"/>
                </a:solidFill>
              </a:rPr>
              <a:t>СЕССИЯ ОПОРНЫХ ПЛОЩАДОК</a:t>
            </a:r>
          </a:p>
          <a:p>
            <a:pPr algn="ctr"/>
            <a:r>
              <a:rPr lang="ru-RU" sz="3600" b="1" dirty="0" smtClean="0">
                <a:ln w="0"/>
                <a:solidFill>
                  <a:srgbClr val="C00000"/>
                </a:solidFill>
              </a:rPr>
              <a:t>ГБУ ДПО РЦОКИО</a:t>
            </a:r>
            <a:endParaRPr lang="ru-RU" sz="3600" b="1" cap="none" spc="0" dirty="0">
              <a:ln w="0"/>
              <a:solidFill>
                <a:srgbClr val="C00000"/>
              </a:solidFill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2046514" y="284372"/>
            <a:ext cx="9892938" cy="1091941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800" b="1" dirty="0">
                <a:ln w="0"/>
              </a:rPr>
              <a:t>ГОСУДАРСТВЕННОЕ БЮДЖЕТНОЕ УЧРЕЖДЕНИЕ</a:t>
            </a:r>
            <a:br>
              <a:rPr lang="ru-RU" sz="1800" b="1" dirty="0">
                <a:ln w="0"/>
              </a:rPr>
            </a:br>
            <a:r>
              <a:rPr lang="ru-RU" sz="1800" b="1" dirty="0">
                <a:ln w="0"/>
              </a:rPr>
              <a:t>ДОПОЛНИТЕЛЬНОГО ПРОФЕССИОНАЛЬНОГО ОБРАЗОВАНИЯ</a:t>
            </a:r>
            <a:br>
              <a:rPr lang="ru-RU" sz="1800" b="1" dirty="0">
                <a:ln w="0"/>
              </a:rPr>
            </a:br>
            <a:r>
              <a:rPr lang="ru-RU" sz="1800" b="1" dirty="0">
                <a:ln w="0"/>
              </a:rPr>
              <a:t>«РЕГИОНАЛЬНЫЙ ЦЕНТР ОЦЕНКИ КАЧЕСТВА</a:t>
            </a:r>
            <a:br>
              <a:rPr lang="ru-RU" sz="1800" b="1" dirty="0">
                <a:ln w="0"/>
              </a:rPr>
            </a:br>
            <a:r>
              <a:rPr lang="ru-RU" sz="1800" b="1" dirty="0">
                <a:ln w="0"/>
              </a:rPr>
              <a:t>И ИНФОРМАТИЗАЦИИ ОБРАЗОВАНИЯ»</a:t>
            </a:r>
          </a:p>
          <a:p>
            <a:pPr algn="ctr"/>
            <a:endParaRPr lang="ru-RU" sz="18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6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4066880" y="6214947"/>
            <a:ext cx="5133681" cy="643053"/>
          </a:xfrm>
        </p:spPr>
        <p:txBody>
          <a:bodyPr/>
          <a:lstStyle/>
          <a:p>
            <a:r>
              <a:rPr lang="ru-RU" b="1" dirty="0">
                <a:solidFill>
                  <a:schemeClr val="tx1"/>
                </a:solidFill>
              </a:rPr>
              <a:t>ЧЕЛЯБИНСК</a:t>
            </a:r>
          </a:p>
          <a:p>
            <a:r>
              <a:rPr lang="ru-RU" b="1" dirty="0" smtClean="0">
                <a:solidFill>
                  <a:schemeClr val="tx1"/>
                </a:solidFill>
              </a:rPr>
              <a:t>2019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976846" y="2667070"/>
            <a:ext cx="1021515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Проект </a:t>
            </a:r>
            <a:r>
              <a:rPr lang="ru-RU" b="1" dirty="0" smtClean="0"/>
              <a:t>«</a:t>
            </a:r>
            <a:r>
              <a:rPr lang="ru-RU" b="1" dirty="0" smtClean="0"/>
              <a:t>Технология </a:t>
            </a:r>
            <a:r>
              <a:rPr lang="ru-RU" b="1" dirty="0"/>
              <a:t>формирования КИМ, обеспечивающих оценку качества образовательных результатов основной образовательной программы основного общего </a:t>
            </a:r>
            <a:r>
              <a:rPr lang="ru-RU" b="1" dirty="0" smtClean="0"/>
              <a:t>образования»</a:t>
            </a:r>
          </a:p>
          <a:p>
            <a:r>
              <a:rPr lang="ru-RU" b="1" dirty="0" smtClean="0"/>
              <a:t>Образовательная </a:t>
            </a:r>
            <a:r>
              <a:rPr lang="ru-RU" b="1" dirty="0"/>
              <a:t>организация</a:t>
            </a:r>
          </a:p>
          <a:p>
            <a:r>
              <a:rPr lang="ru-RU" b="1" u="sng" dirty="0" smtClean="0"/>
              <a:t>Муниципальное </a:t>
            </a:r>
            <a:r>
              <a:rPr lang="ru-RU" b="1" u="sng" dirty="0" smtClean="0"/>
              <a:t>казённое общеобразовательное учреждение «Средняя общеобразовательная школа №2» города Сим </a:t>
            </a:r>
            <a:endParaRPr lang="ru-RU" u="sng" dirty="0"/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58555615"/>
              </p:ext>
            </p:extLst>
          </p:nvPr>
        </p:nvGraphicFramePr>
        <p:xfrm>
          <a:off x="2251167" y="4645883"/>
          <a:ext cx="9392194" cy="1910918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646022"/>
                <a:gridCol w="4746172"/>
              </a:tblGrid>
              <a:tr h="255479">
                <a:tc>
                  <a:txBody>
                    <a:bodyPr/>
                    <a:lstStyle/>
                    <a:p>
                      <a:pPr algn="l"/>
                      <a:r>
                        <a:rPr lang="ru-RU" sz="1300" b="1" cap="none" spc="0" dirty="0" smtClean="0">
                          <a:ln w="0"/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rPr>
                        <a:t>       </a:t>
                      </a:r>
                      <a:r>
                        <a:rPr lang="ru-RU" sz="1300" b="1" cap="none" spc="0" dirty="0" smtClean="0">
                          <a:ln w="0"/>
                          <a:effectLst/>
                        </a:rPr>
                        <a:t>Участники проекта  от ОО</a:t>
                      </a:r>
                      <a:endParaRPr lang="ru-RU" sz="1300" b="1" cap="none" spc="0" dirty="0">
                        <a:ln w="0"/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1" cap="none" spc="0" dirty="0" smtClean="0">
                          <a:ln w="0"/>
                          <a:effectLst/>
                        </a:rPr>
                        <a:t>Участники проекта от ГБУ ДПО РЦОКИО</a:t>
                      </a:r>
                      <a:endParaRPr lang="ru-RU" sz="1300" b="1" cap="none" spc="0" dirty="0">
                        <a:ln w="0"/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016276">
                <a:tc>
                  <a:txBody>
                    <a:bodyPr/>
                    <a:lstStyle/>
                    <a:p>
                      <a:r>
                        <a:rPr lang="ru-RU" sz="1300" cap="none" spc="0" baseline="0" dirty="0" smtClean="0">
                          <a:ln w="0"/>
                          <a:effectLst/>
                        </a:rPr>
                        <a:t>Пудовкина Ксения Геннадьевна,</a:t>
                      </a:r>
                    </a:p>
                    <a:p>
                      <a:r>
                        <a:rPr lang="ru-RU" sz="1300" b="0" cap="none" spc="0" baseline="0" dirty="0" smtClean="0">
                          <a:ln w="0"/>
                          <a:solidFill>
                            <a:schemeClr val="tx1"/>
                          </a:solidFill>
                          <a:effectLst/>
                        </a:rPr>
                        <a:t>заместитель директора по УР МКОУ «СОШ № 2» города Сим</a:t>
                      </a:r>
                      <a:endParaRPr lang="ru-RU" sz="1300" b="0" cap="none" spc="0" dirty="0" smtClean="0">
                        <a:ln w="0"/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endParaRPr lang="ru-RU" sz="1300" b="0" cap="none" spc="0" dirty="0" smtClean="0">
                        <a:ln w="0"/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ru-RU" sz="1300" b="0" cap="none" spc="0" dirty="0" smtClean="0">
                          <a:ln w="0"/>
                          <a:solidFill>
                            <a:schemeClr val="tx1"/>
                          </a:solidFill>
                          <a:effectLst/>
                        </a:rPr>
                        <a:t>Смелкова Екатерина Анатольевна, начальник лаборатории организационно-технического сопровождения отдела обеспечения оценки качества образовательных результатов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605082">
                <a:tc>
                  <a:txBody>
                    <a:bodyPr/>
                    <a:lstStyle/>
                    <a:p>
                      <a:endParaRPr lang="ru-RU" sz="1300" b="0" cap="none" spc="0" dirty="0" smtClean="0">
                        <a:ln w="0"/>
                        <a:solidFill>
                          <a:schemeClr val="tx1"/>
                        </a:solidFill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300" b="0" cap="none" spc="0" dirty="0">
                        <a:ln w="0"/>
                        <a:solidFill>
                          <a:schemeClr val="tx1"/>
                        </a:solidFill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90314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021874" y="1454332"/>
            <a:ext cx="7898674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0"/>
                <a:solidFill>
                  <a:srgbClr val="C00000"/>
                </a:solidFill>
              </a:rPr>
              <a:t>СЕССИЯ ОПОРНЫХ ПЛОЩАДОК</a:t>
            </a:r>
          </a:p>
          <a:p>
            <a:pPr algn="ctr"/>
            <a:r>
              <a:rPr lang="ru-RU" sz="3600" b="1" dirty="0" smtClean="0">
                <a:ln w="0"/>
                <a:solidFill>
                  <a:srgbClr val="C00000"/>
                </a:solidFill>
              </a:rPr>
              <a:t>ГБУ ДПО РЦОКИО</a:t>
            </a:r>
            <a:endParaRPr lang="ru-RU" sz="3600" b="1" cap="none" spc="0" dirty="0">
              <a:ln w="0"/>
              <a:solidFill>
                <a:srgbClr val="C00000"/>
              </a:solidFill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1998483" y="284372"/>
            <a:ext cx="10193517" cy="1091941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800" b="1" dirty="0">
                <a:ln w="0"/>
              </a:rPr>
              <a:t>ГОСУДАРСТВЕННОЕ БЮДЖЕТНОЕ УЧРЕЖДЕНИЕ</a:t>
            </a:r>
            <a:br>
              <a:rPr lang="ru-RU" sz="1800" b="1" dirty="0">
                <a:ln w="0"/>
              </a:rPr>
            </a:br>
            <a:r>
              <a:rPr lang="ru-RU" sz="1800" b="1" dirty="0">
                <a:ln w="0"/>
              </a:rPr>
              <a:t>ДОПОЛНИТЕЛЬНОГО ПРОФЕССИОНАЛЬНОГО ОБРАЗОВАНИЯ</a:t>
            </a:r>
            <a:br>
              <a:rPr lang="ru-RU" sz="1800" b="1" dirty="0">
                <a:ln w="0"/>
              </a:rPr>
            </a:br>
            <a:r>
              <a:rPr lang="ru-RU" sz="1800" b="1" dirty="0">
                <a:ln w="0"/>
              </a:rPr>
              <a:t>«РЕГИОНАЛЬНЫЙ ЦЕНТР ОЦЕНКИ КАЧЕСТВА</a:t>
            </a:r>
            <a:br>
              <a:rPr lang="ru-RU" sz="1800" b="1" dirty="0">
                <a:ln w="0"/>
              </a:rPr>
            </a:br>
            <a:r>
              <a:rPr lang="ru-RU" sz="1800" b="1" dirty="0">
                <a:ln w="0"/>
              </a:rPr>
              <a:t>И ИНФОРМАТИЗАЦИИ ОБРАЗОВАНИЯ»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998483" y="3077111"/>
            <a:ext cx="9935851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 smtClean="0">
                <a:ln w="0"/>
                <a:ea typeface="Calibri" panose="020F0502020204030204" pitchFamily="34" charset="0"/>
              </a:rPr>
              <a:t>МКОУ «СОШ №2» города Сим- опорная </a:t>
            </a:r>
            <a:r>
              <a:rPr lang="ru-RU" sz="2400" dirty="0">
                <a:ln w="0"/>
                <a:ea typeface="Calibri" panose="020F0502020204030204" pitchFamily="34" charset="0"/>
              </a:rPr>
              <a:t>площадка отдела организации оценки качества образовательных </a:t>
            </a:r>
            <a:r>
              <a:rPr lang="ru-RU" sz="2400" dirty="0" smtClean="0">
                <a:ln w="0"/>
                <a:ea typeface="Calibri" panose="020F0502020204030204" pitchFamily="34" charset="0"/>
              </a:rPr>
              <a:t>результатов </a:t>
            </a:r>
            <a:r>
              <a:rPr lang="ru-RU" sz="2400" dirty="0">
                <a:ln w="0"/>
                <a:ea typeface="Calibri" panose="020F0502020204030204" pitchFamily="34" charset="0"/>
              </a:rPr>
              <a:t>ГБУ ДПО </a:t>
            </a:r>
            <a:r>
              <a:rPr lang="ru-RU" sz="2400" dirty="0" smtClean="0">
                <a:ln w="0"/>
                <a:ea typeface="Calibri" panose="020F0502020204030204" pitchFamily="34" charset="0"/>
              </a:rPr>
              <a:t>РЦОКИО</a:t>
            </a:r>
            <a:r>
              <a:rPr lang="ru-RU" sz="2400" b="1" dirty="0" smtClean="0">
                <a:ln w="0"/>
                <a:ea typeface="Calibri" panose="020F0502020204030204" pitchFamily="34" charset="0"/>
              </a:rPr>
              <a:t> </a:t>
            </a:r>
            <a:endParaRPr lang="ru-RU" sz="2400" dirty="0">
              <a:ln w="0"/>
            </a:endParaRPr>
          </a:p>
          <a:p>
            <a:pPr algn="just"/>
            <a:endParaRPr lang="ru-RU" sz="2400" b="1" dirty="0" smtClean="0">
              <a:ln w="0"/>
              <a:ea typeface="Calibri" panose="020F0502020204030204" pitchFamily="34" charset="0"/>
            </a:endParaRPr>
          </a:p>
          <a:p>
            <a:r>
              <a:rPr lang="ru-RU" sz="2400" b="1" dirty="0" smtClean="0">
                <a:ln w="0"/>
                <a:ea typeface="Calibri" panose="020F0502020204030204" pitchFamily="34" charset="0"/>
              </a:rPr>
              <a:t>ПРОЕКТ </a:t>
            </a:r>
            <a:r>
              <a:rPr lang="ru-RU" sz="2400" b="1" dirty="0"/>
              <a:t>«Технология формирования КИМ, обеспечивающих оценку качества образовательных результатов основной образовательной программы основного общего образования»</a:t>
            </a:r>
          </a:p>
        </p:txBody>
      </p:sp>
      <p:sp>
        <p:nvSpPr>
          <p:cNvPr id="6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4066880" y="6214947"/>
            <a:ext cx="5133681" cy="643053"/>
          </a:xfrm>
        </p:spPr>
        <p:txBody>
          <a:bodyPr/>
          <a:lstStyle/>
          <a:p>
            <a:r>
              <a:rPr lang="ru-RU" b="1" dirty="0">
                <a:solidFill>
                  <a:schemeClr val="tx1"/>
                </a:solidFill>
              </a:rPr>
              <a:t>ЧЕЛЯБИНСК</a:t>
            </a:r>
          </a:p>
          <a:p>
            <a:r>
              <a:rPr lang="ru-RU" b="1" dirty="0">
                <a:solidFill>
                  <a:schemeClr val="tx1"/>
                </a:solidFill>
              </a:rPr>
              <a:t>2019</a:t>
            </a:r>
          </a:p>
        </p:txBody>
      </p:sp>
    </p:spTree>
    <p:extLst>
      <p:ext uri="{BB962C8B-B14F-4D97-AF65-F5344CB8AC3E}">
        <p14:creationId xmlns:p14="http://schemas.microsoft.com/office/powerpoint/2010/main" val="3189481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063931" y="1184366"/>
            <a:ext cx="9694828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ln w="0"/>
                <a:latin typeface="+mj-lt"/>
                <a:ea typeface="Calibri" panose="020F0502020204030204" pitchFamily="34" charset="0"/>
              </a:rPr>
              <a:t>Цель </a:t>
            </a:r>
            <a:r>
              <a:rPr lang="ru-RU" sz="2800" b="1" dirty="0" smtClean="0">
                <a:ln w="0"/>
                <a:latin typeface="+mj-lt"/>
                <a:ea typeface="Calibri" panose="020F0502020204030204" pitchFamily="34" charset="0"/>
              </a:rPr>
              <a:t>проекта: </a:t>
            </a:r>
          </a:p>
          <a:p>
            <a:r>
              <a:rPr lang="ru-RU" sz="28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Calibri" panose="020F0502020204030204" pitchFamily="34" charset="0"/>
              </a:rPr>
              <a:t>Разработка КИМ для </a:t>
            </a:r>
            <a:r>
              <a:rPr lang="ru-RU" sz="28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Calibri" panose="020F0502020204030204" pitchFamily="34" charset="0"/>
              </a:rPr>
              <a:t>проведения </a:t>
            </a:r>
            <a:r>
              <a:rPr lang="ru-RU" sz="28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Calibri" panose="020F0502020204030204" pitchFamily="34" charset="0"/>
              </a:rPr>
              <a:t>диагностики уровня </a:t>
            </a:r>
            <a:r>
              <a:rPr lang="ru-RU" sz="28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Calibri" panose="020F0502020204030204" pitchFamily="34" charset="0"/>
              </a:rPr>
              <a:t>индивидуальных достижений (</a:t>
            </a:r>
            <a:r>
              <a:rPr lang="ru-RU" sz="2800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Calibri" panose="020F0502020204030204" pitchFamily="34" charset="0"/>
              </a:rPr>
              <a:t>метапредметных</a:t>
            </a:r>
            <a:r>
              <a:rPr lang="ru-RU" sz="28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Calibri" panose="020F0502020204030204" pitchFamily="34" charset="0"/>
              </a:rPr>
              <a:t> планируемых результатов) обучающихся 7-х классов при освоении образовательных программ в соответствии с ФГОС основного общего образования (индивидуальный проект) </a:t>
            </a:r>
            <a:endParaRPr lang="ru-RU" sz="2800" dirty="0" smtClean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j-lt"/>
              <a:ea typeface="Calibri" panose="020F0502020204030204" pitchFamily="34" charset="0"/>
            </a:endParaRPr>
          </a:p>
          <a:p>
            <a:r>
              <a:rPr lang="ru-RU" sz="2800" b="1" dirty="0" smtClean="0">
                <a:ln w="0"/>
                <a:latin typeface="+mj-lt"/>
                <a:ea typeface="Calibri" panose="020F0502020204030204" pitchFamily="34" charset="0"/>
              </a:rPr>
              <a:t>Задачи:</a:t>
            </a:r>
          </a:p>
          <a:p>
            <a:r>
              <a:rPr lang="ru-RU" sz="2800" dirty="0" smtClean="0"/>
              <a:t>1</a:t>
            </a:r>
            <a:r>
              <a:rPr lang="ru-RU" sz="2800" dirty="0"/>
              <a:t>. </a:t>
            </a:r>
            <a:r>
              <a:rPr lang="ru-RU" sz="2800" dirty="0" smtClean="0"/>
              <a:t>Разработка КИМ (корректировка формулировок, дополнение тем проектов)</a:t>
            </a:r>
          </a:p>
          <a:p>
            <a:r>
              <a:rPr lang="ru-RU" sz="2800" dirty="0" smtClean="0"/>
              <a:t>2</a:t>
            </a:r>
            <a:r>
              <a:rPr lang="ru-RU" sz="2800" dirty="0"/>
              <a:t>. </a:t>
            </a:r>
            <a:r>
              <a:rPr lang="ru-RU" sz="2800" dirty="0" smtClean="0"/>
              <a:t>Экспертиза КИМ</a:t>
            </a:r>
          </a:p>
          <a:p>
            <a:r>
              <a:rPr lang="ru-RU" sz="2800" dirty="0" smtClean="0"/>
              <a:t>3. Аналитика</a:t>
            </a:r>
            <a:endParaRPr lang="ru-RU" sz="28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996230" y="344653"/>
            <a:ext cx="9883795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0"/>
                <a:solidFill>
                  <a:srgbClr val="C00000"/>
                </a:solidFill>
              </a:rPr>
              <a:t>СЕССИЯ ОПОРНЫХ ПЛОЩАДОК </a:t>
            </a:r>
            <a:r>
              <a:rPr lang="ru-RU" sz="3200" b="1" dirty="0" smtClean="0">
                <a:ln w="0"/>
                <a:solidFill>
                  <a:srgbClr val="C00000"/>
                </a:solidFill>
              </a:rPr>
              <a:t>ГБУ ДПО РЦОКИО</a:t>
            </a:r>
            <a:endParaRPr lang="ru-RU" sz="3200" b="1" cap="none" spc="0" dirty="0">
              <a:ln w="0"/>
              <a:solidFill>
                <a:srgbClr val="C00000"/>
              </a:solidFill>
            </a:endParaRPr>
          </a:p>
        </p:txBody>
      </p:sp>
      <p:sp>
        <p:nvSpPr>
          <p:cNvPr id="6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4066880" y="6214947"/>
            <a:ext cx="4954572" cy="643053"/>
          </a:xfrm>
        </p:spPr>
        <p:txBody>
          <a:bodyPr/>
          <a:lstStyle/>
          <a:p>
            <a:r>
              <a:rPr lang="ru-RU" b="1" dirty="0">
                <a:solidFill>
                  <a:schemeClr val="tx1"/>
                </a:solidFill>
              </a:rPr>
              <a:t>ЧЕЛЯБИНСК</a:t>
            </a:r>
          </a:p>
          <a:p>
            <a:r>
              <a:rPr lang="ru-RU" b="1" dirty="0">
                <a:solidFill>
                  <a:schemeClr val="tx1"/>
                </a:solidFill>
              </a:rPr>
              <a:t>2019</a:t>
            </a:r>
          </a:p>
        </p:txBody>
      </p:sp>
    </p:spTree>
    <p:extLst>
      <p:ext uri="{BB962C8B-B14F-4D97-AF65-F5344CB8AC3E}">
        <p14:creationId xmlns:p14="http://schemas.microsoft.com/office/powerpoint/2010/main" val="276701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116182" y="929428"/>
            <a:ext cx="9582481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ln w="0"/>
                <a:latin typeface="+mj-lt"/>
                <a:ea typeface="Calibri" panose="020F0502020204030204" pitchFamily="34" charset="0"/>
              </a:rPr>
              <a:t>Ожидаемый результат:</a:t>
            </a:r>
          </a:p>
          <a:p>
            <a:endParaRPr lang="ru-RU" sz="2800" b="1" dirty="0" smtClean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j-lt"/>
              <a:ea typeface="Calibri" panose="020F0502020204030204" pitchFamily="34" charset="0"/>
            </a:endParaRPr>
          </a:p>
          <a:p>
            <a:pPr algn="just"/>
            <a:r>
              <a:rPr lang="ru-RU" sz="2400" u="sng" dirty="0"/>
              <a:t>Подготовительный этап </a:t>
            </a:r>
            <a:r>
              <a:rPr lang="ru-RU" sz="2400" dirty="0" smtClean="0"/>
              <a:t>– изучение имеющихся документов, аналитических материалов</a:t>
            </a:r>
          </a:p>
          <a:p>
            <a:pPr algn="just"/>
            <a:endParaRPr lang="ru-RU" sz="2400" dirty="0" smtClean="0"/>
          </a:p>
          <a:p>
            <a:pPr algn="just"/>
            <a:r>
              <a:rPr lang="ru-RU" sz="2400" u="sng" dirty="0" smtClean="0"/>
              <a:t>Организационно-</a:t>
            </a:r>
            <a:r>
              <a:rPr lang="ru-RU" sz="2400" u="sng" dirty="0" err="1" smtClean="0"/>
              <a:t>деятельностный</a:t>
            </a:r>
            <a:r>
              <a:rPr lang="ru-RU" sz="2400" u="sng" dirty="0" smtClean="0"/>
              <a:t> </a:t>
            </a:r>
            <a:r>
              <a:rPr lang="ru-RU" sz="2400" u="sng" dirty="0"/>
              <a:t>этап </a:t>
            </a:r>
            <a:r>
              <a:rPr lang="ru-RU" sz="2400" dirty="0" smtClean="0"/>
              <a:t>– корректировка КИМ, доработка целей выполнения проекта, описания типов проекта, разработка тем проектов, дополнение списка рекомендуемой литературы</a:t>
            </a:r>
          </a:p>
          <a:p>
            <a:pPr algn="just"/>
            <a:endParaRPr lang="ru-RU" sz="2400" dirty="0" smtClean="0"/>
          </a:p>
          <a:p>
            <a:pPr algn="just"/>
            <a:r>
              <a:rPr lang="ru-RU" sz="2400" u="sng" dirty="0" smtClean="0"/>
              <a:t>Продуктивный </a:t>
            </a:r>
            <a:r>
              <a:rPr lang="ru-RU" sz="2400" u="sng" dirty="0"/>
              <a:t>этап </a:t>
            </a:r>
            <a:r>
              <a:rPr lang="ru-RU" sz="2400" dirty="0"/>
              <a:t>– </a:t>
            </a:r>
            <a:r>
              <a:rPr lang="ru-RU" sz="2400" dirty="0" smtClean="0"/>
              <a:t>подготовка статьи по теме проекта, участие в методических мероприятиях.</a:t>
            </a:r>
          </a:p>
          <a:p>
            <a:endParaRPr lang="ru-RU" sz="28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j-lt"/>
              <a:ea typeface="Calibri" panose="020F0502020204030204" pitchFamily="34" charset="0"/>
            </a:endParaRPr>
          </a:p>
          <a:p>
            <a:endParaRPr lang="ru-RU" sz="2800" dirty="0" smtClean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j-lt"/>
              <a:ea typeface="Calibri" panose="020F0502020204030204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996230" y="344653"/>
            <a:ext cx="9883795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0"/>
                <a:solidFill>
                  <a:srgbClr val="C00000"/>
                </a:solidFill>
              </a:rPr>
              <a:t>СЕССИЯ ОПОРНЫХ ПЛОЩАДОК </a:t>
            </a:r>
            <a:r>
              <a:rPr lang="ru-RU" sz="3200" b="1" dirty="0" smtClean="0">
                <a:ln w="0"/>
                <a:solidFill>
                  <a:srgbClr val="C00000"/>
                </a:solidFill>
              </a:rPr>
              <a:t>ГБУ ДПО РЦОКИО</a:t>
            </a:r>
            <a:endParaRPr lang="ru-RU" sz="3200" b="1" cap="none" spc="0" dirty="0">
              <a:ln w="0"/>
              <a:solidFill>
                <a:srgbClr val="C00000"/>
              </a:solidFill>
            </a:endParaRPr>
          </a:p>
        </p:txBody>
      </p:sp>
      <p:sp>
        <p:nvSpPr>
          <p:cNvPr id="8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4066880" y="5886995"/>
            <a:ext cx="5416485" cy="714102"/>
          </a:xfrm>
        </p:spPr>
        <p:txBody>
          <a:bodyPr/>
          <a:lstStyle/>
          <a:p>
            <a:r>
              <a:rPr lang="ru-RU" b="1" dirty="0">
                <a:solidFill>
                  <a:schemeClr val="tx1"/>
                </a:solidFill>
              </a:rPr>
              <a:t>ЧЕЛЯБИНСК</a:t>
            </a:r>
          </a:p>
          <a:p>
            <a:r>
              <a:rPr lang="ru-RU" b="1" dirty="0">
                <a:solidFill>
                  <a:schemeClr val="tx1"/>
                </a:solidFill>
              </a:rPr>
              <a:t>2019</a:t>
            </a:r>
          </a:p>
        </p:txBody>
      </p:sp>
    </p:spTree>
    <p:extLst>
      <p:ext uri="{BB962C8B-B14F-4D97-AF65-F5344CB8AC3E}">
        <p14:creationId xmlns:p14="http://schemas.microsoft.com/office/powerpoint/2010/main" val="2299789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980044" y="929428"/>
            <a:ext cx="10007364" cy="34588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2400" b="1" dirty="0" smtClean="0">
                <a:ln w="0"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Мероприятия, </a:t>
            </a:r>
            <a:r>
              <a:rPr lang="ru-RU" sz="2400" b="1" dirty="0">
                <a:ln w="0"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организованные и </a:t>
            </a:r>
            <a:r>
              <a:rPr lang="ru-RU" sz="2400" b="1" dirty="0" smtClean="0">
                <a:ln w="0"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проведённые </a:t>
            </a:r>
            <a:r>
              <a:rPr lang="ru-RU" sz="2400" b="1" dirty="0">
                <a:ln w="0"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в рамках </a:t>
            </a:r>
            <a:r>
              <a:rPr lang="ru-RU" sz="2400" b="1" dirty="0" smtClean="0">
                <a:ln w="0"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проекта на уровне ОО   (</a:t>
            </a:r>
            <a:r>
              <a:rPr lang="ru-RU" sz="2400" b="1" dirty="0">
                <a:ln w="0"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что сделано в соответствии с задачами) </a:t>
            </a:r>
            <a:endParaRPr lang="ru-RU" sz="2400" b="1" dirty="0" smtClean="0">
              <a:ln w="0"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indent="-457200">
              <a:lnSpc>
                <a:spcPct val="107000"/>
              </a:lnSpc>
              <a:spcAft>
                <a:spcPts val="800"/>
              </a:spcAft>
              <a:buFontTx/>
              <a:buAutoNum type="arabicPeriod"/>
            </a:pPr>
            <a:r>
              <a:rPr lang="ru-RU" sz="2400" b="1" dirty="0">
                <a:ln w="0"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Проведение методического совета школы (анализ диагностики 2019 года</a:t>
            </a:r>
            <a:r>
              <a:rPr lang="ru-RU" sz="2400" b="1" dirty="0" smtClean="0">
                <a:ln w="0"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).</a:t>
            </a:r>
            <a:endParaRPr lang="ru-RU" sz="2400" b="1" dirty="0">
              <a:ln w="0"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indent="-457200">
              <a:lnSpc>
                <a:spcPct val="107000"/>
              </a:lnSpc>
              <a:spcAft>
                <a:spcPts val="800"/>
              </a:spcAft>
              <a:buAutoNum type="arabicPeriod"/>
            </a:pPr>
            <a:r>
              <a:rPr lang="ru-RU" sz="2400" b="1" dirty="0" smtClean="0">
                <a:ln w="0"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Педагогический совет «Роль </a:t>
            </a:r>
            <a:r>
              <a:rPr lang="ru-RU" sz="2400" b="1" dirty="0">
                <a:ln w="0"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диагностики уровня индивидуальных достижений (</a:t>
            </a:r>
            <a:r>
              <a:rPr lang="ru-RU" sz="2400" b="1" dirty="0" err="1">
                <a:ln w="0"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метапредметных</a:t>
            </a:r>
            <a:r>
              <a:rPr lang="ru-RU" sz="2400" b="1" dirty="0">
                <a:ln w="0"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планируемых результатов) обучающихся 7-х классов </a:t>
            </a:r>
            <a:r>
              <a:rPr lang="ru-RU" sz="2400" b="1" dirty="0" smtClean="0">
                <a:ln w="0"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в системе работы педагога»</a:t>
            </a:r>
            <a:endParaRPr lang="ru-RU" sz="20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996230" y="344653"/>
            <a:ext cx="9883795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0"/>
                <a:solidFill>
                  <a:srgbClr val="C00000"/>
                </a:solidFill>
              </a:rPr>
              <a:t>СЕССИЯ ОПОРНЫХ ПЛОЩАДОК </a:t>
            </a:r>
            <a:r>
              <a:rPr lang="ru-RU" sz="3200" b="1" dirty="0" smtClean="0">
                <a:ln w="0"/>
                <a:solidFill>
                  <a:srgbClr val="C00000"/>
                </a:solidFill>
              </a:rPr>
              <a:t>ГБУ ДПО РЦОКИО</a:t>
            </a:r>
            <a:endParaRPr lang="ru-RU" sz="3200" b="1" cap="none" spc="0" dirty="0">
              <a:ln w="0"/>
              <a:solidFill>
                <a:srgbClr val="C00000"/>
              </a:solidFill>
            </a:endParaRPr>
          </a:p>
        </p:txBody>
      </p:sp>
      <p:sp>
        <p:nvSpPr>
          <p:cNvPr id="5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4066880" y="6069875"/>
            <a:ext cx="5039413" cy="788126"/>
          </a:xfrm>
        </p:spPr>
        <p:txBody>
          <a:bodyPr/>
          <a:lstStyle/>
          <a:p>
            <a:r>
              <a:rPr lang="ru-RU" b="1" dirty="0">
                <a:solidFill>
                  <a:schemeClr val="tx1"/>
                </a:solidFill>
              </a:rPr>
              <a:t>ЧЕЛЯБИНСК</a:t>
            </a:r>
          </a:p>
          <a:p>
            <a:r>
              <a:rPr lang="ru-RU" b="1" dirty="0">
                <a:solidFill>
                  <a:schemeClr val="tx1"/>
                </a:solidFill>
              </a:rPr>
              <a:t>2019</a:t>
            </a:r>
          </a:p>
        </p:txBody>
      </p:sp>
    </p:spTree>
    <p:extLst>
      <p:ext uri="{BB962C8B-B14F-4D97-AF65-F5344CB8AC3E}">
        <p14:creationId xmlns:p14="http://schemas.microsoft.com/office/powerpoint/2010/main" val="3221325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996230" y="979290"/>
            <a:ext cx="10039017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ln w="0"/>
                <a:latin typeface="+mj-lt"/>
                <a:ea typeface="Calibri" panose="020F0502020204030204" pitchFamily="34" charset="0"/>
              </a:rPr>
              <a:t>Результаты участия в </a:t>
            </a:r>
            <a:r>
              <a:rPr lang="ru-RU" sz="2400" b="1" dirty="0" smtClean="0">
                <a:ln w="0"/>
                <a:latin typeface="+mj-lt"/>
                <a:ea typeface="Calibri" panose="020F0502020204030204" pitchFamily="34" charset="0"/>
              </a:rPr>
              <a:t>совместных мероприятиях</a:t>
            </a:r>
            <a:r>
              <a:rPr lang="ru-RU" sz="2400" b="1" dirty="0">
                <a:ln w="0"/>
                <a:latin typeface="+mj-lt"/>
                <a:ea typeface="Calibri" panose="020F0502020204030204" pitchFamily="34" charset="0"/>
              </a:rPr>
              <a:t>, </a:t>
            </a:r>
            <a:endParaRPr lang="ru-RU" sz="2400" b="1" dirty="0" smtClean="0">
              <a:ln w="0"/>
              <a:latin typeface="+mj-lt"/>
              <a:ea typeface="Calibri" panose="020F0502020204030204" pitchFamily="34" charset="0"/>
            </a:endParaRPr>
          </a:p>
          <a:p>
            <a:pPr algn="ctr"/>
            <a:r>
              <a:rPr lang="ru-RU" sz="2400" b="1" dirty="0" smtClean="0">
                <a:ln w="0"/>
                <a:latin typeface="+mj-lt"/>
                <a:ea typeface="Calibri" panose="020F0502020204030204" pitchFamily="34" charset="0"/>
              </a:rPr>
              <a:t>организованных </a:t>
            </a:r>
            <a:r>
              <a:rPr lang="ru-RU" sz="2400" b="1" dirty="0">
                <a:ln w="0"/>
                <a:latin typeface="+mj-lt"/>
                <a:ea typeface="Calibri" panose="020F0502020204030204" pitchFamily="34" charset="0"/>
              </a:rPr>
              <a:t>ГБУ ДПО РЦОКИО </a:t>
            </a:r>
            <a:endParaRPr lang="ru-RU" sz="2400" b="1" dirty="0" smtClean="0">
              <a:ln w="0"/>
              <a:latin typeface="+mj-lt"/>
              <a:ea typeface="Calibri" panose="020F0502020204030204" pitchFamily="34" charset="0"/>
            </a:endParaRPr>
          </a:p>
          <a:p>
            <a:pPr algn="ctr"/>
            <a:endParaRPr lang="ru-RU" sz="2400" b="1" dirty="0" smtClean="0">
              <a:ln w="0"/>
              <a:latin typeface="+mj-lt"/>
              <a:ea typeface="Calibri" panose="020F0502020204030204" pitchFamily="34" charset="0"/>
            </a:endParaRPr>
          </a:p>
          <a:p>
            <a:pPr marL="457200" indent="-457200">
              <a:buAutoNum type="arabicPeriod"/>
            </a:pPr>
            <a:r>
              <a:rPr lang="ru-RU" sz="2400" b="1" dirty="0" smtClean="0">
                <a:ln w="0"/>
                <a:latin typeface="+mj-lt"/>
                <a:ea typeface="Calibri" panose="020F0502020204030204" pitchFamily="34" charset="0"/>
              </a:rPr>
              <a:t>Доработка КИМ в соответствии с техническим заданием.</a:t>
            </a:r>
          </a:p>
          <a:p>
            <a:pPr marL="457200" indent="-457200">
              <a:buAutoNum type="arabicPeriod"/>
            </a:pPr>
            <a:r>
              <a:rPr lang="ru-RU" sz="2400" b="1" dirty="0" smtClean="0">
                <a:ln w="0"/>
                <a:latin typeface="+mj-lt"/>
                <a:ea typeface="Calibri" panose="020F0502020204030204" pitchFamily="34" charset="0"/>
              </a:rPr>
              <a:t>Подготовка статьи для сборника РЦОКИО по результатам работы в опорной площадке.</a:t>
            </a:r>
          </a:p>
          <a:p>
            <a:pPr marL="457200" indent="-457200">
              <a:buAutoNum type="arabicPeriod"/>
            </a:pPr>
            <a:r>
              <a:rPr lang="ru-RU" sz="2400" b="1" dirty="0" smtClean="0">
                <a:ln w="0"/>
                <a:latin typeface="+mj-lt"/>
                <a:ea typeface="Calibri" panose="020F0502020204030204" pitchFamily="34" charset="0"/>
              </a:rPr>
              <a:t>Участие в </a:t>
            </a:r>
            <a:r>
              <a:rPr lang="ru-RU" sz="2400" b="1" dirty="0" err="1" smtClean="0">
                <a:ln w="0"/>
                <a:latin typeface="+mj-lt"/>
                <a:ea typeface="Calibri" panose="020F0502020204030204" pitchFamily="34" charset="0"/>
              </a:rPr>
              <a:t>вебинаре</a:t>
            </a:r>
            <a:r>
              <a:rPr lang="ru-RU" sz="2400" b="1" dirty="0" smtClean="0">
                <a:ln w="0"/>
                <a:latin typeface="+mj-lt"/>
                <a:ea typeface="Calibri" panose="020F0502020204030204" pitchFamily="34" charset="0"/>
              </a:rPr>
              <a:t> по вопросам организации Всероссийских проверочных работ в 2020 году.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996230" y="344653"/>
            <a:ext cx="9883795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0"/>
                <a:solidFill>
                  <a:srgbClr val="C00000"/>
                </a:solidFill>
              </a:rPr>
              <a:t>СЕССИЯ ОПОРНЫХ ПЛОЩАДОК </a:t>
            </a:r>
            <a:r>
              <a:rPr lang="ru-RU" sz="3200" b="1" dirty="0" smtClean="0">
                <a:ln w="0"/>
                <a:solidFill>
                  <a:srgbClr val="C00000"/>
                </a:solidFill>
              </a:rPr>
              <a:t>ГБУ ДПО РЦОКИО</a:t>
            </a:r>
            <a:endParaRPr lang="ru-RU" sz="3200" b="1" cap="none" spc="0" dirty="0">
              <a:ln w="0"/>
              <a:solidFill>
                <a:srgbClr val="C00000"/>
              </a:solidFill>
            </a:endParaRPr>
          </a:p>
        </p:txBody>
      </p:sp>
      <p:sp>
        <p:nvSpPr>
          <p:cNvPr id="5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4066880" y="6214947"/>
            <a:ext cx="5001706" cy="643053"/>
          </a:xfrm>
        </p:spPr>
        <p:txBody>
          <a:bodyPr/>
          <a:lstStyle/>
          <a:p>
            <a:r>
              <a:rPr lang="ru-RU" b="1" dirty="0">
                <a:solidFill>
                  <a:schemeClr val="tx1"/>
                </a:solidFill>
              </a:rPr>
              <a:t>ЧЕЛЯБИНСК</a:t>
            </a:r>
          </a:p>
          <a:p>
            <a:r>
              <a:rPr lang="ru-RU" b="1" dirty="0">
                <a:solidFill>
                  <a:schemeClr val="tx1"/>
                </a:solidFill>
              </a:rPr>
              <a:t>2019</a:t>
            </a:r>
          </a:p>
        </p:txBody>
      </p:sp>
    </p:spTree>
    <p:extLst>
      <p:ext uri="{BB962C8B-B14F-4D97-AF65-F5344CB8AC3E}">
        <p14:creationId xmlns:p14="http://schemas.microsoft.com/office/powerpoint/2010/main" val="1050686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218439" y="1064253"/>
            <a:ext cx="9661585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ln w="0"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Результативность </a:t>
            </a:r>
            <a:r>
              <a:rPr lang="ru-RU" sz="2800" b="1" dirty="0" smtClean="0">
                <a:ln w="0"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представленного проекта</a:t>
            </a:r>
          </a:p>
          <a:p>
            <a:pPr algn="just"/>
            <a:endParaRPr lang="ru-RU" sz="2800" u="sng" dirty="0" smtClean="0">
              <a:ln w="0"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r>
              <a:rPr lang="ru-RU" sz="2800" u="sng" dirty="0" smtClean="0">
                <a:ln w="0"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Внутренняя</a:t>
            </a:r>
            <a:r>
              <a:rPr lang="ru-RU" sz="2800" dirty="0" smtClean="0">
                <a:ln w="0"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(для ОО):</a:t>
            </a:r>
            <a:r>
              <a:rPr lang="ru-RU" sz="28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  <a:p>
            <a:pPr algn="just"/>
            <a:r>
              <a:rPr lang="ru-RU" sz="2800" dirty="0" smtClean="0">
                <a:ln w="0"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Повышение уровня профессиональной компетентности педагогов за счет методических мероприятий, формирование более четкого представления об особенностях проведения диагностики</a:t>
            </a:r>
            <a:endParaRPr lang="ru-RU" sz="2800" u="sng" dirty="0">
              <a:ln w="0"/>
              <a:latin typeface="+mj-lt"/>
              <a:cs typeface="Times New Roman" panose="02020603050405020304" pitchFamily="18" charset="0"/>
            </a:endParaRPr>
          </a:p>
          <a:p>
            <a:pPr algn="just"/>
            <a:r>
              <a:rPr lang="ru-RU" sz="2800" u="sng" dirty="0" smtClean="0"/>
              <a:t>Внешняя</a:t>
            </a:r>
            <a:r>
              <a:rPr lang="ru-RU" sz="2800" dirty="0" smtClean="0"/>
              <a:t> (для системы образования Челябинской области): </a:t>
            </a:r>
          </a:p>
          <a:p>
            <a:pPr algn="just"/>
            <a:r>
              <a:rPr lang="ru-RU" sz="2800" dirty="0" smtClean="0"/>
              <a:t>Корректировка КИМ, методическая статья</a:t>
            </a:r>
          </a:p>
          <a:p>
            <a:pPr algn="just"/>
            <a:endParaRPr lang="ru-RU" sz="2800" dirty="0" smtClean="0"/>
          </a:p>
        </p:txBody>
      </p:sp>
      <p:sp>
        <p:nvSpPr>
          <p:cNvPr id="5" name="Прямоугольник 4"/>
          <p:cNvSpPr/>
          <p:nvPr/>
        </p:nvSpPr>
        <p:spPr>
          <a:xfrm>
            <a:off x="1996230" y="344653"/>
            <a:ext cx="9883795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0"/>
                <a:solidFill>
                  <a:srgbClr val="C00000"/>
                </a:solidFill>
              </a:rPr>
              <a:t>СЕССИЯ ОПОРНЫХ ПЛОЩАДОК </a:t>
            </a:r>
            <a:r>
              <a:rPr lang="ru-RU" sz="3200" b="1" dirty="0" smtClean="0">
                <a:ln w="0"/>
                <a:solidFill>
                  <a:srgbClr val="C00000"/>
                </a:solidFill>
              </a:rPr>
              <a:t>ГБУ ДПО РЦОКИО</a:t>
            </a:r>
            <a:endParaRPr lang="ru-RU" sz="3200" b="1" cap="none" spc="0" dirty="0">
              <a:ln w="0"/>
              <a:solidFill>
                <a:srgbClr val="C00000"/>
              </a:solidFill>
            </a:endParaRPr>
          </a:p>
        </p:txBody>
      </p:sp>
      <p:sp>
        <p:nvSpPr>
          <p:cNvPr id="6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4066880" y="6214947"/>
            <a:ext cx="4926291" cy="643053"/>
          </a:xfrm>
        </p:spPr>
        <p:txBody>
          <a:bodyPr/>
          <a:lstStyle/>
          <a:p>
            <a:pPr lvl="0"/>
            <a:r>
              <a:rPr lang="ru-RU" b="1" dirty="0">
                <a:solidFill>
                  <a:prstClr val="black"/>
                </a:solidFill>
              </a:rPr>
              <a:t>ЧЕЛЯБИНСК</a:t>
            </a:r>
          </a:p>
          <a:p>
            <a:pPr lvl="0"/>
            <a:r>
              <a:rPr lang="ru-RU" b="1" dirty="0">
                <a:solidFill>
                  <a:prstClr val="black"/>
                </a:solidFill>
              </a:rPr>
              <a:t>2019</a:t>
            </a:r>
          </a:p>
        </p:txBody>
      </p:sp>
    </p:spTree>
    <p:extLst>
      <p:ext uri="{BB962C8B-B14F-4D97-AF65-F5344CB8AC3E}">
        <p14:creationId xmlns:p14="http://schemas.microsoft.com/office/powerpoint/2010/main" val="2175801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161880" y="1418437"/>
            <a:ext cx="9718145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ln w="0"/>
                <a:latin typeface="+mj-lt"/>
                <a:ea typeface="Calibri" panose="020F0502020204030204" pitchFamily="34" charset="0"/>
              </a:rPr>
              <a:t>Перспективы реализации </a:t>
            </a:r>
            <a:r>
              <a:rPr lang="ru-RU" sz="2800" b="1" dirty="0" smtClean="0">
                <a:ln w="0"/>
                <a:latin typeface="+mj-lt"/>
                <a:ea typeface="Calibri" panose="020F0502020204030204" pitchFamily="34" charset="0"/>
              </a:rPr>
              <a:t>проекта: </a:t>
            </a:r>
            <a:r>
              <a:rPr lang="ru-RU" sz="2800" b="1" dirty="0">
                <a:ln w="0"/>
                <a:latin typeface="+mj-lt"/>
                <a:ea typeface="Calibri" panose="020F0502020204030204" pitchFamily="34" charset="0"/>
              </a:rPr>
              <a:t>совместно с ГБУ ДПО </a:t>
            </a:r>
            <a:r>
              <a:rPr lang="ru-RU" sz="2800" b="1" dirty="0" smtClean="0">
                <a:ln w="0"/>
                <a:latin typeface="+mj-lt"/>
                <a:ea typeface="Calibri" panose="020F0502020204030204" pitchFamily="34" charset="0"/>
              </a:rPr>
              <a:t>РЦОКИО </a:t>
            </a:r>
            <a:r>
              <a:rPr lang="ru-RU" sz="2800" b="1" dirty="0">
                <a:ln w="0"/>
                <a:latin typeface="+mj-lt"/>
                <a:ea typeface="Calibri" panose="020F0502020204030204" pitchFamily="34" charset="0"/>
              </a:rPr>
              <a:t>на </a:t>
            </a:r>
            <a:r>
              <a:rPr lang="ru-RU" sz="2800" b="1" dirty="0" smtClean="0">
                <a:ln w="0"/>
                <a:latin typeface="+mj-lt"/>
                <a:ea typeface="Calibri" panose="020F0502020204030204" pitchFamily="34" charset="0"/>
              </a:rPr>
              <a:t>2020 год</a:t>
            </a:r>
          </a:p>
          <a:p>
            <a:pPr algn="ctr"/>
            <a:endParaRPr lang="ru-RU" sz="2800" b="1" dirty="0" smtClean="0">
              <a:ln w="0"/>
              <a:latin typeface="+mj-lt"/>
              <a:ea typeface="Calibri" panose="020F0502020204030204" pitchFamily="34" charset="0"/>
            </a:endParaRPr>
          </a:p>
          <a:p>
            <a:pPr marL="514350" indent="-514350">
              <a:buAutoNum type="arabicPeriod"/>
            </a:pPr>
            <a:r>
              <a:rPr lang="ru-RU" sz="2800" b="1" dirty="0" smtClean="0">
                <a:ln w="0"/>
                <a:latin typeface="+mj-lt"/>
                <a:ea typeface="Calibri" panose="020F0502020204030204" pitchFamily="34" charset="0"/>
              </a:rPr>
              <a:t>Ежегодная корректировка оценочных материалов</a:t>
            </a:r>
          </a:p>
          <a:p>
            <a:pPr marL="514350" indent="-514350">
              <a:buAutoNum type="arabicPeriod"/>
            </a:pPr>
            <a:endParaRPr lang="ru-RU" sz="2800" b="1" dirty="0" smtClean="0">
              <a:ln w="0"/>
              <a:latin typeface="+mj-lt"/>
              <a:ea typeface="Calibri" panose="020F0502020204030204" pitchFamily="34" charset="0"/>
            </a:endParaRPr>
          </a:p>
          <a:p>
            <a:pPr marL="514350" indent="-514350">
              <a:buAutoNum type="arabicPeriod"/>
            </a:pPr>
            <a:r>
              <a:rPr lang="ru-RU" sz="2800" b="1" dirty="0" smtClean="0">
                <a:ln w="0"/>
                <a:latin typeface="+mj-lt"/>
                <a:ea typeface="Calibri" panose="020F0502020204030204" pitchFamily="34" charset="0"/>
              </a:rPr>
              <a:t>Участие в методических мероприятиях, организованных на базе ГБУ ДПО РЦОКИО</a:t>
            </a:r>
          </a:p>
          <a:p>
            <a:pPr marL="514350" indent="-514350">
              <a:buAutoNum type="arabicPeriod"/>
            </a:pPr>
            <a:endParaRPr lang="ru-RU" sz="2800" b="1" dirty="0" smtClean="0">
              <a:ln w="0"/>
              <a:latin typeface="+mj-lt"/>
              <a:ea typeface="Calibri" panose="020F0502020204030204" pitchFamily="34" charset="0"/>
            </a:endParaRPr>
          </a:p>
          <a:p>
            <a:pPr algn="just"/>
            <a:endParaRPr lang="ru-RU" sz="2800" dirty="0" smtClean="0">
              <a:ln w="0"/>
              <a:latin typeface="+mj-lt"/>
            </a:endParaRPr>
          </a:p>
          <a:p>
            <a:endParaRPr lang="ru-RU" sz="28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j-lt"/>
            </a:endParaRPr>
          </a:p>
          <a:p>
            <a:endParaRPr lang="ru-RU" sz="28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j-lt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996230" y="344653"/>
            <a:ext cx="9883795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0"/>
                <a:solidFill>
                  <a:srgbClr val="C00000"/>
                </a:solidFill>
              </a:rPr>
              <a:t>СЕССИЯ ОПОРНЫХ ПЛОЩАДОК </a:t>
            </a:r>
            <a:r>
              <a:rPr lang="ru-RU" sz="3200" b="1" dirty="0" smtClean="0">
                <a:ln w="0"/>
                <a:solidFill>
                  <a:srgbClr val="C00000"/>
                </a:solidFill>
              </a:rPr>
              <a:t>ГБУ ДПО РЦОКИО</a:t>
            </a:r>
            <a:endParaRPr lang="ru-RU" sz="3200" b="1" cap="none" spc="0" dirty="0">
              <a:ln w="0"/>
              <a:solidFill>
                <a:srgbClr val="C00000"/>
              </a:solidFill>
            </a:endParaRPr>
          </a:p>
        </p:txBody>
      </p:sp>
      <p:sp>
        <p:nvSpPr>
          <p:cNvPr id="5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4066880" y="6214947"/>
            <a:ext cx="4973425" cy="643053"/>
          </a:xfrm>
        </p:spPr>
        <p:txBody>
          <a:bodyPr/>
          <a:lstStyle/>
          <a:p>
            <a:pPr lvl="0"/>
            <a:r>
              <a:rPr lang="ru-RU" b="1" dirty="0">
                <a:solidFill>
                  <a:prstClr val="black"/>
                </a:solidFill>
              </a:rPr>
              <a:t>ЧЕЛЯБИНСК</a:t>
            </a:r>
          </a:p>
          <a:p>
            <a:pPr lvl="0"/>
            <a:r>
              <a:rPr lang="ru-RU" b="1" dirty="0">
                <a:solidFill>
                  <a:prstClr val="black"/>
                </a:solidFill>
              </a:rPr>
              <a:t>2019</a:t>
            </a:r>
          </a:p>
        </p:txBody>
      </p:sp>
    </p:spTree>
    <p:extLst>
      <p:ext uri="{BB962C8B-B14F-4D97-AF65-F5344CB8AC3E}">
        <p14:creationId xmlns:p14="http://schemas.microsoft.com/office/powerpoint/2010/main" val="1503517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mbria">
      <a:majorFont>
        <a:latin typeface="Cambria"/>
        <a:ea typeface=""/>
        <a:cs typeface=""/>
        <a:font script="Jpan" typeface="HG明朝B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HG明朝B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860</TotalTime>
  <Words>470</Words>
  <Application>Microsoft Office PowerPoint</Application>
  <PresentationFormat>Широкоэкранный</PresentationFormat>
  <Paragraphs>90</Paragraphs>
  <Slides>10</Slides>
  <Notes>6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5" baseType="lpstr">
      <vt:lpstr>Arial</vt:lpstr>
      <vt:lpstr>Calibri</vt:lpstr>
      <vt:lpstr>Cambria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RCOKIO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Павлова Наталья Алексеевна</dc:creator>
  <cp:lastModifiedBy>Денисова Юлия Владимировна</cp:lastModifiedBy>
  <cp:revision>112</cp:revision>
  <cp:lastPrinted>2018-11-12T10:47:27Z</cp:lastPrinted>
  <dcterms:created xsi:type="dcterms:W3CDTF">2017-09-29T08:48:00Z</dcterms:created>
  <dcterms:modified xsi:type="dcterms:W3CDTF">2019-12-11T10:33:21Z</dcterms:modified>
</cp:coreProperties>
</file>