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9" r:id="rId2"/>
    <p:sldId id="262" r:id="rId3"/>
    <p:sldId id="267" r:id="rId4"/>
    <p:sldId id="257" r:id="rId5"/>
    <p:sldId id="265" r:id="rId6"/>
    <p:sldId id="258" r:id="rId7"/>
    <p:sldId id="259" r:id="rId8"/>
    <p:sldId id="260" r:id="rId9"/>
    <p:sldId id="261" r:id="rId10"/>
    <p:sldId id="268" r:id="rId11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419" autoAdjust="0"/>
  </p:normalViewPr>
  <p:slideViewPr>
    <p:cSldViewPr snapToGrid="0">
      <p:cViewPr varScale="1">
        <p:scale>
          <a:sx n="63" d="100"/>
          <a:sy n="63" d="100"/>
        </p:scale>
        <p:origin x="102" y="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56C85-33CE-4E21-A0DC-882EBAC64D71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D02B7-D5AC-4204-9D8F-704B27B253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248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16AD1-67BD-43D7-8D38-1CE3FCEA7065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C45469-BE13-4DB6-AFFD-DF51D5F56B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424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72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868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166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034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877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330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E8F2-8193-4F0E-94E7-30D00988677A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57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F0514-8CDB-46FE-93D1-B993F8073214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97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7176A-1DD8-4ABA-80BE-E17905633154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68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9AEC-9C07-43C6-83D8-A16C14AB6995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911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78DFD-8EB5-4DEB-AC4F-4E0B4517D53C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373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D22A-E26A-486E-B099-DF74D20D0E5F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77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F9EFE-6E63-46A3-B444-44A7E9463F3B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706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D172-4BE9-4501-BFD3-23F98A0AEE0A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61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30C3-D822-4A4F-BF92-14EFEC0AE16B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41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0B1A3-9C2F-4001-9BD4-607B7D2E4D31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1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74B1-8A9B-459A-B202-0B1877B9048A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607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FE5B4-C26E-4633-AB7B-8854E2922FD1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224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508427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29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473592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23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64823" y="1376312"/>
            <a:ext cx="850249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046514" y="284372"/>
            <a:ext cx="9892938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2019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76846" y="2667070"/>
            <a:ext cx="1021515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Проект: «</a:t>
            </a:r>
            <a:r>
              <a:rPr lang="ru-RU" dirty="0" smtClean="0"/>
              <a:t>Педагогическое </a:t>
            </a:r>
            <a:r>
              <a:rPr lang="ru-RU" dirty="0" smtClean="0"/>
              <a:t>сопровождение разработки, порядка проведения и интерпретации результатов оценочных процедур текущего контроля качества результатов освоения образовательных </a:t>
            </a:r>
            <a:r>
              <a:rPr lang="ru-RU" dirty="0" smtClean="0"/>
              <a:t>программ»</a:t>
            </a:r>
            <a:endParaRPr lang="ru-RU" b="1" dirty="0" smtClean="0"/>
          </a:p>
          <a:p>
            <a:endParaRPr lang="ru-RU" dirty="0"/>
          </a:p>
          <a:p>
            <a:r>
              <a:rPr lang="ru-RU" b="1" dirty="0"/>
              <a:t>Образовательная </a:t>
            </a:r>
            <a:r>
              <a:rPr lang="ru-RU" b="1" dirty="0" smtClean="0"/>
              <a:t>организация </a:t>
            </a:r>
            <a:r>
              <a:rPr lang="ru-RU" dirty="0" smtClean="0"/>
              <a:t>Муниципальное автономное общеобразовательное учреждение «Средняя общеобразовательная школа № 90</a:t>
            </a:r>
            <a:r>
              <a:rPr lang="ru-RU" dirty="0" smtClean="0"/>
              <a:t>» г. Златоуста</a:t>
            </a:r>
            <a:endParaRPr lang="ru-RU" u="sng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135369"/>
              </p:ext>
            </p:extLst>
          </p:nvPr>
        </p:nvGraphicFramePr>
        <p:xfrm>
          <a:off x="2131591" y="4464264"/>
          <a:ext cx="9866811" cy="29821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94237"/>
                <a:gridCol w="4472574"/>
              </a:tblGrid>
              <a:tr h="216057">
                <a:tc>
                  <a:txBody>
                    <a:bodyPr/>
                    <a:lstStyle/>
                    <a:p>
                      <a:pPr algn="l"/>
                      <a:r>
                        <a:rPr lang="ru-RU" sz="1300" b="1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      </a:t>
                      </a:r>
                      <a:r>
                        <a:rPr lang="ru-RU" sz="1300" b="1" cap="none" spc="0" dirty="0" smtClean="0">
                          <a:ln w="0"/>
                          <a:effectLst/>
                        </a:rPr>
                        <a:t>Участники проекта  от ОО</a:t>
                      </a:r>
                      <a:endParaRPr lang="ru-RU" sz="1300" b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cap="none" spc="0" dirty="0" smtClean="0">
                          <a:ln w="0"/>
                          <a:effectLst/>
                        </a:rPr>
                        <a:t>Участники проекта от ГБУ ДПО РЦОКИО</a:t>
                      </a:r>
                      <a:endParaRPr lang="ru-RU" sz="1300" b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</a:tr>
              <a:tr h="1222478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Салихова Р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Д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., директор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МАОУ «СОШ № 90»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Азина Ф.К.,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заместитель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директора по УВР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Воробьева А.Л.,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заместитель директора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 НМР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учителя начальных классов - члены творческой группы Васильева Е.В., Батурина Е.А., Кузьменкова Т.В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Денисова Ю.В., начальник лаборатории организационно-методического сопровождения отдела обеспечения оценки качества образования ГБУ ДПО РЦОКИО</a:t>
                      </a:r>
                    </a:p>
                    <a:p>
                      <a:endParaRPr lang="ru-RU" sz="13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</a:tr>
              <a:tr h="955201">
                <a:tc>
                  <a:txBody>
                    <a:bodyPr/>
                    <a:lstStyle/>
                    <a:p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031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21874" y="1454332"/>
            <a:ext cx="789867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8483" y="284372"/>
            <a:ext cx="10193517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98483" y="3077111"/>
            <a:ext cx="9935851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n w="0"/>
                <a:ea typeface="Calibri" panose="020F0502020204030204" pitchFamily="34" charset="0"/>
              </a:rPr>
              <a:t>МАОУ СОШ № 90 - опорная </a:t>
            </a:r>
            <a:r>
              <a:rPr lang="ru-RU" sz="2400" dirty="0">
                <a:ln w="0"/>
                <a:ea typeface="Calibri" panose="020F0502020204030204" pitchFamily="34" charset="0"/>
              </a:rPr>
              <a:t>площадка отдела </a:t>
            </a:r>
            <a:r>
              <a:rPr lang="ru-RU" sz="2400" dirty="0" smtClean="0"/>
              <a:t>обеспечения оценки качества </a:t>
            </a:r>
            <a:r>
              <a:rPr lang="ru-RU" sz="2400" dirty="0" smtClean="0"/>
              <a:t>образовательных результатов 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 </a:t>
            </a:r>
            <a:r>
              <a:rPr lang="ru-RU" sz="2400" dirty="0">
                <a:ln w="0"/>
                <a:ea typeface="Calibri" panose="020F0502020204030204" pitchFamily="34" charset="0"/>
              </a:rPr>
              <a:t>ГБУ ДПО 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РЦОКИО</a:t>
            </a:r>
            <a:r>
              <a:rPr lang="ru-RU" sz="2400" b="1" dirty="0" smtClean="0">
                <a:ln w="0"/>
                <a:ea typeface="Calibri" panose="020F0502020204030204" pitchFamily="34" charset="0"/>
              </a:rPr>
              <a:t> </a:t>
            </a:r>
            <a:endParaRPr lang="ru-RU" sz="2400" dirty="0">
              <a:ln w="0"/>
            </a:endParaRPr>
          </a:p>
          <a:p>
            <a:pPr algn="just"/>
            <a:endParaRPr lang="ru-RU" sz="2400" b="1" dirty="0" smtClean="0">
              <a:ln w="0"/>
              <a:ea typeface="Calibri" panose="020F0502020204030204" pitchFamily="34" charset="0"/>
            </a:endParaRPr>
          </a:p>
          <a:p>
            <a:pPr algn="just"/>
            <a:r>
              <a:rPr lang="ru-RU" sz="2400" b="1" dirty="0" smtClean="0">
                <a:ln w="0"/>
                <a:ea typeface="Calibri" panose="020F0502020204030204" pitchFamily="34" charset="0"/>
              </a:rPr>
              <a:t>ПРОЕКТ </a:t>
            </a:r>
            <a:r>
              <a:rPr lang="ru-RU" sz="2800" dirty="0" smtClean="0">
                <a:ln w="0"/>
                <a:ea typeface="Calibri" panose="020F0502020204030204" pitchFamily="34" charset="0"/>
              </a:rPr>
              <a:t>«</a:t>
            </a:r>
            <a:r>
              <a:rPr lang="ru-RU" sz="2800" dirty="0" smtClean="0"/>
              <a:t>Педагогическое сопровождение разработки, порядка проведения и интерпретации результатов оценочных процедур текущего контроля качества результатов освоения образовательных программ»</a:t>
            </a: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318948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63931" y="1184366"/>
            <a:ext cx="969482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n w="0"/>
                <a:ea typeface="Calibri" panose="020F0502020204030204" pitchFamily="34" charset="0"/>
              </a:rPr>
              <a:t>Цель </a:t>
            </a:r>
            <a:r>
              <a:rPr lang="ru-RU" sz="2000" b="1" dirty="0" smtClean="0">
                <a:ln w="0"/>
                <a:ea typeface="Calibri" panose="020F0502020204030204" pitchFamily="34" charset="0"/>
              </a:rPr>
              <a:t>проекта: </a:t>
            </a:r>
          </a:p>
          <a:p>
            <a:r>
              <a:rPr lang="ru-RU" sz="2000" dirty="0" smtClean="0">
                <a:ln w="0"/>
                <a:ea typeface="Calibri" panose="020F0502020204030204" pitchFamily="34" charset="0"/>
              </a:rPr>
              <a:t>Формирование системы оценки индивидуальных достижений обучающихся в рамках региональной системы оценки качества образования (РСОКО) на основании эффективных практик оценки качества образования из опыта работы МАОУ СОШ № 90 Златоустовского городского округа</a:t>
            </a:r>
          </a:p>
          <a:p>
            <a:endParaRPr lang="ru-RU" sz="2000" dirty="0" smtClean="0">
              <a:ln w="0"/>
              <a:ea typeface="Calibri" panose="020F0502020204030204" pitchFamily="34" charset="0"/>
            </a:endParaRPr>
          </a:p>
          <a:p>
            <a:r>
              <a:rPr lang="ru-RU" sz="2000" b="1" dirty="0" smtClean="0">
                <a:ln w="0"/>
                <a:ea typeface="Calibri" panose="020F0502020204030204" pitchFamily="34" charset="0"/>
              </a:rPr>
              <a:t>Задачи:</a:t>
            </a:r>
          </a:p>
          <a:p>
            <a:r>
              <a:rPr lang="ru-RU" sz="2000" dirty="0" smtClean="0">
                <a:ln w="0"/>
                <a:ea typeface="Calibri" panose="020F0502020204030204" pitchFamily="34" charset="0"/>
              </a:rPr>
              <a:t>1. Разработать диагностические материалы для проведения мониторинга образовательных достижений учащихся 1 класса: уровень </a:t>
            </a:r>
            <a:r>
              <a:rPr lang="ru-RU" sz="2000" dirty="0" err="1" smtClean="0">
                <a:ln w="0"/>
                <a:ea typeface="Calibri" panose="020F0502020204030204" pitchFamily="34" charset="0"/>
              </a:rPr>
              <a:t>сформированности</a:t>
            </a:r>
            <a:r>
              <a:rPr lang="ru-RU" sz="2000" dirty="0" smtClean="0">
                <a:ln w="0"/>
                <a:ea typeface="Calibri" panose="020F0502020204030204" pitchFamily="34" charset="0"/>
              </a:rPr>
              <a:t> предметных умений</a:t>
            </a:r>
          </a:p>
          <a:p>
            <a:r>
              <a:rPr lang="ru-RU" sz="2000" dirty="0" smtClean="0">
                <a:ln w="0"/>
                <a:ea typeface="Calibri" panose="020F0502020204030204" pitchFamily="34" charset="0"/>
              </a:rPr>
              <a:t>2. Провести экспертизу диагностических материалов для проведения мониторинга образовательных достижений учащихся 1 класса</a:t>
            </a:r>
          </a:p>
          <a:p>
            <a:r>
              <a:rPr lang="ru-RU" sz="2000" dirty="0" smtClean="0">
                <a:ln w="0"/>
                <a:ea typeface="Calibri" panose="020F0502020204030204" pitchFamily="34" charset="0"/>
              </a:rPr>
              <a:t>3. Апробировать диагностические материалы для проведения мониторинга образовательных достижений учащихся 1 класса</a:t>
            </a:r>
          </a:p>
          <a:p>
            <a:r>
              <a:rPr lang="ru-RU" sz="2000" dirty="0" smtClean="0">
                <a:ln w="0"/>
                <a:ea typeface="Calibri" panose="020F0502020204030204" pitchFamily="34" charset="0"/>
              </a:rPr>
              <a:t>4. </a:t>
            </a:r>
            <a:r>
              <a:rPr lang="ru-RU" sz="2000" dirty="0" smtClean="0">
                <a:ln w="0"/>
                <a:ea typeface="Calibri" panose="020F0502020204030204" pitchFamily="34" charset="0"/>
              </a:rPr>
              <a:t>Обобщить </a:t>
            </a:r>
            <a:r>
              <a:rPr lang="ru-RU" sz="2000" dirty="0" smtClean="0">
                <a:ln w="0"/>
                <a:ea typeface="Calibri" panose="020F0502020204030204" pitchFamily="34" charset="0"/>
              </a:rPr>
              <a:t>инновационный опыт </a:t>
            </a:r>
            <a:r>
              <a:rPr lang="ru-RU" sz="2000" dirty="0" smtClean="0">
                <a:ln w="0"/>
                <a:ea typeface="Calibri" panose="020F0502020204030204" pitchFamily="34" charset="0"/>
              </a:rPr>
              <a:t>по </a:t>
            </a:r>
            <a:r>
              <a:rPr lang="ru-RU" sz="2000" dirty="0" smtClean="0">
                <a:ln w="0"/>
                <a:ea typeface="Calibri" panose="020F0502020204030204" pitchFamily="34" charset="0"/>
              </a:rPr>
              <a:t>проблеме оценки образовательных достижений </a:t>
            </a:r>
            <a:r>
              <a:rPr lang="ru-RU" sz="2000" dirty="0">
                <a:ln w="0"/>
                <a:ea typeface="Calibri" panose="020F0502020204030204" pitchFamily="34" charset="0"/>
              </a:rPr>
              <a:t>первоклассников на муниципальном и региональном уровне </a:t>
            </a:r>
            <a:endParaRPr lang="ru-RU" sz="2000" dirty="0">
              <a:ln w="0"/>
              <a:ea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54572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7670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16182" y="929428"/>
            <a:ext cx="958248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n w="0"/>
                <a:latin typeface="+mj-lt"/>
                <a:ea typeface="Calibri" panose="020F0502020204030204" pitchFamily="34" charset="0"/>
              </a:rPr>
              <a:t>Ожидаемый результат:</a:t>
            </a:r>
          </a:p>
          <a:p>
            <a:pPr algn="just"/>
            <a:r>
              <a:rPr lang="ru-RU" sz="2200" u="sng" dirty="0" smtClean="0"/>
              <a:t>Подготовительный </a:t>
            </a:r>
            <a:r>
              <a:rPr lang="ru-RU" sz="2200" u="sng" dirty="0"/>
              <a:t>этап </a:t>
            </a:r>
            <a:r>
              <a:rPr lang="ru-RU" sz="2200" dirty="0" smtClean="0"/>
              <a:t>– будут </a:t>
            </a:r>
            <a:r>
              <a:rPr lang="ru-RU" sz="2200" dirty="0" smtClean="0"/>
              <a:t>оформлены заявительные документы на </a:t>
            </a:r>
            <a:r>
              <a:rPr lang="ru-RU" sz="2200" dirty="0" smtClean="0"/>
              <a:t>продолжение совместного </a:t>
            </a:r>
            <a:r>
              <a:rPr lang="ru-RU" sz="2200" dirty="0" smtClean="0"/>
              <a:t>проекта, сформирован календарный план реализации проекта, </a:t>
            </a:r>
            <a:r>
              <a:rPr lang="ru-RU" sz="2200" dirty="0"/>
              <a:t>сформирован календарный план реализации </a:t>
            </a:r>
            <a:r>
              <a:rPr lang="ru-RU" sz="2200" dirty="0" smtClean="0"/>
              <a:t>проекта, проведен </a:t>
            </a:r>
            <a:r>
              <a:rPr lang="ru-RU" sz="2200" dirty="0" smtClean="0"/>
              <a:t>обучающий семинар с участниками проекта, организована работа творческих групп.</a:t>
            </a:r>
          </a:p>
          <a:p>
            <a:pPr algn="just"/>
            <a:r>
              <a:rPr lang="ru-RU" sz="2200" u="sng" dirty="0" smtClean="0"/>
              <a:t>Организационно-деятельностный </a:t>
            </a:r>
            <a:r>
              <a:rPr lang="ru-RU" sz="2200" u="sng" dirty="0"/>
              <a:t>этап </a:t>
            </a:r>
            <a:r>
              <a:rPr lang="ru-RU" sz="2200" dirty="0" smtClean="0"/>
              <a:t>– будет </a:t>
            </a:r>
            <a:r>
              <a:rPr lang="ru-RU" sz="2200" dirty="0" smtClean="0"/>
              <a:t>разработаны и апробированы оценочные материалы для проведения мониторинга образовательных достижений учащихся 1 класса.</a:t>
            </a:r>
          </a:p>
          <a:p>
            <a:r>
              <a:rPr lang="ru-RU" sz="2200" dirty="0" smtClean="0"/>
              <a:t>сформирован банк заданий для проведения мониторинга образовательных достижений учащихся 1 класса</a:t>
            </a:r>
          </a:p>
          <a:p>
            <a:pPr algn="just"/>
            <a:r>
              <a:rPr lang="ru-RU" sz="2200" u="sng" dirty="0" smtClean="0"/>
              <a:t>Продуктивный </a:t>
            </a:r>
            <a:r>
              <a:rPr lang="ru-RU" sz="2200" u="sng" dirty="0"/>
              <a:t>этап </a:t>
            </a:r>
            <a:r>
              <a:rPr lang="ru-RU" sz="2200" dirty="0"/>
              <a:t>– </a:t>
            </a:r>
            <a:r>
              <a:rPr lang="ru-RU" sz="2200" dirty="0" smtClean="0"/>
              <a:t> будут </a:t>
            </a:r>
            <a:r>
              <a:rPr lang="ru-RU" sz="2200" dirty="0" smtClean="0"/>
              <a:t>подготовлены методические материалы по проблеме для публикации в сборниках конференций и/или научных журналах.</a:t>
            </a:r>
          </a:p>
          <a:p>
            <a:endParaRPr lang="ru-RU" sz="2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2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886995"/>
            <a:ext cx="5416485" cy="714102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2997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80044" y="929428"/>
            <a:ext cx="10007364" cy="1314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организованные и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проведённые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рамках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проекта на уровне ОО   (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что сделано в соответствии с задачами)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069875"/>
            <a:ext cx="5039413" cy="788126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996230" y="1441048"/>
            <a:ext cx="999117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381000" algn="l"/>
              </a:tabLst>
            </a:pPr>
            <a:r>
              <a:rPr lang="ru-RU" sz="2200" dirty="0" smtClean="0"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  Разработаны </a:t>
            </a:r>
            <a:r>
              <a:rPr lang="ru-RU" sz="2200" dirty="0" smtClean="0"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диагностические материалы для проведения входного контроля знаний первоклассников по предметам: </a:t>
            </a:r>
            <a:r>
              <a:rPr lang="ru-RU" sz="2200" dirty="0" smtClean="0"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обучение </a:t>
            </a:r>
            <a:r>
              <a:rPr lang="ru-RU" sz="2200" dirty="0" smtClean="0"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грамоте, </a:t>
            </a:r>
            <a:r>
              <a:rPr lang="ru-RU" sz="2200" dirty="0" smtClean="0"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математика, окружающий мир.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381000" algn="l"/>
              </a:tabLst>
            </a:pPr>
            <a:endParaRPr lang="ru-RU" sz="2200" dirty="0" smtClean="0"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381000" algn="l"/>
              </a:tabLst>
            </a:pPr>
            <a:r>
              <a:rPr lang="ru-RU" sz="2200" dirty="0" smtClean="0"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  Проведена </a:t>
            </a:r>
            <a:r>
              <a:rPr lang="ru-RU" sz="2200" dirty="0" smtClean="0"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внутренняя экспертиза диагностических материалов для проведения мониторинга образовательных достижений учащихся 1 </a:t>
            </a:r>
            <a:r>
              <a:rPr lang="ru-RU" sz="2200" dirty="0" smtClean="0"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класса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381000" algn="l"/>
              </a:tabLst>
            </a:pPr>
            <a:endParaRPr lang="ru-RU" sz="2200" dirty="0" smtClean="0"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381000" algn="l"/>
              </a:tabLst>
            </a:pPr>
            <a:r>
              <a:rPr lang="ru-RU" sz="2200" dirty="0" smtClean="0"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  Апробированы </a:t>
            </a:r>
            <a:r>
              <a:rPr lang="ru-RU" sz="2200" dirty="0" smtClean="0"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разработанные диагностические материалы для проведения мониторинга образовательных достижений учащихся 1 </a:t>
            </a:r>
            <a:r>
              <a:rPr lang="ru-RU" sz="2200" dirty="0" smtClean="0"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класса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381000" algn="l"/>
              </a:tabLst>
            </a:pPr>
            <a:endParaRPr lang="ru-RU" sz="2200" dirty="0" smtClean="0"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381000" algn="l"/>
              </a:tabLst>
            </a:pPr>
            <a:r>
              <a:rPr lang="ru-RU" sz="2200" dirty="0" smtClean="0"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  Обобщен </a:t>
            </a:r>
            <a:r>
              <a:rPr lang="ru-RU" sz="2200" dirty="0" smtClean="0"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инновационный по проблеме оценки образовательных достижений первоклассников . Подготовлена статья по теме: «Особенности проведения входной диагностики первоклассников (на примере предметных результатов»</a:t>
            </a:r>
          </a:p>
        </p:txBody>
      </p:sp>
    </p:spTree>
    <p:extLst>
      <p:ext uri="{BB962C8B-B14F-4D97-AF65-F5344CB8AC3E}">
        <p14:creationId xmlns:p14="http://schemas.microsoft.com/office/powerpoint/2010/main" val="322132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6230" y="979290"/>
            <a:ext cx="100390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Результаты участия в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совместных мероприятиях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,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организованных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ГБУ ДПО РЦОКИО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001706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065867" y="2256135"/>
            <a:ext cx="9228666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381000" algn="l"/>
              </a:tabLst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Подготовка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к публикации статьи по теме: «Особенности проведения входной диагностики первоклассников (на примере предметных результатов»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065867" y="3864801"/>
            <a:ext cx="9228666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381000" algn="l"/>
              </a:tabLst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Разработка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и представление в РЦОКИО проверочных работ входной диагностики первоклассников по предметам: обучение грамоте, окружающий мир, математика</a:t>
            </a:r>
          </a:p>
        </p:txBody>
      </p:sp>
    </p:spTree>
    <p:extLst>
      <p:ext uri="{BB962C8B-B14F-4D97-AF65-F5344CB8AC3E}">
        <p14:creationId xmlns:p14="http://schemas.microsoft.com/office/powerpoint/2010/main" val="105068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8439" y="1064253"/>
            <a:ext cx="9661585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представленного проекта</a:t>
            </a:r>
          </a:p>
          <a:p>
            <a:pPr algn="just"/>
            <a:r>
              <a:rPr lang="ru-RU" sz="2400" u="sng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2400" u="sng" dirty="0" smtClean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u="sng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Внутренняя (</a:t>
            </a:r>
            <a:r>
              <a:rPr lang="ru-RU" sz="2400" u="sng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для ОО):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Tx/>
              <a:buChar char="-"/>
            </a:pPr>
            <a:r>
              <a:rPr lang="ru-RU" sz="2400" dirty="0" smtClean="0"/>
              <a:t>разработаны </a:t>
            </a:r>
            <a:r>
              <a:rPr lang="ru-RU" sz="2400" dirty="0" smtClean="0"/>
              <a:t>и апробированы диагностические материалы для проведения входной </a:t>
            </a:r>
            <a:r>
              <a:rPr lang="ru-RU" sz="24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диагностики первоклассников (предметные результаты</a:t>
            </a:r>
            <a:r>
              <a:rPr lang="ru-RU" sz="24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);</a:t>
            </a:r>
          </a:p>
          <a:p>
            <a:pPr marL="457200" indent="-457200">
              <a:buFontTx/>
              <a:buChar char="-"/>
            </a:pPr>
            <a:r>
              <a:rPr lang="ru-RU" sz="24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повышение квалификации </a:t>
            </a:r>
            <a:r>
              <a:rPr lang="ru-RU" sz="24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работников МАОУ СОШ № </a:t>
            </a:r>
            <a:r>
              <a:rPr lang="ru-RU" sz="24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90 г. Златоуста</a:t>
            </a:r>
          </a:p>
          <a:p>
            <a:endParaRPr lang="ru-RU" sz="2400" dirty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u="sng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Внешняя (для системы образования Челябинской области): </a:t>
            </a:r>
            <a:endParaRPr lang="ru-RU" sz="2400" u="sng" dirty="0" smtClean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- пополнен </a:t>
            </a:r>
            <a:r>
              <a:rPr lang="ru-RU" sz="24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банк оценочных средств системы оценки индивидуальных достижений обучающихся в рамках региональной системы оценки качества образования (РСОКО) </a:t>
            </a:r>
          </a:p>
          <a:p>
            <a:pPr algn="just"/>
            <a:endParaRPr lang="ru-RU" sz="28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26291" cy="643053"/>
          </a:xfrm>
        </p:spPr>
        <p:txBody>
          <a:bodyPr/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ЧЕЛЯБИНСК</a:t>
            </a:r>
          </a:p>
          <a:p>
            <a:pPr lvl="0"/>
            <a:r>
              <a:rPr lang="ru-RU" b="1" dirty="0">
                <a:solidFill>
                  <a:prstClr val="black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17580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61880" y="1418437"/>
            <a:ext cx="971814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Перспективы реализации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проекта: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совместно с ГБУ ДПО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РЦОКИО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на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2020 год</a:t>
            </a:r>
          </a:p>
          <a:p>
            <a:pPr algn="ctr"/>
            <a:endParaRPr lang="ru-RU" sz="28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r>
              <a:rPr lang="ru-RU" sz="2800" dirty="0" smtClean="0">
                <a:ln w="0"/>
                <a:latin typeface="+mj-lt"/>
                <a:ea typeface="Calibri" panose="020F0502020204030204" pitchFamily="34" charset="0"/>
              </a:rPr>
              <a:t>Разработка материалов для </a:t>
            </a:r>
            <a:r>
              <a:rPr lang="ru-RU" sz="2800" dirty="0" smtClean="0"/>
              <a:t>проведения и интерпретации результатов оценочных процедур текущего контроля качества результатов освоения образовательных программ обучающихся с ОВЗ</a:t>
            </a:r>
            <a:endParaRPr lang="ru-RU" sz="2800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just"/>
            <a:endParaRPr lang="ru-RU" sz="2800" dirty="0" smtClean="0">
              <a:ln w="0"/>
              <a:latin typeface="+mj-lt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73425" cy="643053"/>
          </a:xfrm>
        </p:spPr>
        <p:txBody>
          <a:bodyPr/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ЧЕЛЯБИНСК</a:t>
            </a:r>
          </a:p>
          <a:p>
            <a:pPr lvl="0"/>
            <a:r>
              <a:rPr lang="ru-RU" b="1" dirty="0">
                <a:solidFill>
                  <a:prstClr val="black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150351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808</TotalTime>
  <Words>663</Words>
  <Application>Microsoft Office PowerPoint</Application>
  <PresentationFormat>Широкоэкранный</PresentationFormat>
  <Paragraphs>94</Paragraphs>
  <Slides>10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Cambria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RCOKIO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Павлова Наталья Алексеевна</dc:creator>
  <cp:lastModifiedBy>Денисова Юлия Владимировна</cp:lastModifiedBy>
  <cp:revision>112</cp:revision>
  <cp:lastPrinted>2018-11-12T10:47:27Z</cp:lastPrinted>
  <dcterms:created xsi:type="dcterms:W3CDTF">2017-09-29T08:48:00Z</dcterms:created>
  <dcterms:modified xsi:type="dcterms:W3CDTF">2019-12-04T11:34:39Z</dcterms:modified>
</cp:coreProperties>
</file>