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262" r:id="rId3"/>
    <p:sldId id="267" r:id="rId4"/>
    <p:sldId id="270" r:id="rId5"/>
    <p:sldId id="265" r:id="rId6"/>
    <p:sldId id="258" r:id="rId7"/>
    <p:sldId id="259" r:id="rId8"/>
    <p:sldId id="260" r:id="rId9"/>
    <p:sldId id="261" r:id="rId10"/>
    <p:sldId id="268" r:id="rId11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90" y="11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8750000000000003E-2"/>
          <c:y val="0.25154304554976326"/>
          <c:w val="0.42890698818897666"/>
          <c:h val="0.5867382143984867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Администрация</c:v>
                </c:pt>
                <c:pt idx="1">
                  <c:v>руководители ШМО</c:v>
                </c:pt>
                <c:pt idx="2">
                  <c:v>учителя предметники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</c:v>
                </c:pt>
                <c:pt idx="1">
                  <c:v>7</c:v>
                </c:pt>
                <c:pt idx="2">
                  <c:v>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488-4F55-AC4B-A3F1969A7B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20859448818897652"/>
          <c:y val="0.74801939296140563"/>
          <c:w val="0.28727709697808185"/>
          <c:h val="0.17067858738370417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Курсы</c:v>
                </c:pt>
                <c:pt idx="1">
                  <c:v>Вебинары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</c:v>
                </c:pt>
                <c:pt idx="1">
                  <c:v>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834-4F0C-83A3-9C83B41806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800" cy="499091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r">
              <a:defRPr sz="1200"/>
            </a:lvl1pPr>
          </a:lstStyle>
          <a:p>
            <a:fld id="{B1C56C85-33CE-4E21-A0DC-882EBAC64D71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4" y="9448185"/>
            <a:ext cx="2971800" cy="499090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r">
              <a:defRPr sz="1200"/>
            </a:lvl1pPr>
          </a:lstStyle>
          <a:p>
            <a:fld id="{309D02B7-D5AC-4204-9D8F-704B27B253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248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99091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r">
              <a:defRPr sz="1200"/>
            </a:lvl1pPr>
          </a:lstStyle>
          <a:p>
            <a:fld id="{C4316AD1-67BD-43D7-8D38-1CE3FCEA7065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44600"/>
            <a:ext cx="596582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70" tIns="45935" rIns="91870" bIns="4593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87126"/>
            <a:ext cx="5486400" cy="3916740"/>
          </a:xfrm>
          <a:prstGeom prst="rect">
            <a:avLst/>
          </a:prstGeom>
        </p:spPr>
        <p:txBody>
          <a:bodyPr vert="horz" lIns="91870" tIns="45935" rIns="91870" bIns="45935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4" y="9448185"/>
            <a:ext cx="2971800" cy="499090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r">
              <a:defRPr sz="1200"/>
            </a:lvl1pPr>
          </a:lstStyle>
          <a:p>
            <a:fld id="{D6C45469-BE13-4DB6-AFFD-DF51D5F56B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24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72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868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166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34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877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330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E8F2-8193-4F0E-94E7-30D00988677A}" type="datetime1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II МЕЖРЕГИОНАЛЬНАЯ НАУЧНО-ПРАКТИЧЕСКАЯ КОНФЕРЕНЦИЯ ЧЕЛЯБИНСК 2017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F0514-8CDB-46FE-93D1-B993F8073214}" type="datetime1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II МЕЖРЕГИОНАЛЬНАЯ НАУЧНО-ПРАКТИЧЕСКАЯ КОНФЕРЕНЦИЯ ЧЕЛЯБИНСК 2017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97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7176A-1DD8-4ABA-80BE-E17905633154}" type="datetime1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II МЕЖРЕГИОНАЛЬНАЯ НАУЧНО-ПРАКТИЧЕСКАЯ КОНФЕРЕНЦИЯ ЧЕЛЯБИНСК 2017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9AEC-9C07-43C6-83D8-A16C14AB6995}" type="datetime1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II МЕЖРЕГИОНАЛЬНАЯ НАУЧНО-ПРАКТИЧЕСКАЯ КОНФЕРЕНЦИЯ ЧЕЛЯБИНСК 2017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1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78DFD-8EB5-4DEB-AC4F-4E0B4517D53C}" type="datetime1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II МЕЖРЕГИОНАЛЬНАЯ НАУЧНО-ПРАКТИЧЕСКАЯ КОНФЕРЕНЦИЯ ЧЕЛЯБИНСК 2017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37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D22A-E26A-486E-B099-DF74D20D0E5F}" type="datetime1">
              <a:rPr lang="ru-RU" smtClean="0"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II МЕЖРЕГИОНАЛЬНАЯ НАУЧНО-ПРАКТИЧЕСКАЯ КОНФЕРЕНЦИЯ ЧЕЛЯБИНСК 2017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77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F9EFE-6E63-46A3-B444-44A7E9463F3B}" type="datetime1">
              <a:rPr lang="ru-RU" smtClean="0"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II МЕЖРЕГИОНАЛЬНАЯ НАУЧНО-ПРАКТИЧЕСКАЯ КОНФЕРЕНЦИЯ ЧЕЛЯБИНСК 2017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70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D172-4BE9-4501-BFD3-23F98A0AEE0A}" type="datetime1">
              <a:rPr lang="ru-RU" smtClean="0"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II МЕЖРЕГИОНАЛЬНАЯ НАУЧНО-ПРАКТИЧЕСКАЯ КОНФЕРЕНЦИЯ ЧЕЛЯБИНСК 2017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61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30C3-D822-4A4F-BF92-14EFEC0AE16B}" type="datetime1">
              <a:rPr lang="ru-RU" smtClean="0"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II МЕЖРЕГИОНАЛЬНАЯ НАУЧНО-ПРАКТИЧЕСКАЯ КОНФЕРЕНЦИЯ ЧЕЛЯБИНСК 2017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1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0B1A3-9C2F-4001-9BD4-607B7D2E4D31}" type="datetime1">
              <a:rPr lang="ru-RU" smtClean="0"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II МЕЖРЕГИОНАЛЬНАЯ НАУЧНО-ПРАКТИЧЕСКАЯ КОНФЕРЕНЦИЯ ЧЕЛЯБИНСК 2017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74B1-8A9B-459A-B202-0B1877B9048A}" type="datetime1">
              <a:rPr lang="ru-RU" smtClean="0"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II МЕЖРЕГИОНАЛЬНАЯ НАУЧНО-ПРАКТИЧЕСКАЯ КОНФЕРЕНЦИЯ ЧЕЛЯБИНСК 2017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60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FE5B4-C26E-4633-AB7B-8854E2922FD1}" type="datetime1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/>
              <a:t>II МЕЖРЕГИОНАЛЬНАЯ НАУЧНО-ПРАКТИЧЕСКАЯ КОНФЕРЕНЦИЯ ЧЕЛЯБИНСК 2017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22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508427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8332997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473592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466234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64823" y="1376312"/>
            <a:ext cx="850249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46514" y="284372"/>
            <a:ext cx="9892938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976846" y="2667070"/>
            <a:ext cx="1004969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Проект</a:t>
            </a:r>
            <a:r>
              <a:rPr lang="en-US" b="1" dirty="0"/>
              <a:t>:</a:t>
            </a:r>
            <a:r>
              <a:rPr lang="ru-RU" b="1" dirty="0"/>
              <a:t> «Создание КИМ, обеспечивающих оценку качества образовательных результатов основной образовательной программы основного общего образования по предметам «Биология», «Химия»»</a:t>
            </a:r>
          </a:p>
          <a:p>
            <a:pPr algn="just"/>
            <a:endParaRPr lang="ru-RU" dirty="0"/>
          </a:p>
          <a:p>
            <a:pPr algn="just"/>
            <a:r>
              <a:rPr lang="ru-RU" b="1" dirty="0"/>
              <a:t>Образовательная организация</a:t>
            </a:r>
            <a:endParaRPr lang="ru-RU" u="sng" dirty="0"/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xmlns="" id="{C80428A4-ABB2-401A-9225-A6CCAAA9A6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084310"/>
              </p:ext>
            </p:extLst>
          </p:nvPr>
        </p:nvGraphicFramePr>
        <p:xfrm>
          <a:off x="2029409" y="4097125"/>
          <a:ext cx="9997128" cy="2026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52010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7701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71052">
                <a:tc>
                  <a:txBody>
                    <a:bodyPr/>
                    <a:lstStyle/>
                    <a:p>
                      <a:pPr algn="ctr"/>
                      <a:r>
                        <a:rPr lang="ru-RU" sz="1200" b="1" cap="none" spc="0" dirty="0">
                          <a:ln w="0"/>
                          <a:effectLst/>
                          <a:latin typeface="+mj-lt"/>
                        </a:rPr>
                        <a:t>Участники проекта от </a:t>
                      </a:r>
                      <a:r>
                        <a:rPr lang="ru-RU" sz="1200" b="1" dirty="0">
                          <a:effectLst/>
                          <a:latin typeface="+mj-lt"/>
                        </a:rPr>
                        <a:t>МКОУ «СОШ № 9 г. Аши </a:t>
                      </a:r>
                    </a:p>
                    <a:p>
                      <a:pPr algn="ctr"/>
                      <a:r>
                        <a:rPr lang="ru-RU" sz="1200" b="1" dirty="0">
                          <a:effectLst/>
                          <a:latin typeface="+mj-lt"/>
                        </a:rPr>
                        <a:t>(с профессиональным обучением)» </a:t>
                      </a:r>
                      <a:endParaRPr lang="ru-RU" sz="1200" b="1" cap="none" spc="0" dirty="0">
                        <a:ln w="0"/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Участники проекта от ГБУ ДПО РЦОКИО</a:t>
                      </a:r>
                      <a:endParaRPr lang="ru-RU" sz="13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8180">
                <a:tc>
                  <a:txBody>
                    <a:bodyPr/>
                    <a:lstStyle/>
                    <a:p>
                      <a:pPr marR="18034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КОВАЛЕНКО Светлана Николаевна, директор, Почетный работник РФ</a:t>
                      </a:r>
                    </a:p>
                    <a:p>
                      <a:pPr marR="18034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ru-RU" sz="12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КОВАЛЬКОВА Елена Викторовна, заместитель директора по учебной</a:t>
                      </a:r>
                      <a:r>
                        <a:rPr lang="ru-RU" sz="1200" baseline="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работе</a:t>
                      </a:r>
                      <a:r>
                        <a:rPr lang="ru-RU" sz="12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, учитель биологии высшей квалификационной категории</a:t>
                      </a:r>
                    </a:p>
                    <a:p>
                      <a:pPr algn="just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КУЗНЕЦОВА Екатерина Дмитриевна, учитель химии и естествознания первой квалификационной категории</a:t>
                      </a:r>
                      <a:endParaRPr lang="ru-RU" sz="12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Якубовская Татьяна Владимировна, начальник отдела обеспечения оценки качества образовательных результатов</a:t>
                      </a:r>
                      <a:endParaRPr lang="ru-RU" sz="1400" b="1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Смелкова Екатерина Анатольевна, начальник ЛОТС отдела обеспечения оценки качества образовательных результатов</a:t>
                      </a:r>
                      <a:endParaRPr lang="ru-RU" sz="1400" b="1" dirty="0" smtClean="0"/>
                    </a:p>
                    <a:p>
                      <a:endParaRPr lang="ru-RU" sz="13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314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21874" y="1454332"/>
            <a:ext cx="789867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8483" y="284372"/>
            <a:ext cx="10193517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B29910EE-0225-41F8-B1B0-1467EE98D6A0}"/>
              </a:ext>
            </a:extLst>
          </p:cNvPr>
          <p:cNvSpPr/>
          <p:nvPr/>
        </p:nvSpPr>
        <p:spPr>
          <a:xfrm>
            <a:off x="1998483" y="2799778"/>
            <a:ext cx="993585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ПРОЕКТ «Муниципального казенного общеобразовательного учреждения «Средней общеобразовательной школы № 9 города Аши (с профессиональным обучением)» 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опорной площадки </a:t>
            </a:r>
            <a:r>
              <a:rPr lang="ru-RU" sz="2400" b="1" dirty="0"/>
              <a:t>отдела обеспечения оценки качества образовательных результатов</a:t>
            </a:r>
          </a:p>
          <a:p>
            <a:pPr algn="just"/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ГБУ 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ДПО РЦОКИО,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у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частника 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представляемого проекта</a:t>
            </a:r>
            <a:r>
              <a:rPr 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400" b="1" dirty="0"/>
              <a:t>«Создание КИМ, обеспечивающих оценку качества образовательных результатов основной образовательной программы основного общего образования по предметам «Биология», «Химия»»</a:t>
            </a:r>
          </a:p>
          <a:p>
            <a:pPr algn="just"/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9481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17495" y="1494695"/>
            <a:ext cx="96412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Цель проекта:</a:t>
            </a: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Задачи: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СЕССИЯ ОПОРНЫХ ПЛОЩАДОК </a:t>
            </a:r>
            <a:r>
              <a:rPr lang="ru-RU" sz="32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05889" y="2011462"/>
            <a:ext cx="99060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Создание  инструментария, обеспечивающих оценку качества образовательных результатов по предметам «Химия», «Биология» за курс освоения основной образовательной программы основного общего образования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61308" y="4228142"/>
            <a:ext cx="9781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Создание КИМ, обеспечивающий оценку качества образовательных результатов основной образовательной программы основного общего образования в рамках предметов «Химия», «Биология» </a:t>
            </a:r>
          </a:p>
        </p:txBody>
      </p:sp>
      <p:sp>
        <p:nvSpPr>
          <p:cNvPr id="10" name="Нижний колонтитул 3">
            <a:extLst>
              <a:ext uri="{FF2B5EF4-FFF2-40B4-BE49-F238E27FC236}">
                <a16:creationId xmlns:a16="http://schemas.microsoft.com/office/drawing/2014/main" xmlns="" id="{CCFAED11-ADB1-43F7-9EFF-3BC469101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66880" y="5886995"/>
            <a:ext cx="5416485" cy="714102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223724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16182" y="929428"/>
            <a:ext cx="9582481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Ожидаемый результат:</a:t>
            </a:r>
          </a:p>
          <a:p>
            <a:endParaRPr lang="ru-RU" sz="2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ea typeface="Calibri" pitchFamily="34" charset="0"/>
                <a:cs typeface="Times New Roman" pitchFamily="18" charset="0"/>
              </a:rPr>
              <a:t>Подготовительный этап –оформлены заявительные документы на открытие совместного проекта, сформирован календарный план реализации проекта, проведен обучающий семинар с участниками проекта, организована работа творческих групп.</a:t>
            </a:r>
            <a:endParaRPr lang="ru-RU" sz="2400" dirty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ea typeface="Calibri" pitchFamily="34" charset="0"/>
                <a:cs typeface="Times New Roman" pitchFamily="18" charset="0"/>
              </a:rPr>
              <a:t>Организационно - деятельностный этап – разработаны научно-методические материалы по теме проекта: </a:t>
            </a:r>
            <a:r>
              <a:rPr lang="ru-RU" sz="2400" b="1" dirty="0"/>
              <a:t>Создание КИМ, обеспечивающих оценку качества образовательных результатов основной образовательной программы основного общего образования по предметам «Химия», «Биология».</a:t>
            </a:r>
            <a:endParaRPr lang="ru-RU" sz="2400" dirty="0"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ea typeface="Calibri" pitchFamily="34" charset="0"/>
                <a:cs typeface="Times New Roman" pitchFamily="18" charset="0"/>
              </a:rPr>
              <a:t>Продуктивный этап – подготовлены публикации в сборниках конференций и/или научных журналах.</a:t>
            </a:r>
            <a:r>
              <a:rPr lang="ru-RU" sz="2400" dirty="0"/>
              <a:t> </a:t>
            </a:r>
            <a:endParaRPr lang="ru-RU" sz="4000" dirty="0"/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886995"/>
            <a:ext cx="5416485" cy="714102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299789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069875"/>
            <a:ext cx="5039413" cy="788126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492EB811-C7FE-46F6-AD9F-9BBF7E58BBFC}"/>
              </a:ext>
            </a:extLst>
          </p:cNvPr>
          <p:cNvSpPr/>
          <p:nvPr/>
        </p:nvSpPr>
        <p:spPr>
          <a:xfrm>
            <a:off x="1996230" y="1193906"/>
            <a:ext cx="9991178" cy="4820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рамках</a:t>
            </a:r>
          </a:p>
          <a:p>
            <a:pPr marL="514350" indent="-514350"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проекта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на уровне 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ОО и/или на муниципальном уровне</a:t>
            </a:r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2000" dirty="0"/>
              <a:t>Организация работы проектной группы по теме опорной площадки (август-сентябрь 2019)</a:t>
            </a:r>
          </a:p>
          <a:p>
            <a:pPr marL="514350" indent="-51435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2000" dirty="0"/>
              <a:t>Проведение обучающего семинара «Формирование системы оценки индивидуальных достижений обучающихся в рамках региональной системы оценки качества образования (РСОКО)» (ноябрь 2019)</a:t>
            </a:r>
          </a:p>
          <a:p>
            <a:pPr marL="514350" indent="-51435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2000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Подготовка теоретического материала для формирования методической статьи по теме проекта. (октябрь - ноябрь </a:t>
            </a:r>
            <a:r>
              <a:rPr lang="ru-RU" sz="2000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2019)</a:t>
            </a:r>
          </a:p>
          <a:p>
            <a:pPr marL="514350" indent="-514350" algn="just">
              <a:lnSpc>
                <a:spcPct val="107000"/>
              </a:lnSpc>
              <a:spcAft>
                <a:spcPts val="800"/>
              </a:spcAft>
              <a:buFontTx/>
              <a:buAutoNum type="arabicPeriod"/>
            </a:pPr>
            <a:r>
              <a:rPr lang="ru-RU" sz="2000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Публикация </a:t>
            </a:r>
            <a:r>
              <a:rPr lang="ru-RU" sz="2000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статьи </a:t>
            </a:r>
            <a:r>
              <a:rPr lang="ru-RU" sz="2000" dirty="0" smtClean="0"/>
              <a:t>«</a:t>
            </a:r>
            <a:r>
              <a:rPr lang="ru-RU" sz="2000" dirty="0" err="1" smtClean="0"/>
              <a:t>Компетентностно</a:t>
            </a:r>
            <a:r>
              <a:rPr lang="ru-RU" sz="2000" dirty="0" smtClean="0"/>
              <a:t>-ориентированные задания как ресурс повышения качества естественнонаучного образования обучающихся» </a:t>
            </a:r>
            <a:r>
              <a:rPr lang="ru-RU" sz="2000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научно-методическом журнале совместно со специалистами </a:t>
            </a:r>
            <a:r>
              <a:rPr lang="ru-RU" sz="2000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ГБУ ДПО РЦОКИО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21325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6230" y="979290"/>
            <a:ext cx="100390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Результаты участия в совместных мероприятиях, </a:t>
            </a:r>
          </a:p>
          <a:p>
            <a:pPr algn="ctr"/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организованных ГБУ ДПО РЦОКИО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001706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xmlns="" id="{D189819F-59FF-496B-9FFF-E0F510053E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99403517"/>
              </p:ext>
            </p:extLst>
          </p:nvPr>
        </p:nvGraphicFramePr>
        <p:xfrm>
          <a:off x="2206819" y="666136"/>
          <a:ext cx="9128970" cy="60034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xmlns="" id="{7E7A9A90-C836-40E5-AA91-EDCB3B66AA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32416263"/>
              </p:ext>
            </p:extLst>
          </p:nvPr>
        </p:nvGraphicFramePr>
        <p:xfrm>
          <a:off x="6592531" y="1920240"/>
          <a:ext cx="5401349" cy="4206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50686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26291" cy="643053"/>
          </a:xfrm>
        </p:spPr>
        <p:txBody>
          <a:bodyPr/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ЧЕЛЯБИНСК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2019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2D452618-700F-4B21-9EC7-A1E68980978E}"/>
              </a:ext>
            </a:extLst>
          </p:cNvPr>
          <p:cNvSpPr/>
          <p:nvPr/>
        </p:nvSpPr>
        <p:spPr>
          <a:xfrm>
            <a:off x="1996230" y="2367955"/>
            <a:ext cx="97784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-получение независимой оценки уровня сформированности метапредметных результатов обучающихся, осваивающих образовательные программы основного общего образования;</a:t>
            </a:r>
          </a:p>
          <a:p>
            <a:pPr algn="just"/>
            <a:r>
              <a:rPr lang="ru-RU" sz="2400" dirty="0"/>
              <a:t>-формирование банка оценочных материалов для внутренней (внутришкольной) и муниципальной систем оценки качества образования;</a:t>
            </a:r>
          </a:p>
          <a:p>
            <a:pPr algn="just"/>
            <a:r>
              <a:rPr lang="ru-RU" sz="2400" dirty="0"/>
              <a:t>-публикация материалов по результатам реализации проекта;</a:t>
            </a:r>
          </a:p>
          <a:p>
            <a:pPr algn="just"/>
            <a:r>
              <a:rPr lang="ru-RU" sz="2400" dirty="0"/>
              <a:t>-участие в научно-методических мероприятиях на муниципальном уровне, в научно-практической конференции на региональном уровне.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8268A5C3-4E64-4D63-9F45-C566D452EAF6}"/>
              </a:ext>
            </a:extLst>
          </p:cNvPr>
          <p:cNvSpPr/>
          <p:nvPr/>
        </p:nvSpPr>
        <p:spPr>
          <a:xfrm>
            <a:off x="1996230" y="971775"/>
            <a:ext cx="98837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представленного проекта</a:t>
            </a:r>
          </a:p>
          <a:p>
            <a:pPr algn="just"/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значимость для образовательной организации – опорной площадки ГБУ ДПО РЦОКИО (внутренняя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); для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системы образования Челябинской области (внешняя).</a:t>
            </a:r>
          </a:p>
        </p:txBody>
      </p:sp>
    </p:spTree>
    <p:extLst>
      <p:ext uri="{BB962C8B-B14F-4D97-AF65-F5344CB8AC3E}">
        <p14:creationId xmlns:p14="http://schemas.microsoft.com/office/powerpoint/2010/main" val="2175801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61880" y="1418437"/>
            <a:ext cx="971814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Перспективы реализации проекта: совместно с ГБУ ДПО РЦОКИО на 2020 год</a:t>
            </a:r>
          </a:p>
          <a:p>
            <a:pPr algn="just"/>
            <a:endParaRPr lang="ru-RU" sz="2800" dirty="0">
              <a:ln w="0"/>
              <a:latin typeface="+mj-lt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73425" cy="643053"/>
          </a:xfrm>
        </p:spPr>
        <p:txBody>
          <a:bodyPr/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ЧЕЛЯБИНСК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2019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ABC26242-5EA6-4462-A231-DB16DEEA1A35}"/>
              </a:ext>
            </a:extLst>
          </p:cNvPr>
          <p:cNvSpPr/>
          <p:nvPr/>
        </p:nvSpPr>
        <p:spPr>
          <a:xfrm>
            <a:off x="1996229" y="2541820"/>
            <a:ext cx="988379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Публикации материалов по результатам реализации проекта могут быть включены в содержание программы повышения квалификации педагогов «Оценочная деятельность педагога в условиях реализации ФГОС и профессиональных стандартов». Создание  учебно-методическое пособие, содержащее Компетентностно-ориентированные задания по предметам естественнонаучного цикла.</a:t>
            </a:r>
          </a:p>
        </p:txBody>
      </p:sp>
    </p:spTree>
    <p:extLst>
      <p:ext uri="{BB962C8B-B14F-4D97-AF65-F5344CB8AC3E}">
        <p14:creationId xmlns:p14="http://schemas.microsoft.com/office/powerpoint/2010/main" val="15035175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800</TotalTime>
  <Words>628</Words>
  <Application>Microsoft Office PowerPoint</Application>
  <PresentationFormat>Широкоэкранный</PresentationFormat>
  <Paragraphs>87</Paragraphs>
  <Slides>10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Cambria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Павлова Наталья Алексеевна</dc:creator>
  <cp:lastModifiedBy>Денисова Юлия Владимировна</cp:lastModifiedBy>
  <cp:revision>112</cp:revision>
  <cp:lastPrinted>2019-11-23T06:58:27Z</cp:lastPrinted>
  <dcterms:created xsi:type="dcterms:W3CDTF">2017-09-29T08:48:00Z</dcterms:created>
  <dcterms:modified xsi:type="dcterms:W3CDTF">2019-12-06T07:52:08Z</dcterms:modified>
</cp:coreProperties>
</file>