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2" r:id="rId3"/>
    <p:sldId id="267" r:id="rId4"/>
    <p:sldId id="257" r:id="rId5"/>
    <p:sldId id="265" r:id="rId6"/>
    <p:sldId id="258" r:id="rId7"/>
    <p:sldId id="259" r:id="rId8"/>
    <p:sldId id="260" r:id="rId9"/>
    <p:sldId id="261" r:id="rId10"/>
    <p:sldId id="268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476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6846" y="2488940"/>
            <a:ext cx="10215154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Проект</a:t>
            </a:r>
            <a:r>
              <a:rPr lang="en-US" sz="2400" b="1" dirty="0" smtClean="0"/>
              <a:t> </a:t>
            </a:r>
            <a:r>
              <a:rPr lang="ru-RU" sz="2400" dirty="0" smtClean="0"/>
              <a:t>Методическое сопровождение </a:t>
            </a:r>
            <a:r>
              <a:rPr lang="ru-RU" sz="2400" dirty="0"/>
              <a:t>организаций дополнительного образования </a:t>
            </a:r>
            <a:r>
              <a:rPr lang="ru-RU" sz="2400" dirty="0" smtClean="0"/>
              <a:t>по использованию модельных отчетов в ГИС «Образование Челябинской области» (модуль «Сетевой город. Образование»).</a:t>
            </a:r>
            <a:endParaRPr lang="ru-RU" sz="2400" b="1" dirty="0" smtClean="0"/>
          </a:p>
          <a:p>
            <a:endParaRPr lang="ru-RU" sz="1100" dirty="0"/>
          </a:p>
          <a:p>
            <a:r>
              <a:rPr lang="ru-RU" sz="2400" b="1" dirty="0"/>
              <a:t>Образовательная </a:t>
            </a:r>
            <a:r>
              <a:rPr lang="ru-RU" sz="2400" b="1" dirty="0" smtClean="0"/>
              <a:t>организация </a:t>
            </a:r>
            <a:r>
              <a:rPr lang="ru-RU" sz="2400" dirty="0" smtClean="0"/>
              <a:t>МУДО «ЦДТОР» г. Магнитогорска.</a:t>
            </a:r>
            <a:endParaRPr lang="ru-RU" sz="2400" u="sng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379473"/>
              </p:ext>
            </p:extLst>
          </p:nvPr>
        </p:nvGraphicFramePr>
        <p:xfrm>
          <a:off x="2072641" y="4966541"/>
          <a:ext cx="9866811" cy="148260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/>
                <a:gridCol w="4472574"/>
              </a:tblGrid>
              <a:tr h="400567">
                <a:tc>
                  <a:txBody>
                    <a:bodyPr/>
                    <a:lstStyle/>
                    <a:p>
                      <a:pPr algn="l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      </a:t>
                      </a:r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 от ОО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894653">
                <a:tc>
                  <a:txBody>
                    <a:bodyPr/>
                    <a:lstStyle/>
                    <a:p>
                      <a:r>
                        <a:rPr lang="ru-RU" sz="1300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Полищук Анна Васильевна, зам. директора</a:t>
                      </a:r>
                    </a:p>
                    <a:p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Ханнанова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Ольга Александровна, методист</a:t>
                      </a:r>
                    </a:p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Агапова Алена Васильевна, педагог дополнительного образования</a:t>
                      </a:r>
                    </a:p>
                    <a:p>
                      <a:endParaRPr lang="ru-RU" sz="1300" b="0" cap="none" spc="0" baseline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Белякова Татьяна Борисовна, методист </a:t>
                      </a:r>
                      <a:r>
                        <a:rPr lang="ru-RU" sz="1300" kern="120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отдела обеспечения функционирования информационных систем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17070" y="1074086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869649" y="10330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1" y="2274415"/>
            <a:ext cx="993585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n w="0"/>
                <a:ea typeface="Calibri" panose="020F0502020204030204" pitchFamily="34" charset="0"/>
              </a:rPr>
              <a:t>МУДО «ЦДТОР» г.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Магнитогорска </a:t>
            </a:r>
            <a:r>
              <a:rPr lang="ru-RU" sz="2400" dirty="0" smtClean="0"/>
              <a:t>–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опорная </a:t>
            </a:r>
            <a:r>
              <a:rPr lang="ru-RU" sz="2400" dirty="0">
                <a:ln w="0"/>
                <a:ea typeface="Calibri" panose="020F0502020204030204" pitchFamily="34" charset="0"/>
              </a:rPr>
              <a:t>площадка </a:t>
            </a:r>
            <a:r>
              <a:rPr lang="ru-RU" sz="2400" b="1" dirty="0">
                <a:ln w="0"/>
                <a:ea typeface="Calibri" panose="020F0502020204030204" pitchFamily="34" charset="0"/>
              </a:rPr>
              <a:t>отдела обеспечения функционирования информационных систем</a:t>
            </a:r>
            <a:r>
              <a:rPr lang="ru-RU" sz="2400" dirty="0">
                <a:ln w="0"/>
                <a:ea typeface="Calibri" panose="020F0502020204030204" pitchFamily="34" charset="0"/>
              </a:rPr>
              <a:t> ГБУ ДПО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РЦОКИО.</a:t>
            </a:r>
            <a:r>
              <a:rPr lang="ru-RU" sz="2400" b="1" dirty="0" smtClean="0">
                <a:ln w="0"/>
                <a:ea typeface="Calibri" panose="020F0502020204030204" pitchFamily="34" charset="0"/>
              </a:rPr>
              <a:t> </a:t>
            </a:r>
            <a:endParaRPr lang="ru-RU" sz="24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«</a:t>
            </a:r>
            <a:r>
              <a:rPr lang="ru-RU" sz="2800" dirty="0"/>
              <a:t>Методическое сопровождение организаций дополнительного образования по использованию модельных отчетов в </a:t>
            </a:r>
            <a:r>
              <a:rPr lang="ru-RU" sz="2800" dirty="0" smtClean="0"/>
              <a:t>АИС </a:t>
            </a:r>
            <a:r>
              <a:rPr lang="ru-RU" sz="2800" dirty="0"/>
              <a:t>«Образование Челябинской области» (модуль «Сетевой город. Образование</a:t>
            </a:r>
            <a:r>
              <a:rPr lang="ru-RU" sz="2800" dirty="0" smtClean="0"/>
              <a:t>»)</a:t>
            </a:r>
          </a:p>
          <a:p>
            <a:pPr algn="just"/>
            <a:endParaRPr lang="ru-RU" sz="2800" dirty="0"/>
          </a:p>
          <a:p>
            <a:pPr algn="just"/>
            <a:r>
              <a:rPr lang="ru-RU" sz="1400" dirty="0"/>
              <a:t>* Приказ Министерства образования и науки Челябинской области от 22.04.2019 г. № 01/1506 «О вводе в эксплуатацию государственной информационной системы «Образование в Челябинской области» (ГИС «Образование</a:t>
            </a:r>
            <a:r>
              <a:rPr lang="ru-RU" sz="1400" dirty="0" smtClean="0"/>
              <a:t>»)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96229" y="648771"/>
            <a:ext cx="9981505" cy="5547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Цель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</a:t>
            </a: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</a:rPr>
              <a:t> 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</a:rPr>
              <a:t>эффективность использования модельных отчетов ГИС </a:t>
            </a:r>
            <a:r>
              <a:rPr lang="ru-RU" sz="2400" dirty="0">
                <a:ln w="0"/>
                <a:latin typeface="+mj-lt"/>
                <a:ea typeface="Calibri" panose="020F0502020204030204" pitchFamily="34" charset="0"/>
              </a:rPr>
              <a:t>«Образование в Челябинской области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</a:rPr>
              <a:t>» (модуль «Сетевой город. Образование») для повышения качества образования</a:t>
            </a:r>
            <a:r>
              <a:rPr lang="ru-RU" sz="2000" dirty="0" smtClean="0"/>
              <a:t>.</a:t>
            </a:r>
            <a:endParaRPr lang="ru-RU" sz="2000" dirty="0"/>
          </a:p>
          <a:p>
            <a:endParaRPr lang="ru-RU" sz="105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Задачи:</a:t>
            </a:r>
          </a:p>
          <a:p>
            <a:pPr indent="355600" algn="just">
              <a:buAutoNum type="arabicPeriod"/>
            </a:pPr>
            <a:r>
              <a:rPr lang="ru-RU" sz="2400" dirty="0" smtClean="0"/>
              <a:t>Провести анализ модельных отчётов, </a:t>
            </a:r>
            <a:r>
              <a:rPr lang="ru-RU" sz="2400" dirty="0"/>
              <a:t>имеющихся в ГИС «Образование в Челябинской области» (модуль «Сетевой город. Образование</a:t>
            </a:r>
            <a:r>
              <a:rPr lang="ru-RU" sz="2400" dirty="0" smtClean="0"/>
              <a:t>»)</a:t>
            </a:r>
          </a:p>
          <a:p>
            <a:pPr indent="355600" algn="just">
              <a:buFontTx/>
              <a:buAutoNum type="arabicPeriod"/>
            </a:pPr>
            <a:r>
              <a:rPr lang="ru-RU" sz="2400" dirty="0" smtClean="0"/>
              <a:t>Подготовить предложения </a:t>
            </a:r>
            <a:r>
              <a:rPr lang="ru-RU" sz="2400" dirty="0"/>
              <a:t>по доработке модельных </a:t>
            </a:r>
            <a:r>
              <a:rPr lang="ru-RU" sz="2400" dirty="0" smtClean="0"/>
              <a:t>отчётов, </a:t>
            </a:r>
            <a:r>
              <a:rPr lang="ru-RU" sz="2400" dirty="0"/>
              <a:t>имеющихся в ГИС «Образование в Челябинской области» (модуль «Сетевой город. Образование</a:t>
            </a:r>
            <a:r>
              <a:rPr lang="ru-RU" sz="2400" dirty="0" smtClean="0"/>
              <a:t>»)</a:t>
            </a:r>
            <a:endParaRPr lang="ru-RU" sz="2400" dirty="0"/>
          </a:p>
          <a:p>
            <a:pPr indent="355600" algn="just">
              <a:buAutoNum type="arabicPeriod"/>
            </a:pPr>
            <a:r>
              <a:rPr lang="ru-RU" sz="2400" dirty="0" smtClean="0"/>
              <a:t>Разработать методические рекомендации </a:t>
            </a:r>
            <a:r>
              <a:rPr lang="ru-RU" sz="2400" dirty="0"/>
              <a:t>для </a:t>
            </a:r>
            <a:r>
              <a:rPr lang="ru-RU" sz="2400" dirty="0" smtClean="0"/>
              <a:t>организаций дополнительного образования по использованию </a:t>
            </a:r>
            <a:r>
              <a:rPr lang="ru-RU" sz="2400" dirty="0"/>
              <a:t>модельных отчётов, имеющихся в ГИС «Образование в Челябинской области» (модуль «Сетевой город. Образование</a:t>
            </a:r>
            <a:r>
              <a:rPr lang="ru-RU" sz="2400" dirty="0" smtClean="0"/>
              <a:t>»)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63996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71304" y="1081828"/>
            <a:ext cx="102206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12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u="sng" dirty="0"/>
              <a:t>Подготовительный этап </a:t>
            </a:r>
            <a:r>
              <a:rPr lang="ru-RU" sz="2400" dirty="0" smtClean="0"/>
              <a:t>– оформление заявительных документов, согласование плана работы, состава творческой группы.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u="sng" dirty="0" smtClean="0"/>
              <a:t>Организационно-</a:t>
            </a:r>
            <a:r>
              <a:rPr lang="ru-RU" sz="2400" u="sng" dirty="0" err="1" smtClean="0"/>
              <a:t>деятельностный</a:t>
            </a:r>
            <a:r>
              <a:rPr lang="ru-RU" sz="2400" u="sng" dirty="0" smtClean="0"/>
              <a:t> этап </a:t>
            </a:r>
            <a:r>
              <a:rPr lang="ru-RU" sz="2400" dirty="0" smtClean="0"/>
              <a:t>– анализ, обсуждение и подготовка предложений по доработке модельных отчётов, имеющихся в </a:t>
            </a:r>
            <a:r>
              <a:rPr lang="ru-RU" sz="2400" dirty="0"/>
              <a:t>ГИС «Образование в Челябинской области» (модуль «Сетевой город. Образование»).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u="sng" dirty="0" smtClean="0"/>
              <a:t>Продуктивный </a:t>
            </a:r>
            <a:r>
              <a:rPr lang="ru-RU" sz="2400" u="sng" dirty="0"/>
              <a:t>этап </a:t>
            </a:r>
            <a:r>
              <a:rPr lang="ru-RU" sz="2400" dirty="0"/>
              <a:t>– </a:t>
            </a:r>
            <a:r>
              <a:rPr lang="ru-RU" sz="2400" dirty="0" smtClean="0"/>
              <a:t>подготовка  к публикации материалов по результатам реализации проекта.</a:t>
            </a: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0044" y="929429"/>
            <a:ext cx="10211956" cy="5905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0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0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0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0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(</a:t>
            </a:r>
            <a:r>
              <a:rPr lang="ru-RU" sz="20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 сделано в соответствии с задачами</a:t>
            </a:r>
            <a:r>
              <a:rPr lang="ru-RU" sz="20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indent="355600" algn="just">
              <a:lnSpc>
                <a:spcPct val="107000"/>
              </a:lnSpc>
              <a:spcAft>
                <a:spcPts val="400"/>
              </a:spcAft>
              <a:buFontTx/>
              <a:buAutoNum type="arabicPeriod"/>
            </a:pPr>
            <a:r>
              <a:rPr lang="ru-RU" sz="19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круглого стола «А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нализ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модельных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отчётов,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имеющихся в ГИС «Образование в Челябинской области» (модуль «Сетевой город. Образование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indent="355600" algn="just">
              <a:lnSpc>
                <a:spcPct val="107000"/>
              </a:lnSpc>
              <a:spcAft>
                <a:spcPts val="400"/>
              </a:spcAft>
              <a:buFontTx/>
              <a:buAutoNum type="arabicPeriod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методических рекомендаций для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ОДО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использованию модельных отчётов, имеющихся в ГИС «Образование в Челябинской области» (модуль «Сетевой город. Образование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indent="355600" algn="just">
              <a:lnSpc>
                <a:spcPct val="107000"/>
              </a:lnSpc>
              <a:spcAft>
                <a:spcPts val="400"/>
              </a:spcAft>
              <a:buAutoNum type="arabicPeriod"/>
            </a:pPr>
            <a:r>
              <a:rPr lang="ru-RU" sz="19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в очной сессии опорных площадок</a:t>
            </a:r>
          </a:p>
          <a:p>
            <a:pPr indent="355600" algn="just">
              <a:lnSpc>
                <a:spcPct val="107000"/>
              </a:lnSpc>
              <a:spcAft>
                <a:spcPts val="400"/>
              </a:spcAft>
              <a:buAutoNum type="arabicPeriod"/>
            </a:pPr>
            <a:r>
              <a:rPr lang="ru-RU" sz="19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Подготовка материалов к публикации сборника материалов по результатам реализации </a:t>
            </a:r>
            <a:r>
              <a:rPr lang="ru-RU" sz="19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</a:t>
            </a:r>
          </a:p>
          <a:p>
            <a:pPr indent="361950" algn="just">
              <a:lnSpc>
                <a:spcPct val="107000"/>
              </a:lnSpc>
              <a:spcAft>
                <a:spcPts val="400"/>
              </a:spcAft>
              <a:buFontTx/>
              <a:buAutoNum type="arabicPeriod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Профессионально-общественное обсуждение материалов по результатам деятельности межмуниципальных проектных групп и региональных инновационных площадок в рамках образовательной агломерации по развитию систем оценки качества образования (6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научных прикладных продуктов)</a:t>
            </a:r>
            <a:r>
              <a:rPr lang="en-US" sz="19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"/>
              </a:rPr>
              <a:t> </a:t>
            </a:r>
            <a:endParaRPr lang="ru-RU" sz="1900" u="sng" dirty="0">
              <a:latin typeface="Times New Roman" panose="02020603050405020304" pitchFamily="18" charset="0"/>
              <a:cs typeface="Times New Roman" panose="02020603050405020304" pitchFamily="18" charset="0"/>
              <a:hlinkClick r:id=""/>
            </a:endParaRPr>
          </a:p>
          <a:p>
            <a:pPr algn="just">
              <a:lnSpc>
                <a:spcPct val="107000"/>
              </a:lnSpc>
              <a:spcAft>
                <a:spcPts val="400"/>
              </a:spcAft>
            </a:pPr>
            <a:r>
              <a:rPr lang="en-US" sz="19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"/>
              </a:rPr>
              <a:t>https://rcokio.ru/vimp/uspeshnye-praktiki-msoko/ekspertnaja-ploschadka/ </a:t>
            </a:r>
            <a:endParaRPr lang="ru-RU" sz="1900" dirty="0" smtClean="0">
              <a:ln w="0"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400"/>
              </a:spcAft>
              <a:buAutoNum type="arabicPeriod" startAt="6"/>
            </a:pPr>
            <a:r>
              <a:rPr lang="ru-RU" sz="19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</a:t>
            </a:r>
            <a:r>
              <a:rPr lang="ru-RU" sz="19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семинарах по вопросам работы с информационными </a:t>
            </a:r>
            <a:r>
              <a:rPr lang="ru-RU" sz="19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системами</a:t>
            </a:r>
          </a:p>
          <a:p>
            <a:pPr marL="457200" indent="-457200" algn="just">
              <a:lnSpc>
                <a:spcPct val="107000"/>
              </a:lnSpc>
              <a:spcAft>
                <a:spcPts val="400"/>
              </a:spcAft>
              <a:buAutoNum type="arabicPeriod" startAt="6"/>
            </a:pPr>
            <a:r>
              <a:rPr lang="ru-RU" sz="19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Публикация </a:t>
            </a:r>
            <a:r>
              <a:rPr lang="ru-RU" sz="1900" dirty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материалов проекта в научно-методическом журнале ГБУ ДПО </a:t>
            </a:r>
            <a:r>
              <a:rPr lang="ru-RU" sz="19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РЦОКИО</a:t>
            </a:r>
            <a:endParaRPr lang="ru-RU" sz="1900" dirty="0">
              <a:ln w="0"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8618" y="1295174"/>
            <a:ext cx="1003901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endParaRPr lang="ru-RU" sz="2400" dirty="0" smtClean="0">
              <a:ln w="0"/>
              <a:latin typeface="+mj-lt"/>
              <a:ea typeface="Calibri" panose="020F0502020204030204" pitchFamily="34" charset="0"/>
            </a:endParaRPr>
          </a:p>
          <a:p>
            <a:pPr indent="355600" algn="just">
              <a:buFontTx/>
              <a:buAutoNum type="arabicPeriod"/>
            </a:pP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</a:rPr>
              <a:t>Проведен анализ </a:t>
            </a:r>
            <a:r>
              <a:rPr lang="ru-RU" sz="2400" dirty="0">
                <a:ln w="0"/>
                <a:latin typeface="+mj-lt"/>
                <a:ea typeface="Calibri" panose="020F0502020204030204" pitchFamily="34" charset="0"/>
              </a:rPr>
              <a:t>модельных 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</a:rPr>
              <a:t>отчётов в </a:t>
            </a:r>
            <a:r>
              <a:rPr lang="ru-RU" sz="2400" dirty="0">
                <a:ln w="0"/>
                <a:latin typeface="+mj-lt"/>
                <a:ea typeface="Calibri" panose="020F0502020204030204" pitchFamily="34" charset="0"/>
              </a:rPr>
              <a:t>ГИС «Образование в Челябинской области» (модуль «Сетевой город. Образование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</a:rPr>
              <a:t>»)  и подготовлены предложения по их доработке</a:t>
            </a:r>
            <a:endParaRPr lang="ru-RU" sz="2400" dirty="0"/>
          </a:p>
          <a:p>
            <a:pPr indent="355600" algn="just">
              <a:buAutoNum type="arabicPeriod"/>
            </a:pP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</a:rPr>
              <a:t>Сформировано задание для разработчиков по доработке модельных отчетов в </a:t>
            </a:r>
            <a:r>
              <a:rPr lang="ru-RU" sz="2400" dirty="0">
                <a:ln w="0"/>
                <a:latin typeface="+mj-lt"/>
                <a:ea typeface="Calibri" panose="020F0502020204030204" pitchFamily="34" charset="0"/>
              </a:rPr>
              <a:t>ГИС «Образование в Челябинской области» (модуль «Сетевой город. Образование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</a:rPr>
              <a:t>»)</a:t>
            </a:r>
          </a:p>
          <a:p>
            <a:pPr indent="355600" algn="just">
              <a:buAutoNum type="arabicPeriod"/>
            </a:pP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</a:rPr>
              <a:t>Подготовлены методические рекомендации по использованию модельных отчётов в деятельности </a:t>
            </a:r>
            <a:r>
              <a:rPr lang="ru-RU" sz="2400" dirty="0"/>
              <a:t>организаций дополнительного образования</a:t>
            </a:r>
            <a:endParaRPr lang="ru-RU" sz="2400" dirty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3803" y="856357"/>
            <a:ext cx="1026819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endParaRPr lang="ru-RU" sz="28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Внутренняя</a:t>
            </a:r>
            <a:r>
              <a:rPr lang="en-US" sz="2800" u="sng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для ОО):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400" dirty="0" smtClean="0">
                <a:ln w="0"/>
                <a:ea typeface="Calibri" panose="020F0502020204030204" pitchFamily="34" charset="0"/>
              </a:rPr>
              <a:t>Использование модельных отчетов</a:t>
            </a:r>
            <a:r>
              <a:rPr lang="ru-RU" sz="2400" dirty="0" smtClean="0"/>
              <a:t> </a:t>
            </a:r>
            <a:r>
              <a:rPr lang="ru-RU" sz="2400" dirty="0"/>
              <a:t>ГИС «Образование в Челябинской области» (модуль «Сетевой город. Образование</a:t>
            </a:r>
            <a:r>
              <a:rPr lang="ru-RU" sz="2400" dirty="0" smtClean="0"/>
              <a:t>») для принятия эффективных управленческих решений</a:t>
            </a:r>
            <a:endParaRPr lang="ru-RU" sz="2400" dirty="0"/>
          </a:p>
          <a:p>
            <a:pPr algn="just"/>
            <a:endParaRPr lang="ru-RU" sz="2800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ru-RU" sz="2800" u="sng" dirty="0" smtClean="0"/>
              <a:t>Внешняя</a:t>
            </a:r>
            <a:r>
              <a:rPr lang="ru-RU" sz="2800" dirty="0" smtClean="0"/>
              <a:t> (для системы образования Челябинской области): </a:t>
            </a:r>
          </a:p>
          <a:p>
            <a:pPr algn="just"/>
            <a:r>
              <a:rPr lang="ru-RU" sz="2400" dirty="0" smtClean="0">
                <a:ln w="0"/>
                <a:ea typeface="Calibri" panose="020F0502020204030204" pitchFamily="34" charset="0"/>
              </a:rPr>
              <a:t>Методические рекомендации по использованию </a:t>
            </a:r>
            <a:r>
              <a:rPr lang="ru-RU" sz="2400" dirty="0">
                <a:ln w="0"/>
                <a:ea typeface="Calibri" panose="020F0502020204030204" pitchFamily="34" charset="0"/>
              </a:rPr>
              <a:t>модельных отчетов</a:t>
            </a:r>
            <a:r>
              <a:rPr lang="ru-RU" sz="2400" dirty="0"/>
              <a:t> ГИС «Образование в Челябинской области» (модуль «Сетевой город. Образование») для принятия эффективных управленческих </a:t>
            </a:r>
            <a:r>
              <a:rPr lang="ru-RU" sz="2400" dirty="0" smtClean="0"/>
              <a:t>решений на всех уровнях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9054" y="1664084"/>
            <a:ext cx="971814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endParaRPr lang="ru-RU" sz="2800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800" dirty="0" smtClean="0">
                <a:ln w="0"/>
                <a:latin typeface="+mj-lt"/>
                <a:ea typeface="Calibri" panose="020F0502020204030204" pitchFamily="34" charset="0"/>
              </a:rPr>
              <a:t>Распространение опыта работы </a:t>
            </a:r>
            <a:r>
              <a:rPr lang="ru-RU" sz="2800" dirty="0"/>
              <a:t>в муниципальной и региональной системе </a:t>
            </a:r>
            <a:r>
              <a:rPr lang="ru-RU" sz="2800" dirty="0" smtClean="0"/>
              <a:t>образования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</TotalTime>
  <Words>673</Words>
  <Application>Microsoft Office PowerPoint</Application>
  <PresentationFormat>Широкоэкранный</PresentationFormat>
  <Paragraphs>81</Paragraphs>
  <Slides>10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Югова Дарья Александровна</cp:lastModifiedBy>
  <cp:revision>143</cp:revision>
  <cp:lastPrinted>2018-11-12T10:47:27Z</cp:lastPrinted>
  <dcterms:created xsi:type="dcterms:W3CDTF">2017-09-29T08:48:00Z</dcterms:created>
  <dcterms:modified xsi:type="dcterms:W3CDTF">2019-12-09T07:01:16Z</dcterms:modified>
</cp:coreProperties>
</file>