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62" r:id="rId3"/>
    <p:sldId id="267" r:id="rId4"/>
    <p:sldId id="257" r:id="rId5"/>
    <p:sldId id="265" r:id="rId6"/>
    <p:sldId id="258" r:id="rId7"/>
    <p:sldId id="277" r:id="rId8"/>
    <p:sldId id="260" r:id="rId9"/>
    <p:sldId id="261" r:id="rId10"/>
    <p:sldId id="268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3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rcokio.ru/vimp/uspeshnye-praktiki-msoko/ekspertnaja-ploschadka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473592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85277" y="1311486"/>
            <a:ext cx="84154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6514" y="284372"/>
            <a:ext cx="9892938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51016" y="2403427"/>
            <a:ext cx="97884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/>
              <a:t>Проект </a:t>
            </a:r>
            <a:r>
              <a:rPr lang="ru-RU" sz="2200" dirty="0" smtClean="0"/>
              <a:t>Практика использования модуля </a:t>
            </a:r>
            <a:r>
              <a:rPr lang="ru-RU" sz="2200" dirty="0" smtClean="0"/>
              <a:t>«Дополнительное образование» в </a:t>
            </a:r>
            <a:r>
              <a:rPr lang="ru-RU" sz="2200" cap="small" dirty="0"/>
              <a:t>ГИС «Образование в челябинской области» (модуль «Сетевой Город. Образование</a:t>
            </a:r>
            <a:r>
              <a:rPr lang="ru-RU" sz="2200" cap="small" dirty="0" smtClean="0"/>
              <a:t>») </a:t>
            </a:r>
            <a:r>
              <a:rPr lang="ru-RU" sz="2200" dirty="0" smtClean="0"/>
              <a:t>на </a:t>
            </a:r>
            <a:r>
              <a:rPr lang="ru-RU" sz="2200" dirty="0" smtClean="0"/>
              <a:t>уровне общеобразовательной </a:t>
            </a:r>
            <a:r>
              <a:rPr lang="ru-RU" sz="2200" dirty="0" smtClean="0"/>
              <a:t>организации.</a:t>
            </a:r>
            <a:endParaRPr lang="ru-RU" sz="800" dirty="0" smtClean="0"/>
          </a:p>
          <a:p>
            <a:pPr algn="just"/>
            <a:endParaRPr lang="ru-RU" sz="2200" b="1" dirty="0" smtClean="0"/>
          </a:p>
          <a:p>
            <a:pPr algn="just"/>
            <a:r>
              <a:rPr lang="ru-RU" sz="2200" b="1" dirty="0" smtClean="0"/>
              <a:t>Образовательная организация  </a:t>
            </a:r>
            <a:r>
              <a:rPr lang="ru-RU" sz="2200" dirty="0" smtClean="0"/>
              <a:t>МОУ «СОШ № 1» </a:t>
            </a:r>
            <a:r>
              <a:rPr lang="ru-RU" sz="2200" dirty="0" err="1" smtClean="0"/>
              <a:t>Кыштымского</a:t>
            </a:r>
            <a:r>
              <a:rPr lang="ru-RU" sz="2200" dirty="0" smtClean="0"/>
              <a:t> городского округа</a:t>
            </a:r>
            <a:endParaRPr lang="ru-RU" sz="2200" u="sng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525678"/>
              </p:ext>
            </p:extLst>
          </p:nvPr>
        </p:nvGraphicFramePr>
        <p:xfrm>
          <a:off x="2151016" y="4851422"/>
          <a:ext cx="9866811" cy="17748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03818"/>
                <a:gridCol w="4362993"/>
              </a:tblGrid>
              <a:tr h="213988">
                <a:tc>
                  <a:txBody>
                    <a:bodyPr/>
                    <a:lstStyle/>
                    <a:p>
                      <a:pPr algn="l"/>
                      <a:r>
                        <a:rPr lang="ru-RU" sz="13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      </a:t>
                      </a:r>
                      <a:r>
                        <a:rPr lang="ru-RU" sz="1300" b="1" cap="none" spc="0" dirty="0" smtClean="0">
                          <a:ln w="0"/>
                          <a:effectLst/>
                        </a:rPr>
                        <a:t>Участники проекта  от ОО: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cap="none" spc="0" dirty="0" smtClean="0">
                          <a:ln w="0"/>
                          <a:effectLst/>
                        </a:rPr>
                        <a:t>Участники проекта от ГБУ ДПО РЦОКИО: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1485326">
                <a:tc>
                  <a:txBody>
                    <a:bodyPr/>
                    <a:lstStyle/>
                    <a:p>
                      <a:pPr algn="just"/>
                      <a:r>
                        <a:rPr lang="ru-RU" sz="1300" cap="none" spc="0" dirty="0" smtClean="0">
                          <a:ln w="0"/>
                          <a:effectLst>
                            <a:outerShdw blurRad="38100" dist="38100" dir="2700000" algn="tl" rotWithShape="0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Каримова</a:t>
                      </a:r>
                      <a:r>
                        <a:rPr lang="ru-RU" sz="1300" cap="none" spc="0" baseline="0" dirty="0" smtClean="0">
                          <a:ln w="0"/>
                          <a:effectLst>
                            <a:outerShdw blurRad="38100" dist="38100" dir="2700000" algn="tl" rotWithShape="0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Наталья Григорьевна</a:t>
                      </a:r>
                      <a:r>
                        <a:rPr lang="ru-RU" sz="1300" cap="none" spc="0" dirty="0" smtClean="0">
                          <a:ln w="0"/>
                          <a:effectLst>
                            <a:outerShdw blurRad="38100" dist="38100" dir="2700000" algn="tl" rotWithShape="0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директор </a:t>
                      </a:r>
                    </a:p>
                    <a:p>
                      <a:pPr algn="just"/>
                      <a:r>
                        <a:rPr lang="ru-RU" sz="1300" cap="none" spc="0" dirty="0" smtClean="0">
                          <a:ln w="0"/>
                          <a:effectLst>
                            <a:outerShdw blurRad="38100" dist="38100" dir="2700000" algn="tl" rotWithShape="0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Иванова</a:t>
                      </a:r>
                      <a:r>
                        <a:rPr lang="ru-RU" sz="1300" cap="none" spc="0" baseline="0" dirty="0" smtClean="0">
                          <a:ln w="0"/>
                          <a:effectLst>
                            <a:outerShdw blurRad="38100" dist="38100" dir="2700000" algn="tl" rotWithShape="0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Ирина Юрьевн</a:t>
                      </a:r>
                      <a:r>
                        <a:rPr lang="ru-RU" sz="1300" cap="none" spc="0" dirty="0" smtClean="0">
                          <a:ln w="0"/>
                          <a:effectLst>
                            <a:outerShdw blurRad="38100" dist="38100" dir="2700000" algn="tl" rotWithShape="0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а, заместитель директора по учебной работе</a:t>
                      </a:r>
                    </a:p>
                    <a:p>
                      <a:pPr algn="just"/>
                      <a:r>
                        <a:rPr lang="ru-RU" sz="13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Смирнова Юлия </a:t>
                      </a:r>
                      <a:r>
                        <a:rPr lang="ru-RU" sz="13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Нургалиевна</a:t>
                      </a:r>
                      <a:r>
                        <a:rPr lang="ru-RU" sz="13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заместитель директора по информатизации</a:t>
                      </a:r>
                      <a:endParaRPr lang="ru-RU" sz="1300" cap="none" spc="0" baseline="0" dirty="0" smtClean="0">
                        <a:ln w="0"/>
                        <a:effectLst>
                          <a:outerShdw blurRad="38100" dist="38100" dir="2700000" algn="tl" rotWithShape="0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Орехова </a:t>
                      </a:r>
                      <a:r>
                        <a:rPr lang="ru-RU" sz="13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Тамара Анатольевна, начальник отдела обеспечения функционирования информационных систем </a:t>
                      </a:r>
                      <a:endParaRPr lang="ru-RU" sz="13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21874" y="1454332"/>
            <a:ext cx="78986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8483" y="284372"/>
            <a:ext cx="10193517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8483" y="3077111"/>
            <a:ext cx="993585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n w="0"/>
                <a:ea typeface="Calibri" panose="020F0502020204030204" pitchFamily="34" charset="0"/>
              </a:rPr>
              <a:t>МОУ «СОШ № 1» - опорная </a:t>
            </a:r>
            <a:r>
              <a:rPr lang="ru-RU" sz="2400" dirty="0">
                <a:ln w="0"/>
                <a:ea typeface="Calibri" panose="020F0502020204030204" pitchFamily="34" charset="0"/>
              </a:rPr>
              <a:t>площадка </a:t>
            </a:r>
            <a:r>
              <a:rPr lang="ru-RU" sz="2400" b="1" dirty="0">
                <a:ln w="0"/>
                <a:ea typeface="Calibri" panose="020F0502020204030204" pitchFamily="34" charset="0"/>
              </a:rPr>
              <a:t>отдела </a:t>
            </a:r>
            <a:r>
              <a:rPr lang="ru-RU" sz="2400" b="1" dirty="0" smtClean="0"/>
              <a:t>обеспечения функционирования информационных систем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ГБУ </a:t>
            </a:r>
            <a:r>
              <a:rPr lang="ru-RU" sz="2400" dirty="0">
                <a:ln w="0"/>
                <a:ea typeface="Calibri" panose="020F0502020204030204" pitchFamily="34" charset="0"/>
              </a:rPr>
              <a:t>ДПО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РЦОКИО</a:t>
            </a:r>
            <a:r>
              <a:rPr lang="ru-RU" sz="2400" b="1" dirty="0" smtClean="0">
                <a:ln w="0"/>
                <a:ea typeface="Calibri" panose="020F0502020204030204" pitchFamily="34" charset="0"/>
              </a:rPr>
              <a:t> </a:t>
            </a:r>
            <a:endParaRPr lang="ru-RU" sz="2400" dirty="0">
              <a:ln w="0"/>
            </a:endParaRPr>
          </a:p>
          <a:p>
            <a:pPr algn="just"/>
            <a:endParaRPr lang="ru-RU" sz="2400" b="1" dirty="0" smtClean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sz="2400" b="1" dirty="0" smtClean="0">
                <a:ln w="0"/>
                <a:ea typeface="Calibri" panose="020F0502020204030204" pitchFamily="34" charset="0"/>
              </a:rPr>
              <a:t>ПРОЕКТ: </a:t>
            </a:r>
            <a:r>
              <a:rPr lang="ru-RU" sz="2400" dirty="0" smtClean="0"/>
              <a:t>Практика</a:t>
            </a:r>
            <a:r>
              <a:rPr lang="ru-RU" sz="2400" dirty="0"/>
              <a:t> использования модуля «Дополнительное образование» в </a:t>
            </a:r>
            <a:r>
              <a:rPr lang="ru-RU" sz="2400" cap="small" dirty="0"/>
              <a:t>ГИС «Образование в челябинской области» (модуль «Сетевой Город. Образование») </a:t>
            </a:r>
            <a:r>
              <a:rPr lang="ru-RU" sz="2400" dirty="0"/>
              <a:t>на уровне общеобразовательной организации.</a:t>
            </a:r>
          </a:p>
          <a:p>
            <a:pPr algn="just"/>
            <a:endParaRPr lang="ru-RU" sz="2400" dirty="0" smtClean="0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63931" y="1184366"/>
            <a:ext cx="9694828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500" b="1" dirty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</a:t>
            </a:r>
            <a:r>
              <a:rPr lang="ru-RU" sz="2500" b="1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проекта: </a:t>
            </a:r>
            <a:r>
              <a:rPr lang="ru-RU" sz="25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обеспечить функционирование модуля </a:t>
            </a:r>
          </a:p>
          <a:p>
            <a:pPr algn="just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"Дополнительное образование" системы "Сетевой город. Образование" на уровне общеобразовательной организации</a:t>
            </a:r>
          </a:p>
          <a:p>
            <a:pPr algn="just"/>
            <a:endParaRPr lang="ru-RU" sz="25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500" b="1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</a:p>
          <a:p>
            <a:pPr algn="just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компоненты </a:t>
            </a:r>
            <a:r>
              <a:rPr lang="ru-RU" sz="25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модуля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"Дополнительное образование" системы "Сетевой город. Образование" на уровне ОО</a:t>
            </a:r>
          </a:p>
          <a:p>
            <a:pPr algn="just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Наполнить содержанием все компоненты модуля "Дополнительное образование" системы "Сетевой город. Образование" на уровне ОО</a:t>
            </a:r>
          </a:p>
          <a:p>
            <a:pPr algn="just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Создать условия для функционирования модуля "Дополнительное образование" системы "Сетевой город. Образование" на уровне ОО</a:t>
            </a:r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54572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6886" y="1030921"/>
            <a:ext cx="9582481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Ожидаемый результат:</a:t>
            </a:r>
          </a:p>
          <a:p>
            <a:endParaRPr lang="ru-RU" sz="28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400" u="sng" dirty="0"/>
              <a:t>Подготовительный этап </a:t>
            </a:r>
            <a:r>
              <a:rPr lang="ru-RU" sz="2400" dirty="0" smtClean="0"/>
              <a:t>– оформление заявительных документов, согласование плана работы, состава творческих групп.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u="sng" dirty="0" smtClean="0"/>
              <a:t>Организационно-</a:t>
            </a:r>
            <a:r>
              <a:rPr lang="ru-RU" sz="2400" u="sng" dirty="0" err="1" smtClean="0"/>
              <a:t>деятельностный</a:t>
            </a:r>
            <a:r>
              <a:rPr lang="ru-RU" sz="2400" u="sng" dirty="0" smtClean="0"/>
              <a:t> </a:t>
            </a:r>
            <a:r>
              <a:rPr lang="ru-RU" sz="2400" u="sng" dirty="0"/>
              <a:t>этап </a:t>
            </a:r>
            <a:r>
              <a:rPr lang="ru-RU" sz="2400" dirty="0" smtClean="0"/>
              <a:t>–</a:t>
            </a:r>
            <a:r>
              <a:rPr lang="ru-RU" sz="2400" i="1" dirty="0" smtClean="0"/>
              <a:t> </a:t>
            </a:r>
            <a:r>
              <a:rPr lang="ru-RU" sz="2400" dirty="0" smtClean="0"/>
              <a:t>внесение данных во </a:t>
            </a:r>
            <a:r>
              <a:rPr lang="ru-RU" sz="2400" i="1" dirty="0" smtClean="0"/>
              <a:t> </a:t>
            </a:r>
            <a:r>
              <a:rPr lang="ru-RU" sz="2400" dirty="0" smtClean="0"/>
              <a:t>все компоненты модуля "Дополнительное образование" системы "Сетевой город. Образование" на уровне ОО.</a:t>
            </a:r>
            <a:endParaRPr lang="ru-RU" sz="2400" i="1" dirty="0" smtClean="0"/>
          </a:p>
          <a:p>
            <a:pPr algn="just"/>
            <a:endParaRPr lang="ru-RU" sz="2400" dirty="0" smtClean="0"/>
          </a:p>
          <a:p>
            <a:pPr algn="just"/>
            <a:r>
              <a:rPr lang="ru-RU" sz="2400" u="sng" dirty="0" smtClean="0"/>
              <a:t>Продуктивный этап</a:t>
            </a:r>
            <a:r>
              <a:rPr lang="ru-RU" sz="2400" dirty="0" smtClean="0"/>
              <a:t> – функционирование модуля «Дополнительное образование» системы "Сетевой город. Образование" на уровне общеобразовательной организации».</a:t>
            </a: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886995"/>
            <a:ext cx="5416485" cy="71410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1076385"/>
            <a:ext cx="10007364" cy="1314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организованные и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проведённые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на уровне ОО   (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что сделано в соответствии с задачами)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375591" y="6065520"/>
            <a:ext cx="5039413" cy="78812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751376"/>
              </p:ext>
            </p:extLst>
          </p:nvPr>
        </p:nvGraphicFramePr>
        <p:xfrm>
          <a:off x="2133997" y="2161278"/>
          <a:ext cx="9731829" cy="3947322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170391"/>
                <a:gridCol w="4561438"/>
              </a:tblGrid>
              <a:tr h="43496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66734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 творческих групп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тематические выступления на заседаниях школьных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методических объединений</a:t>
                      </a:r>
                      <a:endParaRPr lang="ru-RU" sz="2000" dirty="0"/>
                    </a:p>
                  </a:txBody>
                  <a:tcPr/>
                </a:tc>
              </a:tr>
              <a:tr h="673784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Практикум по работе с модулем «Дополнительное образование»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заседание школьных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методических объединений</a:t>
                      </a:r>
                      <a:endParaRPr lang="ru-RU" sz="2000" dirty="0"/>
                    </a:p>
                  </a:txBody>
                  <a:tcPr/>
                </a:tc>
              </a:tr>
              <a:tr h="1805477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Создание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нормативно-правовой базы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 внедрению </a:t>
                      </a:r>
                      <a:r>
                        <a:rPr lang="ru-RU" sz="2000" dirty="0" smtClean="0"/>
                        <a:t>модуля "Дополнительное образование" системы "Сетевой город. Образование" на уровне общеобразовательной организации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447452"/>
              </p:ext>
            </p:extLst>
          </p:nvPr>
        </p:nvGraphicFramePr>
        <p:xfrm>
          <a:off x="2073840" y="1847722"/>
          <a:ext cx="9949204" cy="4491141"/>
        </p:xfrm>
        <a:graphic>
          <a:graphicData uri="http://schemas.openxmlformats.org/drawingml/2006/table">
            <a:tbl>
              <a:tblPr/>
              <a:tblGrid>
                <a:gridCol w="545246"/>
                <a:gridCol w="6578024"/>
                <a:gridCol w="2825934"/>
              </a:tblGrid>
              <a:tr h="610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Мероприятие</a:t>
                      </a:r>
                      <a:endParaRPr lang="ru-RU" sz="1400" b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 smtClean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Участники</a:t>
                      </a:r>
                      <a:endParaRPr lang="ru-RU" sz="1400" b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Установочный семинар по регламентации деятельности опорной площадки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Рабочая группа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МОУ «СОШ №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8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Семинар по обмену опытом, обсуждение предварительных итогов работы опорной площадки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Рабочая группа МОУ «СОШ №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6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Повышение квалификации по программам дополнительного образования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ГБУ 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ДПО РЦОКИО (в соответствии с графиком на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2019 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г)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МОУ «СОШ №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                                  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 в соответствии с графиком</a:t>
                      </a:r>
                      <a:endParaRPr lang="ru-RU" sz="14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3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Семинары по вопросам работы с информационными системами.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Рабочая группа МОУ «СОШ №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3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4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Профессионально-общественное обсуждение материалов по результатам деятельности межмуниципальных проектных групп и региональных инновационных площадок в рамках образовательной агломерации по развитию систем оценки качества образования (6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научных</a:t>
                      </a:r>
                      <a:r>
                        <a:rPr lang="ru-RU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прикладных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продуктов)</a:t>
                      </a:r>
                      <a:r>
                        <a:rPr lang="en-US" sz="1400" b="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 https://rcokio.ru/vimp/uspeshnye-praktiki-msoko/ekspertnaja-ploschadka/ </a:t>
                      </a:r>
                      <a:endParaRPr lang="ru-RU" sz="14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МОУ «СОШ №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073840" y="222505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18618" y="912002"/>
            <a:ext cx="100390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502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18658" y="1346035"/>
            <a:ext cx="95613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26291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014761"/>
              </p:ext>
            </p:extLst>
          </p:nvPr>
        </p:nvGraphicFramePr>
        <p:xfrm>
          <a:off x="2099830" y="2372272"/>
          <a:ext cx="9999022" cy="218803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413096"/>
                <a:gridCol w="4585926"/>
              </a:tblGrid>
              <a:tr h="57259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Внутренняя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Внешняя</a:t>
                      </a:r>
                      <a:endParaRPr lang="ru-RU" sz="2000" dirty="0"/>
                    </a:p>
                  </a:txBody>
                  <a:tcPr/>
                </a:tc>
              </a:tr>
              <a:tr h="1422706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Создание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нормативно-правовой базы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 внедрению </a:t>
                      </a:r>
                      <a:r>
                        <a:rPr lang="ru-RU" sz="2000" dirty="0" smtClean="0"/>
                        <a:t>модуля "Дополнительное образование" системы "Сетевой город. Образование" на уровне общеобразовательной организации»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подготовлены материалы для представления опыта работы на муниципальном   уровне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58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79054" y="1434765"/>
            <a:ext cx="971814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Перспективы реализации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совместно с ГБУ ДПО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на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2020 год</a:t>
            </a:r>
          </a:p>
          <a:p>
            <a:pPr algn="ctr"/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800" dirty="0" smtClean="0">
              <a:ln w="0"/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73425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10859" y="3078478"/>
            <a:ext cx="101691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ru-RU" sz="2800" dirty="0" smtClean="0">
                <a:ln w="0"/>
                <a:ea typeface="Calibri" panose="020F0502020204030204" pitchFamily="34" charset="0"/>
              </a:rPr>
              <a:t>совершенствование  нормативно-правового обеспечения образовательной организации  по  функционированию АИС «Сетевой город. Образование»</a:t>
            </a:r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</TotalTime>
  <Words>584</Words>
  <Application>Microsoft Office PowerPoint</Application>
  <PresentationFormat>Широкоэкранный</PresentationFormat>
  <Paragraphs>110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Югова Дарья Александровна</cp:lastModifiedBy>
  <cp:revision>150</cp:revision>
  <cp:lastPrinted>2018-11-12T10:47:27Z</cp:lastPrinted>
  <dcterms:created xsi:type="dcterms:W3CDTF">2017-09-29T08:48:00Z</dcterms:created>
  <dcterms:modified xsi:type="dcterms:W3CDTF">2019-12-09T09:58:44Z</dcterms:modified>
</cp:coreProperties>
</file>