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62" r:id="rId3"/>
    <p:sldId id="267" r:id="rId4"/>
    <p:sldId id="257" r:id="rId5"/>
    <p:sldId id="265" r:id="rId6"/>
    <p:sldId id="258" r:id="rId7"/>
    <p:sldId id="270" r:id="rId8"/>
    <p:sldId id="271" r:id="rId9"/>
    <p:sldId id="259" r:id="rId10"/>
    <p:sldId id="261" r:id="rId11"/>
    <p:sldId id="268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943537"/>
            <a:ext cx="971814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000" dirty="0" smtClean="0">
              <a:ln w="0"/>
              <a:latin typeface="+mj-lt"/>
            </a:endParaRPr>
          </a:p>
          <a:p>
            <a:pPr algn="just"/>
            <a:r>
              <a:rPr lang="ru-RU" sz="2000" dirty="0"/>
              <a:t>Распространение опыта работы на муниципальную и региональную систему образования Челябинской области </a:t>
            </a:r>
            <a:endParaRPr lang="ru-RU" sz="2000" dirty="0" smtClean="0">
              <a:ln w="0"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576641"/>
            <a:ext cx="102151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«Разработка проекта паспорта информационно-коммуникационной инфраструктуры образовательной организации»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«СОШ № 2» г. </a:t>
            </a:r>
            <a:r>
              <a:rPr lang="ru-RU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Коркино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643395"/>
              </p:ext>
            </p:extLst>
          </p:nvPr>
        </p:nvGraphicFramePr>
        <p:xfrm>
          <a:off x="2046514" y="4342203"/>
          <a:ext cx="9997128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8564"/>
                <a:gridCol w="4998564"/>
              </a:tblGrid>
              <a:tr h="242857"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МБОУ «СОШ № 2» г. Коркино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738346">
                <a:tc>
                  <a:txBody>
                    <a:bodyPr/>
                    <a:lstStyle/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Селютина Татьяна Николаевна, директор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cap="none" spc="0" dirty="0" smtClean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Кузнецова Екатерина Михайловна, заместитель директора  по УВР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Цыцаркина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Елена Леонидовна, заместитель директора по УВР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Терещенко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Оксана Юрьевна, заместитель директора по УВР</a:t>
                      </a:r>
                    </a:p>
                    <a:p>
                      <a:r>
                        <a:rPr lang="ru-RU" sz="13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Фалькинштейн</a:t>
                      </a: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Маргарита Витальевна, учитель математики</a:t>
                      </a:r>
                    </a:p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Гурина Татьяна Вячеславовна, учитель информатики и математики</a:t>
                      </a: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Орехова Тамара Анатольевна,  начальник отдела обеспечения функционирования информационных систем ГБУ ДПО РЦОКИО</a:t>
                      </a:r>
                    </a:p>
                    <a:p>
                      <a:r>
                        <a:rPr lang="ru-RU" sz="1300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Смирнова Елена Николаевна., методист отдела обеспечения функционирования информационных систем ГБУ ДПО РЦОКИО</a:t>
                      </a:r>
                      <a:endParaRPr lang="ru-RU" sz="130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2857">
                <a:tc>
                  <a:txBody>
                    <a:bodyPr/>
                    <a:lstStyle/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МБОУ «СОШ № 2» г. Коркино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отдела обеспечения функционирования информационных систем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Разработка проекта паспорта информационно-коммуникационной инфраструктуры образовательной организации»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96230" y="1673253"/>
            <a:ext cx="1000866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</a:p>
          <a:p>
            <a:r>
              <a:rPr lang="ru-RU" sz="2400" dirty="0" smtClean="0"/>
              <a:t>Разработка проекта паспорта информационно-коммуникационной инфраструктуры образовательной организации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lvl="0" algn="just">
              <a:buFont typeface="+mj-lt"/>
              <a:buAutoNum type="arabicPeriod"/>
            </a:pPr>
            <a:r>
              <a:rPr lang="ru-RU" sz="2400" dirty="0" smtClean="0"/>
              <a:t> Разработать пакет документов образовательной организации, регламентирующий функционирование информационной системы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dirty="0" smtClean="0"/>
              <a:t>Обеспечить технологическое развитие образовательного процесса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7495" y="1177821"/>
            <a:ext cx="96412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400" i="1" u="sng" dirty="0" smtClean="0"/>
              <a:t>Подготовительный этап</a:t>
            </a:r>
            <a:r>
              <a:rPr lang="ru-RU" sz="2400" u="sng" dirty="0" smtClean="0"/>
              <a:t>: </a:t>
            </a:r>
          </a:p>
          <a:p>
            <a:pPr algn="just"/>
            <a:r>
              <a:rPr lang="ru-RU" sz="2400" dirty="0" smtClean="0"/>
              <a:t>Оформление заявительных документов, согласование плана работы, состава творческих групп</a:t>
            </a:r>
          </a:p>
          <a:p>
            <a:endParaRPr lang="ru-RU" sz="2400" dirty="0" smtClean="0"/>
          </a:p>
          <a:p>
            <a:r>
              <a:rPr lang="ru-RU" sz="2400" dirty="0" smtClean="0"/>
              <a:t> </a:t>
            </a:r>
            <a:r>
              <a:rPr lang="ru-RU" sz="2400" i="1" u="sng" dirty="0" err="1" smtClean="0">
                <a:latin typeface="+mj-lt"/>
              </a:rPr>
              <a:t>Организационно-деятельностный</a:t>
            </a:r>
            <a:r>
              <a:rPr lang="ru-RU" sz="2400" i="1" u="sng" dirty="0" smtClean="0"/>
              <a:t> этап: </a:t>
            </a:r>
            <a:endParaRPr lang="ru-RU" sz="2400" u="sng" dirty="0" smtClean="0"/>
          </a:p>
          <a:p>
            <a:pPr algn="just"/>
            <a:r>
              <a:rPr lang="ru-RU" sz="2400" dirty="0" smtClean="0"/>
              <a:t>Разработка пакета документов образовательной организации, регламентирующих функционирование информационных систем</a:t>
            </a:r>
          </a:p>
          <a:p>
            <a:endParaRPr lang="ru-RU" sz="2400" dirty="0" smtClean="0"/>
          </a:p>
          <a:p>
            <a:r>
              <a:rPr lang="ru-RU" sz="2400" dirty="0" smtClean="0"/>
              <a:t> </a:t>
            </a:r>
            <a:r>
              <a:rPr lang="ru-RU" sz="2400" i="1" u="sng" dirty="0" smtClean="0"/>
              <a:t>Продуктивный этап</a:t>
            </a:r>
            <a:r>
              <a:rPr lang="ru-RU" sz="2400" u="sng" dirty="0" smtClean="0"/>
              <a:t>: </a:t>
            </a:r>
          </a:p>
          <a:p>
            <a:pPr algn="just"/>
            <a:r>
              <a:rPr lang="ru-RU" sz="2400" dirty="0" smtClean="0"/>
              <a:t>Презентация сборника материалов по результатам реализации проекта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27252" y="1022447"/>
            <a:ext cx="9707562" cy="148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 этап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– подготовительный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830408"/>
              </p:ext>
            </p:extLst>
          </p:nvPr>
        </p:nvGraphicFramePr>
        <p:xfrm>
          <a:off x="2477771" y="2417890"/>
          <a:ext cx="9083505" cy="2763106"/>
        </p:xfrm>
        <a:graphic>
          <a:graphicData uri="http://schemas.openxmlformats.org/drawingml/2006/table">
            <a:tbl>
              <a:tblPr/>
              <a:tblGrid>
                <a:gridCol w="493434"/>
                <a:gridCol w="3558781"/>
                <a:gridCol w="1325345"/>
                <a:gridCol w="1988451"/>
                <a:gridCol w="1717494"/>
              </a:tblGrid>
              <a:tr h="97970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Наименование работ по Договору и основных этапов его выполнения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Срок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Ответственный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Результаты выполнения мероприятий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961">
                <a:tc>
                  <a:txBody>
                    <a:bodyPr/>
                    <a:lstStyle/>
                    <a:p>
                      <a:pPr marL="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Разработка и согласование технического задания и плана работы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Февраль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Т.Н. Селютина, директор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МБОУ «СОШ № 2»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ГБУ ДПО РЦОКИО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Техническое задание, план работы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136">
                <a:tc>
                  <a:txBody>
                    <a:bodyPr/>
                    <a:lstStyle/>
                    <a:p>
                      <a:pPr marL="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Согласование дополнительного соглашения с ГБУ ДПО РЦОКИО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Февраль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Т.Н. Селютина, директор 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МБОУ «СОШ № 2»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ГБУ ДПО РЦОКИО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Дополнительное соглашение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10153" y="839673"/>
            <a:ext cx="9340948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2 этап –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организационно-деятельностный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378327"/>
              </p:ext>
            </p:extLst>
          </p:nvPr>
        </p:nvGraphicFramePr>
        <p:xfrm>
          <a:off x="2053883" y="1960920"/>
          <a:ext cx="9875519" cy="4484192"/>
        </p:xfrm>
        <a:graphic>
          <a:graphicData uri="http://schemas.openxmlformats.org/drawingml/2006/table">
            <a:tbl>
              <a:tblPr/>
              <a:tblGrid>
                <a:gridCol w="5252264"/>
                <a:gridCol w="1765694"/>
                <a:gridCol w="2857561"/>
              </a:tblGrid>
              <a:tr h="363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Срок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Ответственный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345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Систематизация действующей нормативно-правовой базы по информатизации учебного процесса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до 01.03.2019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Рабочая группа МБОУ «СОШ № 2»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ГБУ ДПО РЦОКИО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7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Разработка проекта паспорта информационно-коммуникационной инфраструктуры ОО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до 01.10.2019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Рабочая группа МБОУ «СОШ № 2»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6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Круглый стол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 вопросам разработки проекта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паспорта информационно-коммуникационной инфраструктуры ОО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совместно с педагогами МКОУ «НОШ № 7»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Май  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Кузнецова Е.М.,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Цыцаркина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Е.Л., зам. директора по УВРМБОУ «СОШ № 2»,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Зайдуллина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Т.А., зам. директора по УВР  МКОУ «НОШ № 7»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43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Методический семинар «Информационно-коммуникационная инфраструктура ОО»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20.10.2019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Кузнецова Е.М.,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Цыцаркина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Е.Л., зам. директора по УВР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43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Методический семинар «Использование дополнительных возможностей модуля «Сетевой Город. Образование» государственной информационной системы «Образование в Челябинской области» как средства формирования информационного пространства школы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В течение года цикл семинаров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Кузнецова Е.М.,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Цыцаркина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 Е.Л., зам. директора по УВР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2993" y="-90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1109" y="476134"/>
            <a:ext cx="9705144" cy="982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defRPr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уровне ОО, муниципальном уровне</a:t>
            </a:r>
          </a:p>
          <a:p>
            <a:pPr algn="ctr" fontAlgn="auto">
              <a:lnSpc>
                <a:spcPct val="110000"/>
              </a:lnSpc>
              <a:spcBef>
                <a:spcPts val="0"/>
              </a:spcBef>
              <a:defRPr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этап -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продуктивный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072908"/>
              </p:ext>
            </p:extLst>
          </p:nvPr>
        </p:nvGraphicFramePr>
        <p:xfrm>
          <a:off x="2009955" y="1458904"/>
          <a:ext cx="10077542" cy="5302845"/>
        </p:xfrm>
        <a:graphic>
          <a:graphicData uri="http://schemas.openxmlformats.org/drawingml/2006/table">
            <a:tbl>
              <a:tblPr/>
              <a:tblGrid>
                <a:gridCol w="460248"/>
                <a:gridCol w="5511501"/>
                <a:gridCol w="925532"/>
                <a:gridCol w="1600919"/>
                <a:gridCol w="1579342"/>
              </a:tblGrid>
              <a:tr h="59631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3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3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работ по Договору и основных этапов его выполнения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Срок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Ответственный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Результаты выполнения мероприятий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829">
                <a:tc>
                  <a:txBody>
                    <a:bodyPr/>
                    <a:lstStyle/>
                    <a:p>
                      <a:pPr marL="0" lvl="0" indent="-2286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spc="-25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1.1 Анализ и систематизация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действующей нормативно-правовой базы по информатизации учебного процесса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1.2 Разработка документов, которые дополнили пакет локальной нормативной базы ООО по информатизации учебного процесса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1.3. Работа над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проектом паспорта информационно-коммуникационной инфраструктуры образовательной организации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4699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Систематическая работа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МБОУ «СОШ № 2»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Локальная нормативная база ООО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itchFamily="34" charset="0"/>
                          <a:cs typeface="Times New Roman" panose="02020603050405020304" pitchFamily="18" charset="0"/>
                        </a:rPr>
                        <a:t>по информатизации учебного процесса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8822">
                <a:tc>
                  <a:txBody>
                    <a:bodyPr/>
                    <a:lstStyle/>
                    <a:p>
                      <a:pPr marL="0" lvl="0" indent="-2286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          </a:r>
                      <a:r>
                        <a:rPr lang="en-US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научных</a:t>
                      </a:r>
                      <a:r>
                        <a:rPr lang="ru-RU" sz="13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прикладных</a:t>
                      </a:r>
                      <a:r>
                        <a:rPr lang="ru-RU" sz="13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продуктов)</a:t>
                      </a:r>
                      <a:r>
                        <a:rPr lang="en-US" sz="1300" b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 </a:t>
                      </a:r>
                      <a:endParaRPr lang="ru-RU" sz="1300" b="0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hlinkClick r:id="rId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https://rcokio.ru/vimp/uspeshnye-praktiki-msoko/ekspertnaja-ploschadka/ 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сентябрь 2019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«СОШ № 2»</a:t>
                      </a:r>
                    </a:p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915">
                <a:tc>
                  <a:txBody>
                    <a:bodyPr/>
                    <a:lstStyle/>
                    <a:p>
                      <a:pPr marL="0" lvl="0" indent="-2286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spc="-25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отчета по итогам работы опорной площадки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МБОУ «СОШ № 2»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Отчет о результатах реализации проекта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lvl="0" indent="-2286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kern="1200" spc="-25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Оформление акта выполненных работ по итогам работы опорной площадки</a:t>
                      </a:r>
                      <a:endParaRPr lang="ru-RU" sz="13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декабрь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Т.Н. Селютина, директор </a:t>
                      </a:r>
                    </a:p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МБОУ «СОШ № 2»</a:t>
                      </a:r>
                    </a:p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Акт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lvl="0" indent="-2286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spc="-25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Участие в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межрегиональной </a:t>
                      </a: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научно-практической конференции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 2019</a:t>
                      </a:r>
                      <a:endParaRPr lang="ru-RU" sz="13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Рабочая группа МБОУ «СОШ № 2»</a:t>
                      </a:r>
                    </a:p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ГБУ ДПО РЦОКИО (отдел ОФИС)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Публикации,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отчетная презентация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9604" y="580938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100210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820838"/>
              </p:ext>
            </p:extLst>
          </p:nvPr>
        </p:nvGraphicFramePr>
        <p:xfrm>
          <a:off x="1996230" y="1411935"/>
          <a:ext cx="9988068" cy="48440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07453"/>
                <a:gridCol w="6280615"/>
              </a:tblGrid>
              <a:tr h="95667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Значимость для образовательной организации (внутренняя)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n w="0"/>
                          <a:solidFill>
                            <a:schemeClr val="lt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Значимость для образования Челябинской области (внешняя): </a:t>
                      </a:r>
                    </a:p>
                  </a:txBody>
                  <a:tcPr/>
                </a:tc>
              </a:tr>
              <a:tr h="3887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Использование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паспорта информационно – коммуникационной структуры общеобразовательной организации</a:t>
                      </a: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способствует составлению дорожной карты по развитию информационной среды организации, позволяет выбрать перспективные направления для развития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  <a:cs typeface="Times New Roman" pitchFamily="18" charset="0"/>
                        </a:rPr>
                        <a:t>общеобразовательной организации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Участие в </a:t>
                      </a: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+mj-lt"/>
                        </a:rPr>
                        <a:t>IV </a:t>
                      </a: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межрегиональной научно-практической конференции «</a:t>
                      </a:r>
                      <a:r>
                        <a:rPr lang="ru-RU" sz="1400" dirty="0" smtClean="0">
                          <a:latin typeface="+mj-lt"/>
                        </a:rPr>
          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          </a: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Тема статьи «Информационная открытость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образовательной организации как условие диалога между образовательной организацией и социумом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»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410" y="3833939"/>
            <a:ext cx="1524155" cy="21909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323" y="3833939"/>
            <a:ext cx="1657140" cy="221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897</Words>
  <Application>Microsoft Office PowerPoint</Application>
  <PresentationFormat>Широкоэкранный</PresentationFormat>
  <Paragraphs>156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147</cp:revision>
  <cp:lastPrinted>2018-11-12T10:47:27Z</cp:lastPrinted>
  <dcterms:created xsi:type="dcterms:W3CDTF">2017-09-29T08:48:00Z</dcterms:created>
  <dcterms:modified xsi:type="dcterms:W3CDTF">2019-12-09T10:17:53Z</dcterms:modified>
</cp:coreProperties>
</file>