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60" r:id="rId9"/>
    <p:sldId id="261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rcokio.ru/vimp/uspeshnye-praktiki-msoko/ekspertnaja-ploschadka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38352" y="1172867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76577" y="85196"/>
            <a:ext cx="7711484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37371" y="2264808"/>
            <a:ext cx="10040293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850" b="1" dirty="0" smtClean="0"/>
              <a:t>Проект  </a:t>
            </a:r>
            <a:r>
              <a:rPr lang="ru-RU" sz="1850" dirty="0" smtClean="0"/>
              <a:t>Методическое сопровождение формирования модельных </a:t>
            </a:r>
            <a:r>
              <a:rPr lang="ru-RU" sz="1850" dirty="0" smtClean="0"/>
              <a:t>отчётов в </a:t>
            </a:r>
            <a:r>
              <a:rPr lang="ru-RU" sz="2000" dirty="0" smtClean="0"/>
              <a:t>ГИС </a:t>
            </a:r>
            <a:r>
              <a:rPr lang="ru-RU" sz="2000" dirty="0"/>
              <a:t>«Образование в Челябинской области» (модуль «Сетевой город. Образование»)</a:t>
            </a:r>
            <a:endParaRPr lang="ru-RU" sz="2000" b="1" dirty="0"/>
          </a:p>
          <a:p>
            <a:pPr algn="just"/>
            <a:r>
              <a:rPr lang="ru-RU" sz="1850" dirty="0" smtClean="0"/>
              <a:t>Челябинской </a:t>
            </a:r>
            <a:r>
              <a:rPr lang="ru-RU" sz="1850" dirty="0" smtClean="0"/>
              <a:t>области: административные отчёты </a:t>
            </a:r>
            <a:endParaRPr lang="ru-RU" sz="1850" b="1" dirty="0" smtClean="0"/>
          </a:p>
          <a:p>
            <a:pPr algn="just"/>
            <a:endParaRPr lang="ru-RU" sz="1850" b="1" dirty="0" smtClean="0"/>
          </a:p>
          <a:p>
            <a:pPr algn="just"/>
            <a:r>
              <a:rPr lang="ru-RU" sz="1850" b="1" dirty="0" smtClean="0"/>
              <a:t>Образовательная организация  </a:t>
            </a:r>
            <a:r>
              <a:rPr lang="ru-RU" sz="1850" i="1" dirty="0" smtClean="0"/>
              <a:t>МАОУ «Средняя общеобразовательная школа № 4» г. Златоуста </a:t>
            </a:r>
            <a:endParaRPr lang="ru-RU" sz="1850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320521"/>
              </p:ext>
            </p:extLst>
          </p:nvPr>
        </p:nvGraphicFramePr>
        <p:xfrm>
          <a:off x="2124113" y="4058148"/>
          <a:ext cx="9866811" cy="2667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/>
                <a:gridCol w="4472574"/>
              </a:tblGrid>
              <a:tr h="223988"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    </a:t>
                      </a:r>
                      <a:r>
                        <a:rPr lang="ru-RU" sz="1600" b="1" cap="none" spc="0" dirty="0" smtClean="0">
                          <a:ln w="0"/>
                          <a:effectLst/>
                        </a:rPr>
                        <a:t>Участники проекта  от ОО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1933838">
                <a:tc>
                  <a:txBody>
                    <a:bodyPr/>
                    <a:lstStyle/>
                    <a:p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Ряхов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С.А., директор МАОУ СОШ № 4;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Вавилова Н.Г., зам.директора по УР;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Садыкова И.Х.,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зам.директора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по информатизации;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Крапива Т.А., зам.директора по УР;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Костромина И.С., зам.директора по ВР;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Климова С.В., зам.директора по МР;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Плеханова Л.А., учитель информатики;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Хрущева А.Р., учитель математики.</a:t>
                      </a:r>
                      <a:endParaRPr lang="ru-RU" sz="16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/>
                        </a:rPr>
                        <a:t>Югова Дарья Александровна, методист отдела обеспечения функционирования информационных систем ГБУ ДПО РЦОКИО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223988">
                <a:tc>
                  <a:txBody>
                    <a:bodyPr/>
                    <a:lstStyle/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59576" y="106578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343357" y="0"/>
            <a:ext cx="7131113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72994" y="2340203"/>
            <a:ext cx="9935851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МАОУ «Средняя общеобразовательная школа № 4» город Златоуста </a:t>
            </a:r>
            <a:endParaRPr lang="ru-RU" sz="2400" dirty="0" smtClean="0"/>
          </a:p>
          <a:p>
            <a:pPr algn="just"/>
            <a:r>
              <a:rPr lang="ru-RU" sz="2400" dirty="0" smtClean="0">
                <a:ln w="0"/>
                <a:ea typeface="Calibri" panose="020F0502020204030204" pitchFamily="34" charset="0"/>
              </a:rPr>
              <a:t>- 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</a:t>
            </a:r>
            <a:r>
              <a:rPr lang="ru-RU" sz="2400" b="1" dirty="0" smtClean="0"/>
              <a:t>отдела </a:t>
            </a:r>
            <a:r>
              <a:rPr lang="ru-RU" sz="2400" b="1" dirty="0"/>
              <a:t>обеспечения функционирования информационных систем</a:t>
            </a:r>
            <a:r>
              <a:rPr lang="ru-RU" sz="2400" dirty="0"/>
              <a:t>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 </a:t>
            </a:r>
            <a:r>
              <a:rPr lang="ru-RU" sz="2400" dirty="0">
                <a:ln w="0"/>
                <a:ea typeface="Calibri" panose="020F0502020204030204" pitchFamily="34" charset="0"/>
              </a:rPr>
              <a:t>ГБУ 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 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800" dirty="0" smtClean="0"/>
              <a:t>Методическое сопровождение формирования модельных отчётов в АИС «Образование Челябинской области»*: административные отчёты»</a:t>
            </a:r>
          </a:p>
          <a:p>
            <a:pPr algn="just"/>
            <a:endParaRPr lang="ru-RU" sz="2800" dirty="0"/>
          </a:p>
          <a:p>
            <a:pPr algn="just"/>
            <a:r>
              <a:rPr lang="ru-RU" sz="1400" dirty="0"/>
              <a:t>* Приказ Министерства образования и науки Челябинской области от 22.04.2019 г. № 01/1506 «О вводе в эксплуатацию государственной информационной системы «Образование в Челябинской области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975287" y="6097252"/>
            <a:ext cx="1867254" cy="529885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86353" y="941290"/>
            <a:ext cx="9694828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</a:t>
            </a:r>
            <a:r>
              <a:rPr lang="ru-RU" sz="2600" b="1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проекта: </a:t>
            </a:r>
            <a:r>
              <a:rPr lang="ru-RU" sz="26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овершенствование информационного обеспечения процессов управления образовательной организации, планирование и организация учебного процесса на основе анализа административных отчётов </a:t>
            </a:r>
          </a:p>
          <a:p>
            <a:pPr algn="just"/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b="1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</a:p>
          <a:p>
            <a:pPr indent="361950" algn="just"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особенности модельных отчётов (административные отчёты)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>
              <a:buFont typeface="+mj-lt"/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рекомендации по совершенствованию модельных отчётов</a:t>
            </a:r>
          </a:p>
          <a:p>
            <a:pPr indent="361950" algn="just">
              <a:buFont typeface="+mj-lt"/>
              <a:buAutoNum type="arabicPeriod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административные отчёты в процессе управления образовательной организацией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86353" y="257715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228784" y="5997747"/>
            <a:ext cx="129884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01207" y="712145"/>
            <a:ext cx="9582481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8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u="sng" dirty="0"/>
              <a:t>Подготовительный этап</a:t>
            </a:r>
            <a:r>
              <a:rPr lang="ru-RU" sz="2400" dirty="0"/>
              <a:t> </a:t>
            </a:r>
            <a:r>
              <a:rPr lang="ru-RU" sz="2400" dirty="0" smtClean="0"/>
              <a:t>– Оформление заявительных документов, согласование плана работы, состава творческих групп</a:t>
            </a:r>
          </a:p>
          <a:p>
            <a:pPr algn="just"/>
            <a:endParaRPr lang="ru-RU" sz="2400" dirty="0" smtClean="0"/>
          </a:p>
          <a:p>
            <a:pPr algn="just">
              <a:spcBef>
                <a:spcPts val="600"/>
              </a:spcBef>
            </a:pPr>
            <a:r>
              <a:rPr lang="ru-RU" sz="2400" u="sng" dirty="0" smtClean="0"/>
              <a:t>Организационно-</a:t>
            </a:r>
            <a:r>
              <a:rPr lang="ru-RU" sz="2400" u="sng" dirty="0" err="1" smtClean="0"/>
              <a:t>деятельностный</a:t>
            </a:r>
            <a:r>
              <a:rPr lang="ru-RU" sz="2400" u="sng" dirty="0" smtClean="0"/>
              <a:t> </a:t>
            </a:r>
            <a:r>
              <a:rPr lang="ru-RU" sz="2400" u="sng" dirty="0"/>
              <a:t>этап</a:t>
            </a:r>
            <a:r>
              <a:rPr lang="ru-RU" sz="2400" dirty="0"/>
              <a:t> </a:t>
            </a:r>
            <a:r>
              <a:rPr lang="ru-RU" sz="2400" dirty="0" smtClean="0"/>
              <a:t>– Разработка модельных отчётов (административные отчёты) в модуле «Сетевой Город. Образование» ГИС </a:t>
            </a:r>
            <a:r>
              <a:rPr lang="ru-RU" sz="2400" dirty="0"/>
              <a:t>«Образование </a:t>
            </a:r>
            <a:r>
              <a:rPr lang="ru-RU" sz="2400" dirty="0" smtClean="0"/>
              <a:t>в Челябинской </a:t>
            </a:r>
            <a:r>
              <a:rPr lang="ru-RU" sz="2400" dirty="0"/>
              <a:t>области</a:t>
            </a:r>
            <a:r>
              <a:rPr lang="ru-RU" sz="2400" dirty="0" smtClean="0"/>
              <a:t>»</a:t>
            </a:r>
          </a:p>
          <a:p>
            <a:pPr algn="just">
              <a:spcBef>
                <a:spcPts val="600"/>
              </a:spcBef>
            </a:pPr>
            <a:endParaRPr lang="ru-RU" sz="2400" dirty="0" smtClean="0"/>
          </a:p>
          <a:p>
            <a:pPr algn="just"/>
            <a:r>
              <a:rPr lang="ru-RU" sz="2400" u="sng" dirty="0" smtClean="0"/>
              <a:t>Продуктивный </a:t>
            </a:r>
            <a:r>
              <a:rPr lang="ru-RU" sz="2400" u="sng" dirty="0"/>
              <a:t>этап</a:t>
            </a:r>
            <a:r>
              <a:rPr lang="ru-RU" sz="2400" dirty="0"/>
              <a:t> – </a:t>
            </a:r>
            <a:r>
              <a:rPr lang="ru-RU" sz="2400" dirty="0" smtClean="0"/>
              <a:t>Презентация сборника материалов по результатам реализации проекта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50551" y="0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165410" y="5878415"/>
            <a:ext cx="1217551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6482" y="614627"/>
            <a:ext cx="10007364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образовательной организации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31540" y="29852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156357" y="6323571"/>
            <a:ext cx="1302206" cy="48916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43209" y="1954686"/>
            <a:ext cx="99339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 algn="just">
              <a:buFont typeface="+mj-lt"/>
              <a:buAutoNum type="arabicPeriod"/>
            </a:pPr>
            <a:r>
              <a:rPr lang="ru-RU" dirty="0" smtClean="0"/>
              <a:t>Обсуждение </a:t>
            </a:r>
            <a:r>
              <a:rPr lang="ru-RU" dirty="0"/>
              <a:t>участниками рабочей группы </a:t>
            </a:r>
            <a:r>
              <a:rPr lang="ru-RU" dirty="0" smtClean="0"/>
              <a:t>проекта результатов анализа административных отчетов (предустановленные отчеты в модуле «Сетевой Город. Образование» ГИС «Образование в Челябинской области»).</a:t>
            </a:r>
          </a:p>
          <a:p>
            <a:pPr indent="361950" algn="just">
              <a:buFont typeface="+mj-lt"/>
              <a:buAutoNum type="arabicPeriod"/>
            </a:pPr>
            <a:r>
              <a:rPr lang="ru-RU" dirty="0" smtClean="0"/>
              <a:t>Формирование перечня административных отчетов, в которые требуется внести  изменения.</a:t>
            </a:r>
          </a:p>
          <a:p>
            <a:pPr indent="361950" algn="just">
              <a:buFont typeface="+mj-lt"/>
              <a:buAutoNum type="arabicPeriod"/>
            </a:pPr>
            <a:r>
              <a:rPr lang="ru-RU" dirty="0"/>
              <a:t>Формирование перечня административных отчетов, </a:t>
            </a:r>
            <a:r>
              <a:rPr lang="ru-RU" dirty="0" smtClean="0"/>
              <a:t>которые </a:t>
            </a:r>
            <a:r>
              <a:rPr lang="ru-RU" dirty="0"/>
              <a:t>требуется </a:t>
            </a:r>
            <a:r>
              <a:rPr lang="ru-RU" dirty="0" smtClean="0"/>
              <a:t>добавить в реестр имеющихся отчетов.</a:t>
            </a:r>
          </a:p>
          <a:p>
            <a:pPr indent="361950" algn="just">
              <a:buFont typeface="+mj-lt"/>
              <a:buAutoNum type="arabicPeriod"/>
            </a:pPr>
            <a:r>
              <a:rPr lang="ru-RU" dirty="0" smtClean="0"/>
              <a:t>Разработка предложений по совершенствованию административных отчетов.</a:t>
            </a:r>
          </a:p>
          <a:p>
            <a:pPr indent="361950" algn="just">
              <a:buFont typeface="+mj-lt"/>
              <a:buAutoNum type="arabicPeriod"/>
            </a:pPr>
            <a:r>
              <a:rPr lang="ru-RU" dirty="0" smtClean="0"/>
              <a:t>Написание алгоритма формирования нового отчета по </a:t>
            </a:r>
            <a:r>
              <a:rPr lang="ru-RU" dirty="0" err="1" smtClean="0"/>
              <a:t>накопляемости</a:t>
            </a:r>
            <a:r>
              <a:rPr lang="ru-RU" dirty="0" smtClean="0"/>
              <a:t>  оценок.</a:t>
            </a:r>
          </a:p>
          <a:p>
            <a:pPr indent="361950" algn="just">
              <a:buFont typeface="+mj-lt"/>
              <a:buAutoNum type="arabicPeriod"/>
            </a:pPr>
            <a:r>
              <a:rPr lang="ru-RU" dirty="0"/>
              <a:t>Проведение участниками рабочей группы проекта </a:t>
            </a:r>
            <a:r>
              <a:rPr lang="ru-RU" dirty="0" smtClean="0"/>
              <a:t>на городском уровне круглого стола с обсуждением предложений по совершенствованию административных отчетов.</a:t>
            </a:r>
          </a:p>
          <a:p>
            <a:pPr indent="361950" algn="just">
              <a:buFont typeface="+mj-lt"/>
              <a:buAutoNum type="arabicPeriod"/>
            </a:pPr>
            <a:r>
              <a:rPr lang="ru-RU" dirty="0"/>
              <a:t>Проведение участниками рабочей группы проекта на уровне образовательной </a:t>
            </a:r>
            <a:r>
              <a:rPr lang="ru-RU" dirty="0" smtClean="0"/>
              <a:t>организации семинара по использованию модуля МСОКО (</a:t>
            </a:r>
            <a:r>
              <a:rPr lang="ru-RU" cap="all" dirty="0" smtClean="0"/>
              <a:t>М</a:t>
            </a:r>
            <a:r>
              <a:rPr lang="ru-RU" dirty="0" smtClean="0"/>
              <a:t>ногоуровневая система оценки качества образования в модуле «Сетевой Город. Образование» </a:t>
            </a:r>
            <a:r>
              <a:rPr lang="ru-RU" dirty="0"/>
              <a:t>ГИС «Образование в Челябинской </a:t>
            </a:r>
            <a:r>
              <a:rPr lang="ru-RU" dirty="0" smtClean="0"/>
              <a:t>области»)</a:t>
            </a: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727198"/>
              </p:ext>
            </p:extLst>
          </p:nvPr>
        </p:nvGraphicFramePr>
        <p:xfrm>
          <a:off x="2097484" y="2135382"/>
          <a:ext cx="9859386" cy="3524910"/>
        </p:xfrm>
        <a:graphic>
          <a:graphicData uri="http://schemas.openxmlformats.org/drawingml/2006/table">
            <a:tbl>
              <a:tblPr/>
              <a:tblGrid>
                <a:gridCol w="540324"/>
                <a:gridCol w="6623415"/>
                <a:gridCol w="2695647"/>
              </a:tblGrid>
              <a:tr h="6978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Мероприятие</a:t>
                      </a:r>
                      <a:endParaRPr lang="ru-RU" sz="11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Участники</a:t>
                      </a:r>
                      <a:endParaRPr lang="ru-RU" sz="1400" b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Установочный семинар по регламентации деятельности опорной площадки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Рабочая группа </a:t>
                      </a:r>
                      <a:r>
                        <a:rPr lang="ru-RU" sz="13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МАОУ «СОШ №4»</a:t>
                      </a:r>
                      <a:endParaRPr lang="ru-RU" sz="13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Профессионально-общественное обсуждение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(6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научных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прикладных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продуктов)</a:t>
                      </a:r>
                      <a:r>
                        <a:rPr lang="en-US" sz="1400" b="0" u="sng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 https://rcokio.ru/vimp/uspeshnye-praktiki-msoko/ekspertnaja-ploschadka/ </a:t>
                      </a:r>
                      <a:endParaRPr lang="ru-RU" sz="14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Рабочая группа МАОУ «СОШ №4»</a:t>
                      </a:r>
                      <a:endParaRPr lang="ru-RU" sz="13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4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Повышение квалификации по программам дополнительного образования </a:t>
                      </a:r>
                      <a:r>
                        <a:rPr lang="ru-RU" sz="1400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ГБУ </a:t>
                      </a: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ДПО РЦОКИО (в соответствии с графиком на </a:t>
                      </a:r>
                      <a:r>
                        <a:rPr lang="ru-RU" sz="14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2019 </a:t>
                      </a: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г)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Слушатели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Семинары по вопросам работы с информационными системами.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/>
                        </a:rPr>
                        <a:t>Рабочая группа МАОУ «СОШ №4»</a:t>
                      </a:r>
                      <a:endParaRPr lang="ru-RU" sz="13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1814" y="1073306"/>
            <a:ext cx="966158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20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Внутренняя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(для ОО):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Создание и использование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 </a:t>
            </a:r>
            <a:r>
              <a:rPr lang="ru-RU" sz="2000" dirty="0"/>
              <a:t>модуле «Сетевой Город. Образование» ГИС «Образование в Челябинской области»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отчета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 </a:t>
            </a:r>
            <a:r>
              <a:rPr lang="ru-RU" sz="2000" dirty="0" err="1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накопляемости</a:t>
            </a: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оценок позволит более качественно контролировать и объективно оценивать работу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учителя в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000" dirty="0" smtClean="0"/>
              <a:t>общеобразовательной организации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</a:t>
            </a:r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sz="2000" u="sng" dirty="0" smtClean="0"/>
              <a:t>Внешняя</a:t>
            </a:r>
            <a:r>
              <a:rPr lang="ru-RU" sz="2000" dirty="0" smtClean="0"/>
              <a:t> (для системы образования Челябинской области): </a:t>
            </a:r>
          </a:p>
          <a:p>
            <a:pPr algn="just"/>
            <a:r>
              <a:rPr lang="ru-RU" sz="2000" dirty="0" smtClean="0"/>
              <a:t>Сообществом </a:t>
            </a:r>
            <a:r>
              <a:rPr lang="ru-RU" sz="2000" dirty="0"/>
              <a:t>заместителей </a:t>
            </a:r>
            <a:r>
              <a:rPr lang="ru-RU" sz="2000" dirty="0" smtClean="0"/>
              <a:t>директоров общеобразовательных организаций города Златоуста по учебно-воспитательной работе было поддержано предложение, поступившее от участников </a:t>
            </a:r>
            <a:r>
              <a:rPr lang="ru-RU" sz="2000" dirty="0"/>
              <a:t>рабочей группы </a:t>
            </a:r>
            <a:r>
              <a:rPr lang="ru-RU" sz="2000" dirty="0" smtClean="0"/>
              <a:t>проекта, о внесении отчета по </a:t>
            </a:r>
            <a:r>
              <a:rPr lang="ru-RU" sz="2000" dirty="0" err="1" smtClean="0"/>
              <a:t>накопляемости</a:t>
            </a:r>
            <a:r>
              <a:rPr lang="ru-RU" sz="2000" dirty="0" smtClean="0"/>
              <a:t> оценок в реестр административных отчетов </a:t>
            </a:r>
            <a:r>
              <a:rPr lang="ru-RU" sz="2000" dirty="0"/>
              <a:t>в модуле «Сетевой Город. Образование» ГИС «Образование в Челябинской области</a:t>
            </a:r>
            <a:r>
              <a:rPr lang="ru-RU" sz="2000" dirty="0" smtClean="0"/>
              <a:t>» (раздел «Дополнительные отчеты»).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450163" y="6079144"/>
            <a:ext cx="1198137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pPr algn="just"/>
            <a:r>
              <a:rPr lang="ru-RU" sz="2800" dirty="0"/>
              <a:t>Распространение опыта работы на муниципальную и региональную систему образования Челябинской области 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636191" y="6214948"/>
            <a:ext cx="1484768" cy="412190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735</Words>
  <Application>Microsoft Office PowerPoint</Application>
  <PresentationFormat>Широкоэкранный</PresentationFormat>
  <Paragraphs>111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Алексеевна;ма</dc:creator>
  <cp:lastModifiedBy>Югова Дарья Александровна</cp:lastModifiedBy>
  <cp:revision>155</cp:revision>
  <cp:lastPrinted>2018-11-12T10:47:27Z</cp:lastPrinted>
  <dcterms:created xsi:type="dcterms:W3CDTF">2017-09-29T08:48:00Z</dcterms:created>
  <dcterms:modified xsi:type="dcterms:W3CDTF">2019-12-09T10:07:23Z</dcterms:modified>
</cp:coreProperties>
</file>