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70" r:id="rId9"/>
    <p:sldId id="260" r:id="rId10"/>
    <p:sldId id="261" r:id="rId11"/>
    <p:sldId id="268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B96A"/>
    <a:srgbClr val="74B14E"/>
    <a:srgbClr val="659C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rcokio.ru/vimp/uspeshnye-praktiki-msoko/ekspertnaja-ploschadka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rcokio.ru/vimp/uspeshnye-praktiki-msoko/ekspertnaja-ploschadka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7CBF25-4F62-42F2-B990-A6B4A8E07F21}" type="doc">
      <dgm:prSet loTypeId="urn:microsoft.com/office/officeart/2005/8/layout/chevron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657868E-9DB7-4FF7-8630-8CC26E0E0F20}">
      <dgm:prSet phldrT="[Текст]"/>
      <dgm:spPr/>
      <dgm:t>
        <a:bodyPr/>
        <a:lstStyle/>
        <a:p>
          <a:r>
            <a:rPr lang="ru-RU" dirty="0" smtClean="0">
              <a:solidFill>
                <a:srgbClr val="659C3F"/>
              </a:solidFill>
            </a:rPr>
            <a:t>1</a:t>
          </a:r>
          <a:endParaRPr lang="ru-RU" dirty="0">
            <a:solidFill>
              <a:srgbClr val="659C3F"/>
            </a:solidFill>
          </a:endParaRPr>
        </a:p>
      </dgm:t>
    </dgm:pt>
    <dgm:pt modelId="{921BDBEE-D34D-4E88-83DB-808573318A29}" type="parTrans" cxnId="{C3B30B44-E02F-4F4D-9BD8-BE2BF91946F6}">
      <dgm:prSet/>
      <dgm:spPr/>
      <dgm:t>
        <a:bodyPr/>
        <a:lstStyle/>
        <a:p>
          <a:endParaRPr lang="ru-RU"/>
        </a:p>
      </dgm:t>
    </dgm:pt>
    <dgm:pt modelId="{6B761F8B-9263-42B3-AE29-A366DC5CE117}" type="sibTrans" cxnId="{C3B30B44-E02F-4F4D-9BD8-BE2BF91946F6}">
      <dgm:prSet/>
      <dgm:spPr/>
      <dgm:t>
        <a:bodyPr/>
        <a:lstStyle/>
        <a:p>
          <a:endParaRPr lang="ru-RU"/>
        </a:p>
      </dgm:t>
    </dgm:pt>
    <dgm:pt modelId="{64A901D5-F496-4D2B-868F-24DF3916B2EA}">
      <dgm:prSet phldrT="[Текст]" custT="1"/>
      <dgm:spPr/>
      <dgm:t>
        <a:bodyPr/>
        <a:lstStyle/>
        <a:p>
          <a:pPr algn="just"/>
          <a:r>
            <a:rPr lang="ru-RU" sz="1500" dirty="0" smtClean="0"/>
            <a:t>Создание приказа по МОУ СОШ №6 «О создании рабочей группы по изучению и внедрению механизма учёта детей, обучающихся на дому, в ГИС «Образование в Челябинской области» (модуль «Сетевой город. Образование»)</a:t>
          </a:r>
          <a:endParaRPr lang="ru-RU" sz="1500" dirty="0"/>
        </a:p>
      </dgm:t>
    </dgm:pt>
    <dgm:pt modelId="{C9DB3A52-5829-4535-AAB3-EE7D1963FCC6}" type="parTrans" cxnId="{FBD0172A-EB1F-4438-82C6-AC2D944CF768}">
      <dgm:prSet/>
      <dgm:spPr/>
      <dgm:t>
        <a:bodyPr/>
        <a:lstStyle/>
        <a:p>
          <a:endParaRPr lang="ru-RU"/>
        </a:p>
      </dgm:t>
    </dgm:pt>
    <dgm:pt modelId="{C5495F8D-93DB-404F-AA26-4BBE471C7AC0}" type="sibTrans" cxnId="{FBD0172A-EB1F-4438-82C6-AC2D944CF768}">
      <dgm:prSet/>
      <dgm:spPr/>
      <dgm:t>
        <a:bodyPr/>
        <a:lstStyle/>
        <a:p>
          <a:endParaRPr lang="ru-RU"/>
        </a:p>
      </dgm:t>
    </dgm:pt>
    <dgm:pt modelId="{50FCEAF4-3AE4-4CC3-A762-46CF7796F8E1}">
      <dgm:prSet phldrT="[Текст]"/>
      <dgm:spPr/>
      <dgm:t>
        <a:bodyPr/>
        <a:lstStyle/>
        <a:p>
          <a:r>
            <a:rPr lang="ru-RU" dirty="0" smtClean="0">
              <a:solidFill>
                <a:srgbClr val="74B14E"/>
              </a:solidFill>
            </a:rPr>
            <a:t>1</a:t>
          </a:r>
          <a:endParaRPr lang="ru-RU" dirty="0">
            <a:solidFill>
              <a:srgbClr val="74B14E"/>
            </a:solidFill>
          </a:endParaRPr>
        </a:p>
      </dgm:t>
    </dgm:pt>
    <dgm:pt modelId="{B9A3CFB8-CB1B-44FE-AD8E-6019E6BBC8FE}" type="sibTrans" cxnId="{F1AF591A-861A-415A-AD91-148EB95EE4C9}">
      <dgm:prSet/>
      <dgm:spPr/>
      <dgm:t>
        <a:bodyPr/>
        <a:lstStyle/>
        <a:p>
          <a:endParaRPr lang="ru-RU"/>
        </a:p>
      </dgm:t>
    </dgm:pt>
    <dgm:pt modelId="{BA43F2A3-FE4B-4762-827E-D1EFAE5947B8}" type="parTrans" cxnId="{F1AF591A-861A-415A-AD91-148EB95EE4C9}">
      <dgm:prSet/>
      <dgm:spPr/>
      <dgm:t>
        <a:bodyPr/>
        <a:lstStyle/>
        <a:p>
          <a:endParaRPr lang="ru-RU"/>
        </a:p>
      </dgm:t>
    </dgm:pt>
    <dgm:pt modelId="{E27373C6-A05D-4AE1-B7A5-74F9887288ED}">
      <dgm:prSet/>
      <dgm:spPr/>
      <dgm:t>
        <a:bodyPr/>
        <a:lstStyle/>
        <a:p>
          <a:endParaRPr lang="ru-RU" dirty="0"/>
        </a:p>
      </dgm:t>
    </dgm:pt>
    <dgm:pt modelId="{AE99DC6B-B97D-41F7-902D-01CB2E46B11D}" type="parTrans" cxnId="{4F113CC7-83CA-4C5F-A3FD-A366DE8D275D}">
      <dgm:prSet/>
      <dgm:spPr/>
      <dgm:t>
        <a:bodyPr/>
        <a:lstStyle/>
        <a:p>
          <a:endParaRPr lang="ru-RU"/>
        </a:p>
      </dgm:t>
    </dgm:pt>
    <dgm:pt modelId="{DE1AEB55-8622-4753-B1B8-A527408B5622}" type="sibTrans" cxnId="{4F113CC7-83CA-4C5F-A3FD-A366DE8D275D}">
      <dgm:prSet/>
      <dgm:spPr/>
      <dgm:t>
        <a:bodyPr/>
        <a:lstStyle/>
        <a:p>
          <a:endParaRPr lang="ru-RU"/>
        </a:p>
      </dgm:t>
    </dgm:pt>
    <dgm:pt modelId="{A2833398-24B3-4B55-9645-F8608627DF3C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Разработка и обсуждение пакета локальных документов ОО, регламентирующего механизм учёта детей, обучающихся на дому, в ГИС «Образование в Челябинской области» (модуль «Сетевой город. Образование»)</a:t>
          </a:r>
          <a:endParaRPr lang="ru-RU" sz="1500" dirty="0"/>
        </a:p>
      </dgm:t>
    </dgm:pt>
    <dgm:pt modelId="{E6EA4ED1-AC5E-4997-9B70-B449EA6DE15D}" type="parTrans" cxnId="{42E21980-BBC3-4C1D-8442-49C6183AB2C8}">
      <dgm:prSet/>
      <dgm:spPr/>
      <dgm:t>
        <a:bodyPr/>
        <a:lstStyle/>
        <a:p>
          <a:endParaRPr lang="ru-RU"/>
        </a:p>
      </dgm:t>
    </dgm:pt>
    <dgm:pt modelId="{09B94522-1053-4339-B64D-D7DD870310E7}" type="sibTrans" cxnId="{42E21980-BBC3-4C1D-8442-49C6183AB2C8}">
      <dgm:prSet/>
      <dgm:spPr/>
      <dgm:t>
        <a:bodyPr/>
        <a:lstStyle/>
        <a:p>
          <a:endParaRPr lang="ru-RU"/>
        </a:p>
      </dgm:t>
    </dgm:pt>
    <dgm:pt modelId="{94BD6C35-8DAA-4F1B-B088-48B123A09C8A}">
      <dgm:prSet/>
      <dgm:spPr/>
      <dgm:t>
        <a:bodyPr/>
        <a:lstStyle/>
        <a:p>
          <a:pPr marL="114300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800" dirty="0"/>
        </a:p>
      </dgm:t>
    </dgm:pt>
    <dgm:pt modelId="{FC7E7B5B-E77B-4BD0-BA7A-CCBCE95CF635}" type="parTrans" cxnId="{3096A293-E925-4FC0-871F-6630D5BCD75B}">
      <dgm:prSet/>
      <dgm:spPr/>
      <dgm:t>
        <a:bodyPr/>
        <a:lstStyle/>
        <a:p>
          <a:endParaRPr lang="ru-RU"/>
        </a:p>
      </dgm:t>
    </dgm:pt>
    <dgm:pt modelId="{2C7CFEC9-3F16-4B32-A495-132BCAA0E1CB}" type="sibTrans" cxnId="{3096A293-E925-4FC0-871F-6630D5BCD75B}">
      <dgm:prSet/>
      <dgm:spPr/>
      <dgm:t>
        <a:bodyPr/>
        <a:lstStyle/>
        <a:p>
          <a:endParaRPr lang="ru-RU"/>
        </a:p>
      </dgm:t>
    </dgm:pt>
    <dgm:pt modelId="{5626460E-4EAD-488C-87AC-6D9617A9DADD}">
      <dgm:prSet phldrT="[Текст]" custT="1"/>
      <dgm:spPr/>
      <dgm:t>
        <a:bodyPr/>
        <a:lstStyle/>
        <a:p>
          <a:pPr algn="just"/>
          <a:r>
            <a:rPr lang="ru-RU" sz="1500" dirty="0" smtClean="0"/>
            <a:t>Изучение актов федерального и регионального уровней, регламентирующих организацию обучения на дому в ОО</a:t>
          </a:r>
          <a:endParaRPr lang="ru-RU" sz="1500" dirty="0"/>
        </a:p>
      </dgm:t>
    </dgm:pt>
    <dgm:pt modelId="{0C5F356D-387E-4029-9201-1E62CCE00837}" type="sibTrans" cxnId="{8B1C56F2-41EC-412B-9A3A-074ED821E4E6}">
      <dgm:prSet/>
      <dgm:spPr/>
      <dgm:t>
        <a:bodyPr/>
        <a:lstStyle/>
        <a:p>
          <a:endParaRPr lang="ru-RU"/>
        </a:p>
      </dgm:t>
    </dgm:pt>
    <dgm:pt modelId="{A709B383-2B53-4211-9AF8-814E5EBA19CD}" type="parTrans" cxnId="{8B1C56F2-41EC-412B-9A3A-074ED821E4E6}">
      <dgm:prSet/>
      <dgm:spPr/>
      <dgm:t>
        <a:bodyPr/>
        <a:lstStyle/>
        <a:p>
          <a:endParaRPr lang="ru-RU"/>
        </a:p>
      </dgm:t>
    </dgm:pt>
    <dgm:pt modelId="{57D0E337-DA70-43E0-90EE-5947EDF2D9A4}">
      <dgm:prSet/>
      <dgm:spPr/>
      <dgm:t>
        <a:bodyPr/>
        <a:lstStyle/>
        <a:p>
          <a:endParaRPr lang="ru-RU" dirty="0"/>
        </a:p>
      </dgm:t>
    </dgm:pt>
    <dgm:pt modelId="{46001FE9-19F5-4901-A8C0-EB5EA7AFC1DA}" type="parTrans" cxnId="{72D95D36-0B5A-4E4E-8E5E-741F04CF6098}">
      <dgm:prSet/>
      <dgm:spPr/>
      <dgm:t>
        <a:bodyPr/>
        <a:lstStyle/>
        <a:p>
          <a:endParaRPr lang="ru-RU"/>
        </a:p>
      </dgm:t>
    </dgm:pt>
    <dgm:pt modelId="{73926BF2-B117-46ED-AA44-554FB4A10830}" type="sibTrans" cxnId="{72D95D36-0B5A-4E4E-8E5E-741F04CF6098}">
      <dgm:prSet/>
      <dgm:spPr/>
      <dgm:t>
        <a:bodyPr/>
        <a:lstStyle/>
        <a:p>
          <a:endParaRPr lang="ru-RU"/>
        </a:p>
      </dgm:t>
    </dgm:pt>
    <dgm:pt modelId="{8B62B935-46B5-4698-B4C5-F53889441A80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Создание плана-графика по внедрению механизма учёта детей, обучающихся на дому, в ГИС «Образование в Челябинской области» (модуль «Сетевой город. Образование»)</a:t>
          </a:r>
        </a:p>
        <a:p>
          <a:pPr algn="l"/>
          <a:endParaRPr lang="ru-RU" sz="800" dirty="0"/>
        </a:p>
      </dgm:t>
    </dgm:pt>
    <dgm:pt modelId="{A909E21D-5673-4219-83A7-21561AFFD840}" type="parTrans" cxnId="{8989E251-798E-48A8-B68C-13210911383A}">
      <dgm:prSet/>
      <dgm:spPr/>
      <dgm:t>
        <a:bodyPr/>
        <a:lstStyle/>
        <a:p>
          <a:endParaRPr lang="ru-RU"/>
        </a:p>
      </dgm:t>
    </dgm:pt>
    <dgm:pt modelId="{34DD742F-D839-4D8C-BFDD-9D5583363271}" type="sibTrans" cxnId="{8989E251-798E-48A8-B68C-13210911383A}">
      <dgm:prSet/>
      <dgm:spPr/>
      <dgm:t>
        <a:bodyPr/>
        <a:lstStyle/>
        <a:p>
          <a:endParaRPr lang="ru-RU"/>
        </a:p>
      </dgm:t>
    </dgm:pt>
    <dgm:pt modelId="{BAEF52A1-1A16-43C2-8075-6254EC6B9540}">
      <dgm:prSet custT="1"/>
      <dgm:spPr/>
      <dgm:t>
        <a:bodyPr/>
        <a:lstStyle/>
        <a:p>
          <a:pPr marL="114300" indent="0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500" dirty="0" smtClean="0"/>
            <a:t>Подготовка к публикации сборника материалов по результатам реализации проекта</a:t>
          </a:r>
          <a:endParaRPr lang="ru-RU" sz="1500" dirty="0"/>
        </a:p>
      </dgm:t>
    </dgm:pt>
    <dgm:pt modelId="{52EB8B0B-F41E-4CAF-9AF4-A97B079A228B}" type="parTrans" cxnId="{5097DD5D-B10A-4B9C-B453-0FE8E1DF08C3}">
      <dgm:prSet/>
      <dgm:spPr/>
      <dgm:t>
        <a:bodyPr/>
        <a:lstStyle/>
        <a:p>
          <a:endParaRPr lang="ru-RU"/>
        </a:p>
      </dgm:t>
    </dgm:pt>
    <dgm:pt modelId="{84FCF70E-AB21-4BE7-AFF4-57849314A3AB}" type="sibTrans" cxnId="{5097DD5D-B10A-4B9C-B453-0FE8E1DF08C3}">
      <dgm:prSet/>
      <dgm:spPr/>
      <dgm:t>
        <a:bodyPr/>
        <a:lstStyle/>
        <a:p>
          <a:endParaRPr lang="ru-RU"/>
        </a:p>
      </dgm:t>
    </dgm:pt>
    <dgm:pt modelId="{A61825E7-1504-4F94-8E9F-5A494E1AB4AC}">
      <dgm:prSet phldrT="[Текст]"/>
      <dgm:spPr/>
      <dgm:t>
        <a:bodyPr/>
        <a:lstStyle/>
        <a:p>
          <a:r>
            <a:rPr lang="ru-RU" dirty="0" smtClean="0">
              <a:solidFill>
                <a:srgbClr val="86B96A"/>
              </a:solidFill>
            </a:rPr>
            <a:t>1</a:t>
          </a:r>
          <a:endParaRPr lang="ru-RU" dirty="0">
            <a:solidFill>
              <a:srgbClr val="86B96A"/>
            </a:solidFill>
          </a:endParaRPr>
        </a:p>
      </dgm:t>
    </dgm:pt>
    <dgm:pt modelId="{5082CEA4-39E6-439D-B5A7-FCCD8229123C}" type="sibTrans" cxnId="{E2A22C7F-6BD3-4C07-B10B-FC64FB1A050D}">
      <dgm:prSet/>
      <dgm:spPr/>
      <dgm:t>
        <a:bodyPr/>
        <a:lstStyle/>
        <a:p>
          <a:endParaRPr lang="ru-RU"/>
        </a:p>
      </dgm:t>
    </dgm:pt>
    <dgm:pt modelId="{2B3FBFEE-F82E-4179-9F01-63173ED38E66}" type="parTrans" cxnId="{E2A22C7F-6BD3-4C07-B10B-FC64FB1A050D}">
      <dgm:prSet/>
      <dgm:spPr/>
      <dgm:t>
        <a:bodyPr/>
        <a:lstStyle/>
        <a:p>
          <a:endParaRPr lang="ru-RU"/>
        </a:p>
      </dgm:t>
    </dgm:pt>
    <dgm:pt modelId="{6C054BBC-7852-4D3B-871D-5E018E69FEB3}">
      <dgm:prSet/>
      <dgm:spPr/>
      <dgm:t>
        <a:bodyPr/>
        <a:lstStyle/>
        <a:p>
          <a:endParaRPr lang="ru-RU" dirty="0"/>
        </a:p>
      </dgm:t>
    </dgm:pt>
    <dgm:pt modelId="{E9F8EE20-ABC6-4FDE-B182-31B3DC54D3BA}" type="parTrans" cxnId="{C33EEBBE-DBB6-4742-A093-C2C2B99FA5AC}">
      <dgm:prSet/>
      <dgm:spPr/>
      <dgm:t>
        <a:bodyPr/>
        <a:lstStyle/>
        <a:p>
          <a:endParaRPr lang="ru-RU"/>
        </a:p>
      </dgm:t>
    </dgm:pt>
    <dgm:pt modelId="{F585A5C2-5A93-43F2-B481-30107F86498E}" type="sibTrans" cxnId="{C33EEBBE-DBB6-4742-A093-C2C2B99FA5AC}">
      <dgm:prSet/>
      <dgm:spPr/>
      <dgm:t>
        <a:bodyPr/>
        <a:lstStyle/>
        <a:p>
          <a:endParaRPr lang="ru-RU"/>
        </a:p>
      </dgm:t>
    </dgm:pt>
    <dgm:pt modelId="{B4FB8C50-A8DB-4057-8F71-7868C5EEE32E}">
      <dgm:prSet custT="1"/>
      <dgm:spPr/>
      <dgm:t>
        <a:bodyPr/>
        <a:lstStyle/>
        <a:p>
          <a:pPr algn="just" rtl="0"/>
          <a:r>
            <a:rPr lang="ru-RU" sz="15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</a:r>
          <a:r>
            <a:rPr lang="en-US" sz="15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ru-RU" sz="15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научных</a:t>
          </a:r>
          <a:r>
            <a:rPr lang="ru-RU" sz="1500" b="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прикладных</a:t>
          </a:r>
          <a:r>
            <a:rPr lang="ru-RU" sz="1500" b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продуктов)</a:t>
          </a:r>
          <a:r>
            <a:rPr lang="en-US" sz="1500" b="0" u="sng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  <a:hlinkClick xmlns:r="http://schemas.openxmlformats.org/officeDocument/2006/relationships" r:id="rId1"/>
            </a:rPr>
            <a:t> https://rcokio.ru/vimp/uspeshnye-praktiki-msoko/ekspertnaja-ploschadka/ </a:t>
          </a:r>
          <a:endParaRPr lang="ru-RU" sz="1500" dirty="0"/>
        </a:p>
      </dgm:t>
    </dgm:pt>
    <dgm:pt modelId="{31C75F92-D378-4BB7-8431-502315AE5638}" type="parTrans" cxnId="{AF7EA966-1561-4BDE-B5B3-BD7031FBD507}">
      <dgm:prSet/>
      <dgm:spPr/>
      <dgm:t>
        <a:bodyPr/>
        <a:lstStyle/>
        <a:p>
          <a:endParaRPr lang="ru-RU"/>
        </a:p>
      </dgm:t>
    </dgm:pt>
    <dgm:pt modelId="{406AA3BA-9C05-495D-AB9E-E31EDEB1F9B5}" type="sibTrans" cxnId="{AF7EA966-1561-4BDE-B5B3-BD7031FBD507}">
      <dgm:prSet/>
      <dgm:spPr/>
      <dgm:t>
        <a:bodyPr/>
        <a:lstStyle/>
        <a:p>
          <a:endParaRPr lang="ru-RU"/>
        </a:p>
      </dgm:t>
    </dgm:pt>
    <dgm:pt modelId="{1E50F901-60B7-4052-B316-6AF697A82FBC}" type="pres">
      <dgm:prSet presAssocID="{4F7CBF25-4F62-42F2-B990-A6B4A8E07F2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11C75-15E3-46D8-BDEF-BFA832434E6C}" type="pres">
      <dgm:prSet presAssocID="{8657868E-9DB7-4FF7-8630-8CC26E0E0F20}" presName="composite" presStyleCnt="0"/>
      <dgm:spPr/>
      <dgm:t>
        <a:bodyPr/>
        <a:lstStyle/>
        <a:p>
          <a:endParaRPr lang="ru-RU"/>
        </a:p>
      </dgm:t>
    </dgm:pt>
    <dgm:pt modelId="{68E2E75D-BBB9-4962-A53C-A90239BC6385}" type="pres">
      <dgm:prSet presAssocID="{8657868E-9DB7-4FF7-8630-8CC26E0E0F20}" presName="parentText" presStyleLbl="alignNode1" presStyleIdx="0" presStyleCnt="6" custScaleY="1115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A502F-3B9E-4DC5-848E-78712CE170D8}" type="pres">
      <dgm:prSet presAssocID="{8657868E-9DB7-4FF7-8630-8CC26E0E0F20}" presName="descendantText" presStyleLbl="alignAcc1" presStyleIdx="0" presStyleCnt="6" custScaleY="129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C62A9-8D97-401A-874B-1A0B7BC88C3B}" type="pres">
      <dgm:prSet presAssocID="{6B761F8B-9263-42B3-AE29-A366DC5CE117}" presName="sp" presStyleCnt="0"/>
      <dgm:spPr/>
      <dgm:t>
        <a:bodyPr/>
        <a:lstStyle/>
        <a:p>
          <a:endParaRPr lang="ru-RU"/>
        </a:p>
      </dgm:t>
    </dgm:pt>
    <dgm:pt modelId="{6E9D5CB0-BAED-423C-9D46-0BAD33CCE971}" type="pres">
      <dgm:prSet presAssocID="{50FCEAF4-3AE4-4CC3-A762-46CF7796F8E1}" presName="composite" presStyleCnt="0"/>
      <dgm:spPr/>
      <dgm:t>
        <a:bodyPr/>
        <a:lstStyle/>
        <a:p>
          <a:endParaRPr lang="ru-RU"/>
        </a:p>
      </dgm:t>
    </dgm:pt>
    <dgm:pt modelId="{0058E2C1-64EE-4FB9-A88D-BC48073954D3}" type="pres">
      <dgm:prSet presAssocID="{50FCEAF4-3AE4-4CC3-A762-46CF7796F8E1}" presName="parentText" presStyleLbl="alignNode1" presStyleIdx="1" presStyleCnt="6" custScaleY="1115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9492E-7E54-45D0-A6ED-7A52A48CF6BF}" type="pres">
      <dgm:prSet presAssocID="{50FCEAF4-3AE4-4CC3-A762-46CF7796F8E1}" presName="descendantText" presStyleLbl="alignAcc1" presStyleIdx="1" presStyleCnt="6" custScaleY="113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C32D1-1282-41F9-9F79-9858B606B560}" type="pres">
      <dgm:prSet presAssocID="{B9A3CFB8-CB1B-44FE-AD8E-6019E6BBC8FE}" presName="sp" presStyleCnt="0"/>
      <dgm:spPr/>
      <dgm:t>
        <a:bodyPr/>
        <a:lstStyle/>
        <a:p>
          <a:endParaRPr lang="ru-RU"/>
        </a:p>
      </dgm:t>
    </dgm:pt>
    <dgm:pt modelId="{8EA84C2C-0115-4316-8ED5-3A5280191697}" type="pres">
      <dgm:prSet presAssocID="{A61825E7-1504-4F94-8E9F-5A494E1AB4AC}" presName="composite" presStyleCnt="0"/>
      <dgm:spPr/>
      <dgm:t>
        <a:bodyPr/>
        <a:lstStyle/>
        <a:p>
          <a:endParaRPr lang="ru-RU"/>
        </a:p>
      </dgm:t>
    </dgm:pt>
    <dgm:pt modelId="{F80E8161-B726-478C-8BF4-736DA32F68FF}" type="pres">
      <dgm:prSet presAssocID="{A61825E7-1504-4F94-8E9F-5A494E1AB4AC}" presName="parentText" presStyleLbl="alignNode1" presStyleIdx="2" presStyleCnt="6" custScaleY="1165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DE1B5-2E68-4D26-BD25-D4F532B0706F}" type="pres">
      <dgm:prSet presAssocID="{A61825E7-1504-4F94-8E9F-5A494E1AB4AC}" presName="descendantText" presStyleLbl="alignAcc1" presStyleIdx="2" presStyleCnt="6" custScaleY="131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4D9FC-7CAF-48BF-BD46-3F6B888E9FC3}" type="pres">
      <dgm:prSet presAssocID="{5082CEA4-39E6-439D-B5A7-FCCD8229123C}" presName="sp" presStyleCnt="0"/>
      <dgm:spPr/>
      <dgm:t>
        <a:bodyPr/>
        <a:lstStyle/>
        <a:p>
          <a:endParaRPr lang="ru-RU"/>
        </a:p>
      </dgm:t>
    </dgm:pt>
    <dgm:pt modelId="{F84B1E56-B9FA-43E3-9FD7-43B7A2498EE7}" type="pres">
      <dgm:prSet presAssocID="{E27373C6-A05D-4AE1-B7A5-74F9887288ED}" presName="composite" presStyleCnt="0"/>
      <dgm:spPr/>
      <dgm:t>
        <a:bodyPr/>
        <a:lstStyle/>
        <a:p>
          <a:endParaRPr lang="ru-RU"/>
        </a:p>
      </dgm:t>
    </dgm:pt>
    <dgm:pt modelId="{F485E029-1985-434E-8741-3D35B263D273}" type="pres">
      <dgm:prSet presAssocID="{E27373C6-A05D-4AE1-B7A5-74F9887288E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14E8A-2BF2-49FB-BBDF-08212D4DCD41}" type="pres">
      <dgm:prSet presAssocID="{E27373C6-A05D-4AE1-B7A5-74F9887288ED}" presName="descendantText" presStyleLbl="alignAcc1" presStyleIdx="3" presStyleCnt="6" custScaleY="112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C69B9-6B57-456B-8D33-13CA17D020C8}" type="pres">
      <dgm:prSet presAssocID="{DE1AEB55-8622-4753-B1B8-A527408B5622}" presName="sp" presStyleCnt="0"/>
      <dgm:spPr/>
    </dgm:pt>
    <dgm:pt modelId="{39393449-5FF7-4D7A-93F8-DDF23CDFC569}" type="pres">
      <dgm:prSet presAssocID="{57D0E337-DA70-43E0-90EE-5947EDF2D9A4}" presName="composite" presStyleCnt="0"/>
      <dgm:spPr/>
    </dgm:pt>
    <dgm:pt modelId="{50E92D47-926C-4029-912D-5484560D4A1E}" type="pres">
      <dgm:prSet presAssocID="{57D0E337-DA70-43E0-90EE-5947EDF2D9A4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6EDFD-B8F8-4BB8-942F-52EDE23F7D6B}" type="pres">
      <dgm:prSet presAssocID="{57D0E337-DA70-43E0-90EE-5947EDF2D9A4}" presName="descendantText" presStyleLbl="alignAcc1" presStyleIdx="4" presStyleCnt="6" custScaleY="88426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AA2F00-C794-4066-A235-DBD008E0DD0A}" type="pres">
      <dgm:prSet presAssocID="{73926BF2-B117-46ED-AA44-554FB4A10830}" presName="sp" presStyleCnt="0"/>
      <dgm:spPr/>
    </dgm:pt>
    <dgm:pt modelId="{DA425D66-42BE-46E8-86BF-B393DBFC66EB}" type="pres">
      <dgm:prSet presAssocID="{6C054BBC-7852-4D3B-871D-5E018E69FEB3}" presName="composite" presStyleCnt="0"/>
      <dgm:spPr/>
    </dgm:pt>
    <dgm:pt modelId="{1FA4577F-5FD1-4943-94DE-6B43158CD6F4}" type="pres">
      <dgm:prSet presAssocID="{6C054BBC-7852-4D3B-871D-5E018E69FEB3}" presName="parentText" presStyleLbl="alignNode1" presStyleIdx="5" presStyleCnt="6" custScaleY="140351" custLinFactNeighborX="1630" custLinFactNeighborY="-91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33BEA-5D7E-4963-A3B6-58EE096ECFCA}" type="pres">
      <dgm:prSet presAssocID="{6C054BBC-7852-4D3B-871D-5E018E69FEB3}" presName="descendantText" presStyleLbl="alignAcc1" presStyleIdx="5" presStyleCnt="6" custScaleX="99360" custScaleY="222977" custLinFactNeighborY="10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D9F4E9-1394-425B-88B1-E3E37F158660}" type="presOf" srcId="{B4FB8C50-A8DB-4057-8F71-7868C5EEE32E}" destId="{05733BEA-5D7E-4963-A3B6-58EE096ECFCA}" srcOrd="0" destOrd="0" presId="urn:microsoft.com/office/officeart/2005/8/layout/chevron2"/>
    <dgm:cxn modelId="{AF7EA966-1561-4BDE-B5B3-BD7031FBD507}" srcId="{6C054BBC-7852-4D3B-871D-5E018E69FEB3}" destId="{B4FB8C50-A8DB-4057-8F71-7868C5EEE32E}" srcOrd="0" destOrd="0" parTransId="{31C75F92-D378-4BB7-8431-502315AE5638}" sibTransId="{406AA3BA-9C05-495D-AB9E-E31EDEB1F9B5}"/>
    <dgm:cxn modelId="{3B00C2F2-1619-4432-B3D6-9B9CF3F2723C}" type="presOf" srcId="{A61825E7-1504-4F94-8E9F-5A494E1AB4AC}" destId="{F80E8161-B726-478C-8BF4-736DA32F68FF}" srcOrd="0" destOrd="0" presId="urn:microsoft.com/office/officeart/2005/8/layout/chevron2"/>
    <dgm:cxn modelId="{8B1C56F2-41EC-412B-9A3A-074ED821E4E6}" srcId="{50FCEAF4-3AE4-4CC3-A762-46CF7796F8E1}" destId="{5626460E-4EAD-488C-87AC-6D9617A9DADD}" srcOrd="0" destOrd="0" parTransId="{A709B383-2B53-4211-9AF8-814E5EBA19CD}" sibTransId="{0C5F356D-387E-4029-9201-1E62CCE00837}"/>
    <dgm:cxn modelId="{FBD0172A-EB1F-4438-82C6-AC2D944CF768}" srcId="{8657868E-9DB7-4FF7-8630-8CC26E0E0F20}" destId="{64A901D5-F496-4D2B-868F-24DF3916B2EA}" srcOrd="0" destOrd="0" parTransId="{C9DB3A52-5829-4535-AAB3-EE7D1963FCC6}" sibTransId="{C5495F8D-93DB-404F-AA26-4BBE471C7AC0}"/>
    <dgm:cxn modelId="{72D95D36-0B5A-4E4E-8E5E-741F04CF6098}" srcId="{4F7CBF25-4F62-42F2-B990-A6B4A8E07F21}" destId="{57D0E337-DA70-43E0-90EE-5947EDF2D9A4}" srcOrd="4" destOrd="0" parTransId="{46001FE9-19F5-4901-A8C0-EB5EA7AFC1DA}" sibTransId="{73926BF2-B117-46ED-AA44-554FB4A10830}"/>
    <dgm:cxn modelId="{B61E66BE-273A-44ED-B033-A643041DB3FF}" type="presOf" srcId="{A2833398-24B3-4B55-9645-F8608627DF3C}" destId="{45DDE1B5-2E68-4D26-BD25-D4F532B0706F}" srcOrd="0" destOrd="0" presId="urn:microsoft.com/office/officeart/2005/8/layout/chevron2"/>
    <dgm:cxn modelId="{4F113CC7-83CA-4C5F-A3FD-A366DE8D275D}" srcId="{4F7CBF25-4F62-42F2-B990-A6B4A8E07F21}" destId="{E27373C6-A05D-4AE1-B7A5-74F9887288ED}" srcOrd="3" destOrd="0" parTransId="{AE99DC6B-B97D-41F7-902D-01CB2E46B11D}" sibTransId="{DE1AEB55-8622-4753-B1B8-A527408B5622}"/>
    <dgm:cxn modelId="{42E21980-BBC3-4C1D-8442-49C6183AB2C8}" srcId="{A61825E7-1504-4F94-8E9F-5A494E1AB4AC}" destId="{A2833398-24B3-4B55-9645-F8608627DF3C}" srcOrd="0" destOrd="0" parTransId="{E6EA4ED1-AC5E-4997-9B70-B449EA6DE15D}" sibTransId="{09B94522-1053-4339-B64D-D7DD870310E7}"/>
    <dgm:cxn modelId="{DCBD10D6-1623-4DCB-BCD7-00B1A72D2326}" type="presOf" srcId="{57D0E337-DA70-43E0-90EE-5947EDF2D9A4}" destId="{50E92D47-926C-4029-912D-5484560D4A1E}" srcOrd="0" destOrd="0" presId="urn:microsoft.com/office/officeart/2005/8/layout/chevron2"/>
    <dgm:cxn modelId="{E0D30E04-9D40-4AE6-82BF-1FCF9C30FC38}" type="presOf" srcId="{94BD6C35-8DAA-4F1B-B088-48B123A09C8A}" destId="{BC214E8A-2BF2-49FB-BBDF-08212D4DCD41}" srcOrd="0" destOrd="0" presId="urn:microsoft.com/office/officeart/2005/8/layout/chevron2"/>
    <dgm:cxn modelId="{6F263478-379A-4F35-87BD-6F90D0D1AE2A}" type="presOf" srcId="{BAEF52A1-1A16-43C2-8075-6254EC6B9540}" destId="{5956EDFD-B8F8-4BB8-942F-52EDE23F7D6B}" srcOrd="0" destOrd="0" presId="urn:microsoft.com/office/officeart/2005/8/layout/chevron2"/>
    <dgm:cxn modelId="{C3B30B44-E02F-4F4D-9BD8-BE2BF91946F6}" srcId="{4F7CBF25-4F62-42F2-B990-A6B4A8E07F21}" destId="{8657868E-9DB7-4FF7-8630-8CC26E0E0F20}" srcOrd="0" destOrd="0" parTransId="{921BDBEE-D34D-4E88-83DB-808573318A29}" sibTransId="{6B761F8B-9263-42B3-AE29-A366DC5CE117}"/>
    <dgm:cxn modelId="{6F92675A-F02F-47BF-BF7F-20B764920FDE}" type="presOf" srcId="{8B62B935-46B5-4698-B4C5-F53889441A80}" destId="{BC214E8A-2BF2-49FB-BBDF-08212D4DCD41}" srcOrd="0" destOrd="1" presId="urn:microsoft.com/office/officeart/2005/8/layout/chevron2"/>
    <dgm:cxn modelId="{EA9E1D50-F989-49B7-AC1E-DEE2F8B60502}" type="presOf" srcId="{6C054BBC-7852-4D3B-871D-5E018E69FEB3}" destId="{1FA4577F-5FD1-4943-94DE-6B43158CD6F4}" srcOrd="0" destOrd="0" presId="urn:microsoft.com/office/officeart/2005/8/layout/chevron2"/>
    <dgm:cxn modelId="{7E444B5D-7A1C-480F-B6A5-496DF83676A2}" type="presOf" srcId="{5626460E-4EAD-488C-87AC-6D9617A9DADD}" destId="{D5F9492E-7E54-45D0-A6ED-7A52A48CF6BF}" srcOrd="0" destOrd="0" presId="urn:microsoft.com/office/officeart/2005/8/layout/chevron2"/>
    <dgm:cxn modelId="{F1AF591A-861A-415A-AD91-148EB95EE4C9}" srcId="{4F7CBF25-4F62-42F2-B990-A6B4A8E07F21}" destId="{50FCEAF4-3AE4-4CC3-A762-46CF7796F8E1}" srcOrd="1" destOrd="0" parTransId="{BA43F2A3-FE4B-4762-827E-D1EFAE5947B8}" sibTransId="{B9A3CFB8-CB1B-44FE-AD8E-6019E6BBC8FE}"/>
    <dgm:cxn modelId="{62FE71EB-32D6-4DAA-96D5-501EB16B77A0}" type="presOf" srcId="{8657868E-9DB7-4FF7-8630-8CC26E0E0F20}" destId="{68E2E75D-BBB9-4962-A53C-A90239BC6385}" srcOrd="0" destOrd="0" presId="urn:microsoft.com/office/officeart/2005/8/layout/chevron2"/>
    <dgm:cxn modelId="{41CEE9BE-5141-4554-80C6-753390CE6932}" type="presOf" srcId="{64A901D5-F496-4D2B-868F-24DF3916B2EA}" destId="{85CA502F-3B9E-4DC5-848E-78712CE170D8}" srcOrd="0" destOrd="0" presId="urn:microsoft.com/office/officeart/2005/8/layout/chevron2"/>
    <dgm:cxn modelId="{14B83B3E-ADB1-4D3F-9929-DE6DD7A69514}" type="presOf" srcId="{E27373C6-A05D-4AE1-B7A5-74F9887288ED}" destId="{F485E029-1985-434E-8741-3D35B263D273}" srcOrd="0" destOrd="0" presId="urn:microsoft.com/office/officeart/2005/8/layout/chevron2"/>
    <dgm:cxn modelId="{8989E251-798E-48A8-B68C-13210911383A}" srcId="{E27373C6-A05D-4AE1-B7A5-74F9887288ED}" destId="{8B62B935-46B5-4698-B4C5-F53889441A80}" srcOrd="1" destOrd="0" parTransId="{A909E21D-5673-4219-83A7-21561AFFD840}" sibTransId="{34DD742F-D839-4D8C-BFDD-9D5583363271}"/>
    <dgm:cxn modelId="{03D78882-7F39-4BC3-9FCD-4DEBAB3D9C67}" type="presOf" srcId="{4F7CBF25-4F62-42F2-B990-A6B4A8E07F21}" destId="{1E50F901-60B7-4052-B316-6AF697A82FBC}" srcOrd="0" destOrd="0" presId="urn:microsoft.com/office/officeart/2005/8/layout/chevron2"/>
    <dgm:cxn modelId="{3096A293-E925-4FC0-871F-6630D5BCD75B}" srcId="{E27373C6-A05D-4AE1-B7A5-74F9887288ED}" destId="{94BD6C35-8DAA-4F1B-B088-48B123A09C8A}" srcOrd="0" destOrd="0" parTransId="{FC7E7B5B-E77B-4BD0-BA7A-CCBCE95CF635}" sibTransId="{2C7CFEC9-3F16-4B32-A495-132BCAA0E1CB}"/>
    <dgm:cxn modelId="{3ADB3E6F-26FC-46CD-AB1F-E748194A0EDA}" type="presOf" srcId="{50FCEAF4-3AE4-4CC3-A762-46CF7796F8E1}" destId="{0058E2C1-64EE-4FB9-A88D-BC48073954D3}" srcOrd="0" destOrd="0" presId="urn:microsoft.com/office/officeart/2005/8/layout/chevron2"/>
    <dgm:cxn modelId="{5097DD5D-B10A-4B9C-B453-0FE8E1DF08C3}" srcId="{57D0E337-DA70-43E0-90EE-5947EDF2D9A4}" destId="{BAEF52A1-1A16-43C2-8075-6254EC6B9540}" srcOrd="0" destOrd="0" parTransId="{52EB8B0B-F41E-4CAF-9AF4-A97B079A228B}" sibTransId="{84FCF70E-AB21-4BE7-AFF4-57849314A3AB}"/>
    <dgm:cxn modelId="{E2A22C7F-6BD3-4C07-B10B-FC64FB1A050D}" srcId="{4F7CBF25-4F62-42F2-B990-A6B4A8E07F21}" destId="{A61825E7-1504-4F94-8E9F-5A494E1AB4AC}" srcOrd="2" destOrd="0" parTransId="{2B3FBFEE-F82E-4179-9F01-63173ED38E66}" sibTransId="{5082CEA4-39E6-439D-B5A7-FCCD8229123C}"/>
    <dgm:cxn modelId="{C33EEBBE-DBB6-4742-A093-C2C2B99FA5AC}" srcId="{4F7CBF25-4F62-42F2-B990-A6B4A8E07F21}" destId="{6C054BBC-7852-4D3B-871D-5E018E69FEB3}" srcOrd="5" destOrd="0" parTransId="{E9F8EE20-ABC6-4FDE-B182-31B3DC54D3BA}" sibTransId="{F585A5C2-5A93-43F2-B481-30107F86498E}"/>
    <dgm:cxn modelId="{763CEDFC-2A34-44DD-A62C-3E8017308992}" type="presParOf" srcId="{1E50F901-60B7-4052-B316-6AF697A82FBC}" destId="{CA411C75-15E3-46D8-BDEF-BFA832434E6C}" srcOrd="0" destOrd="0" presId="urn:microsoft.com/office/officeart/2005/8/layout/chevron2"/>
    <dgm:cxn modelId="{64AE6850-7093-4ED8-B0C9-044BFAF3896C}" type="presParOf" srcId="{CA411C75-15E3-46D8-BDEF-BFA832434E6C}" destId="{68E2E75D-BBB9-4962-A53C-A90239BC6385}" srcOrd="0" destOrd="0" presId="urn:microsoft.com/office/officeart/2005/8/layout/chevron2"/>
    <dgm:cxn modelId="{9AC15155-CA4F-429E-962B-A11E07C39CB7}" type="presParOf" srcId="{CA411C75-15E3-46D8-BDEF-BFA832434E6C}" destId="{85CA502F-3B9E-4DC5-848E-78712CE170D8}" srcOrd="1" destOrd="0" presId="urn:microsoft.com/office/officeart/2005/8/layout/chevron2"/>
    <dgm:cxn modelId="{87539550-195F-4BE1-8DEC-BE1C421C8E1F}" type="presParOf" srcId="{1E50F901-60B7-4052-B316-6AF697A82FBC}" destId="{5E0C62A9-8D97-401A-874B-1A0B7BC88C3B}" srcOrd="1" destOrd="0" presId="urn:microsoft.com/office/officeart/2005/8/layout/chevron2"/>
    <dgm:cxn modelId="{4DAC74C0-26E3-4365-8652-0224380F34A1}" type="presParOf" srcId="{1E50F901-60B7-4052-B316-6AF697A82FBC}" destId="{6E9D5CB0-BAED-423C-9D46-0BAD33CCE971}" srcOrd="2" destOrd="0" presId="urn:microsoft.com/office/officeart/2005/8/layout/chevron2"/>
    <dgm:cxn modelId="{596E2C22-9BF9-4CC3-B5F5-428DF14ED00F}" type="presParOf" srcId="{6E9D5CB0-BAED-423C-9D46-0BAD33CCE971}" destId="{0058E2C1-64EE-4FB9-A88D-BC48073954D3}" srcOrd="0" destOrd="0" presId="urn:microsoft.com/office/officeart/2005/8/layout/chevron2"/>
    <dgm:cxn modelId="{65DBE4C8-0122-4502-84D3-39E3BE576615}" type="presParOf" srcId="{6E9D5CB0-BAED-423C-9D46-0BAD33CCE971}" destId="{D5F9492E-7E54-45D0-A6ED-7A52A48CF6BF}" srcOrd="1" destOrd="0" presId="urn:microsoft.com/office/officeart/2005/8/layout/chevron2"/>
    <dgm:cxn modelId="{DCEF0E4D-FFA6-476A-91F1-A7157278C0B9}" type="presParOf" srcId="{1E50F901-60B7-4052-B316-6AF697A82FBC}" destId="{F22C32D1-1282-41F9-9F79-9858B606B560}" srcOrd="3" destOrd="0" presId="urn:microsoft.com/office/officeart/2005/8/layout/chevron2"/>
    <dgm:cxn modelId="{4386B484-668E-4571-8562-9CC54BCA2E1A}" type="presParOf" srcId="{1E50F901-60B7-4052-B316-6AF697A82FBC}" destId="{8EA84C2C-0115-4316-8ED5-3A5280191697}" srcOrd="4" destOrd="0" presId="urn:microsoft.com/office/officeart/2005/8/layout/chevron2"/>
    <dgm:cxn modelId="{6AF1187E-CC04-4DF9-95EC-9284F48F39FA}" type="presParOf" srcId="{8EA84C2C-0115-4316-8ED5-3A5280191697}" destId="{F80E8161-B726-478C-8BF4-736DA32F68FF}" srcOrd="0" destOrd="0" presId="urn:microsoft.com/office/officeart/2005/8/layout/chevron2"/>
    <dgm:cxn modelId="{72618959-5787-4402-9895-D8F64BEB0F12}" type="presParOf" srcId="{8EA84C2C-0115-4316-8ED5-3A5280191697}" destId="{45DDE1B5-2E68-4D26-BD25-D4F532B0706F}" srcOrd="1" destOrd="0" presId="urn:microsoft.com/office/officeart/2005/8/layout/chevron2"/>
    <dgm:cxn modelId="{952E289C-7153-417D-A146-1AD62F5E3C9D}" type="presParOf" srcId="{1E50F901-60B7-4052-B316-6AF697A82FBC}" destId="{0F44D9FC-7CAF-48BF-BD46-3F6B888E9FC3}" srcOrd="5" destOrd="0" presId="urn:microsoft.com/office/officeart/2005/8/layout/chevron2"/>
    <dgm:cxn modelId="{D40D1F35-CF0C-4138-BDA3-ED340A3B01B7}" type="presParOf" srcId="{1E50F901-60B7-4052-B316-6AF697A82FBC}" destId="{F84B1E56-B9FA-43E3-9FD7-43B7A2498EE7}" srcOrd="6" destOrd="0" presId="urn:microsoft.com/office/officeart/2005/8/layout/chevron2"/>
    <dgm:cxn modelId="{E9E3B700-2F68-44DB-9FFA-8F97C8EC6455}" type="presParOf" srcId="{F84B1E56-B9FA-43E3-9FD7-43B7A2498EE7}" destId="{F485E029-1985-434E-8741-3D35B263D273}" srcOrd="0" destOrd="0" presId="urn:microsoft.com/office/officeart/2005/8/layout/chevron2"/>
    <dgm:cxn modelId="{DA1E7C5A-44E7-4A5C-A2E2-AFACC76B690D}" type="presParOf" srcId="{F84B1E56-B9FA-43E3-9FD7-43B7A2498EE7}" destId="{BC214E8A-2BF2-49FB-BBDF-08212D4DCD41}" srcOrd="1" destOrd="0" presId="urn:microsoft.com/office/officeart/2005/8/layout/chevron2"/>
    <dgm:cxn modelId="{BC86900A-F7A2-42E2-B68B-32043502E8E6}" type="presParOf" srcId="{1E50F901-60B7-4052-B316-6AF697A82FBC}" destId="{CA0C69B9-6B57-456B-8D33-13CA17D020C8}" srcOrd="7" destOrd="0" presId="urn:microsoft.com/office/officeart/2005/8/layout/chevron2"/>
    <dgm:cxn modelId="{81CA82B8-6328-4288-8271-D7D68CE52F28}" type="presParOf" srcId="{1E50F901-60B7-4052-B316-6AF697A82FBC}" destId="{39393449-5FF7-4D7A-93F8-DDF23CDFC569}" srcOrd="8" destOrd="0" presId="urn:microsoft.com/office/officeart/2005/8/layout/chevron2"/>
    <dgm:cxn modelId="{CE227536-7159-4A95-90FC-006B9347590B}" type="presParOf" srcId="{39393449-5FF7-4D7A-93F8-DDF23CDFC569}" destId="{50E92D47-926C-4029-912D-5484560D4A1E}" srcOrd="0" destOrd="0" presId="urn:microsoft.com/office/officeart/2005/8/layout/chevron2"/>
    <dgm:cxn modelId="{6BF527BB-0C39-44AC-BCF2-7D3DDDD8E3A2}" type="presParOf" srcId="{39393449-5FF7-4D7A-93F8-DDF23CDFC569}" destId="{5956EDFD-B8F8-4BB8-942F-52EDE23F7D6B}" srcOrd="1" destOrd="0" presId="urn:microsoft.com/office/officeart/2005/8/layout/chevron2"/>
    <dgm:cxn modelId="{BB615286-0358-429E-8E18-42B56161A5D8}" type="presParOf" srcId="{1E50F901-60B7-4052-B316-6AF697A82FBC}" destId="{C8AA2F00-C794-4066-A235-DBD008E0DD0A}" srcOrd="9" destOrd="0" presId="urn:microsoft.com/office/officeart/2005/8/layout/chevron2"/>
    <dgm:cxn modelId="{47B62E53-1773-4C5D-A000-71587A093C52}" type="presParOf" srcId="{1E50F901-60B7-4052-B316-6AF697A82FBC}" destId="{DA425D66-42BE-46E8-86BF-B393DBFC66EB}" srcOrd="10" destOrd="0" presId="urn:microsoft.com/office/officeart/2005/8/layout/chevron2"/>
    <dgm:cxn modelId="{3D57D229-31F6-4C85-B5EA-695DFF95BFCE}" type="presParOf" srcId="{DA425D66-42BE-46E8-86BF-B393DBFC66EB}" destId="{1FA4577F-5FD1-4943-94DE-6B43158CD6F4}" srcOrd="0" destOrd="0" presId="urn:microsoft.com/office/officeart/2005/8/layout/chevron2"/>
    <dgm:cxn modelId="{E8DF47FF-9C1D-4118-A271-B41632303EB4}" type="presParOf" srcId="{DA425D66-42BE-46E8-86BF-B393DBFC66EB}" destId="{05733BEA-5D7E-4963-A3B6-58EE096ECF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2E75D-BBB9-4962-A53C-A90239BC6385}">
      <dsp:nvSpPr>
        <dsp:cNvPr id="0" name=""/>
        <dsp:cNvSpPr/>
      </dsp:nvSpPr>
      <dsp:spPr>
        <a:xfrm rot="5400000">
          <a:off x="-153720" y="183639"/>
          <a:ext cx="825031" cy="517590"/>
        </a:xfrm>
        <a:prstGeom prst="chevron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659C3F"/>
              </a:solidFill>
            </a:rPr>
            <a:t>1</a:t>
          </a:r>
          <a:endParaRPr lang="ru-RU" sz="2000" kern="1200" dirty="0">
            <a:solidFill>
              <a:srgbClr val="659C3F"/>
            </a:solidFill>
          </a:endParaRPr>
        </a:p>
      </dsp:txBody>
      <dsp:txXfrm rot="-5400000">
        <a:off x="1" y="288713"/>
        <a:ext cx="517590" cy="307441"/>
      </dsp:txXfrm>
    </dsp:sp>
    <dsp:sp modelId="{85CA502F-3B9E-4DC5-848E-78712CE170D8}">
      <dsp:nvSpPr>
        <dsp:cNvPr id="0" name=""/>
        <dsp:cNvSpPr/>
      </dsp:nvSpPr>
      <dsp:spPr>
        <a:xfrm rot="5400000">
          <a:off x="4466332" y="-3946125"/>
          <a:ext cx="620840" cy="85183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Создание приказа по МОУ СОШ №6 «О создании рабочей группы по изучению и внедрению механизма учёта детей, обучающихся на дому, в ГИС «Образование в Челябинской области» (модуль «Сетевой город. Образование»)</a:t>
          </a:r>
          <a:endParaRPr lang="ru-RU" sz="1500" kern="1200" dirty="0"/>
        </a:p>
      </dsp:txBody>
      <dsp:txXfrm rot="-5400000">
        <a:off x="517591" y="32923"/>
        <a:ext cx="8488017" cy="560226"/>
      </dsp:txXfrm>
    </dsp:sp>
    <dsp:sp modelId="{0058E2C1-64EE-4FB9-A88D-BC48073954D3}">
      <dsp:nvSpPr>
        <dsp:cNvPr id="0" name=""/>
        <dsp:cNvSpPr/>
      </dsp:nvSpPr>
      <dsp:spPr>
        <a:xfrm rot="5400000">
          <a:off x="-153450" y="926611"/>
          <a:ext cx="824491" cy="517590"/>
        </a:xfrm>
        <a:prstGeom prst="chevron">
          <a:avLst/>
        </a:prstGeom>
        <a:solidFill>
          <a:schemeClr val="accent6">
            <a:shade val="80000"/>
            <a:hueOff val="64256"/>
            <a:satOff val="-2582"/>
            <a:lumOff val="5526"/>
            <a:alphaOff val="0"/>
          </a:schemeClr>
        </a:solidFill>
        <a:ln w="12700" cap="flat" cmpd="sng" algn="ctr">
          <a:solidFill>
            <a:schemeClr val="accent6">
              <a:shade val="80000"/>
              <a:hueOff val="64256"/>
              <a:satOff val="-2582"/>
              <a:lumOff val="55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74B14E"/>
              </a:solidFill>
            </a:rPr>
            <a:t>1</a:t>
          </a:r>
          <a:endParaRPr lang="ru-RU" sz="2000" kern="1200" dirty="0">
            <a:solidFill>
              <a:srgbClr val="74B14E"/>
            </a:solidFill>
          </a:endParaRPr>
        </a:p>
      </dsp:txBody>
      <dsp:txXfrm rot="-5400000">
        <a:off x="1" y="1031955"/>
        <a:ext cx="517590" cy="306901"/>
      </dsp:txXfrm>
    </dsp:sp>
    <dsp:sp modelId="{D5F9492E-7E54-45D0-A6ED-7A52A48CF6BF}">
      <dsp:nvSpPr>
        <dsp:cNvPr id="0" name=""/>
        <dsp:cNvSpPr/>
      </dsp:nvSpPr>
      <dsp:spPr>
        <a:xfrm rot="5400000">
          <a:off x="4503633" y="-3203152"/>
          <a:ext cx="546238" cy="85183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64256"/>
              <a:satOff val="-2582"/>
              <a:lumOff val="55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Изучение актов федерального и регионального уровней, регламентирующих организацию обучения на дому в ОО</a:t>
          </a:r>
          <a:endParaRPr lang="ru-RU" sz="1500" kern="1200" dirty="0"/>
        </a:p>
      </dsp:txBody>
      <dsp:txXfrm rot="-5400000">
        <a:off x="517591" y="809555"/>
        <a:ext cx="8491659" cy="492908"/>
      </dsp:txXfrm>
    </dsp:sp>
    <dsp:sp modelId="{F80E8161-B726-478C-8BF4-736DA32F68FF}">
      <dsp:nvSpPr>
        <dsp:cNvPr id="0" name=""/>
        <dsp:cNvSpPr/>
      </dsp:nvSpPr>
      <dsp:spPr>
        <a:xfrm rot="5400000">
          <a:off x="-172002" y="1702514"/>
          <a:ext cx="861595" cy="517590"/>
        </a:xfrm>
        <a:prstGeom prst="chevron">
          <a:avLst/>
        </a:prstGeom>
        <a:solidFill>
          <a:schemeClr val="accent6">
            <a:shade val="80000"/>
            <a:hueOff val="128512"/>
            <a:satOff val="-5164"/>
            <a:lumOff val="11051"/>
            <a:alphaOff val="0"/>
          </a:schemeClr>
        </a:solidFill>
        <a:ln w="12700" cap="flat" cmpd="sng" algn="ctr">
          <a:solidFill>
            <a:schemeClr val="accent6">
              <a:shade val="80000"/>
              <a:hueOff val="128512"/>
              <a:satOff val="-5164"/>
              <a:lumOff val="110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86B96A"/>
              </a:solidFill>
            </a:rPr>
            <a:t>1</a:t>
          </a:r>
          <a:endParaRPr lang="ru-RU" sz="2000" kern="1200" dirty="0">
            <a:solidFill>
              <a:srgbClr val="86B96A"/>
            </a:solidFill>
          </a:endParaRPr>
        </a:p>
      </dsp:txBody>
      <dsp:txXfrm rot="-5400000">
        <a:off x="1" y="1789306"/>
        <a:ext cx="517590" cy="344005"/>
      </dsp:txXfrm>
    </dsp:sp>
    <dsp:sp modelId="{45DDE1B5-2E68-4D26-BD25-D4F532B0706F}">
      <dsp:nvSpPr>
        <dsp:cNvPr id="0" name=""/>
        <dsp:cNvSpPr/>
      </dsp:nvSpPr>
      <dsp:spPr>
        <a:xfrm rot="5400000">
          <a:off x="4460704" y="-2427250"/>
          <a:ext cx="632096" cy="85183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128512"/>
              <a:satOff val="-5164"/>
              <a:lumOff val="110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Разработка и обсуждение пакета локальных документов ОО, регламентирующего механизм учёта детей, обучающихся на дому, в ГИС «Образование в Челябинской области» (модуль «Сетевой город. Образование»)</a:t>
          </a:r>
          <a:endParaRPr lang="ru-RU" sz="1500" kern="1200" dirty="0"/>
        </a:p>
      </dsp:txBody>
      <dsp:txXfrm rot="-5400000">
        <a:off x="517590" y="1546720"/>
        <a:ext cx="8487468" cy="570384"/>
      </dsp:txXfrm>
    </dsp:sp>
    <dsp:sp modelId="{F485E029-1985-434E-8741-3D35B263D273}">
      <dsp:nvSpPr>
        <dsp:cNvPr id="0" name=""/>
        <dsp:cNvSpPr/>
      </dsp:nvSpPr>
      <dsp:spPr>
        <a:xfrm rot="5400000">
          <a:off x="-110912" y="2451740"/>
          <a:ext cx="739414" cy="517590"/>
        </a:xfrm>
        <a:prstGeom prst="chevron">
          <a:avLst/>
        </a:prstGeom>
        <a:solidFill>
          <a:schemeClr val="accent6">
            <a:shade val="80000"/>
            <a:hueOff val="192768"/>
            <a:satOff val="-7745"/>
            <a:lumOff val="16577"/>
            <a:alphaOff val="0"/>
          </a:schemeClr>
        </a:solidFill>
        <a:ln w="12700" cap="flat" cmpd="sng" algn="ctr">
          <a:solidFill>
            <a:schemeClr val="accent6">
              <a:shade val="80000"/>
              <a:hueOff val="192768"/>
              <a:satOff val="-7745"/>
              <a:lumOff val="165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0" y="2599623"/>
        <a:ext cx="517590" cy="221824"/>
      </dsp:txXfrm>
    </dsp:sp>
    <dsp:sp modelId="{BC214E8A-2BF2-49FB-BBDF-08212D4DCD41}">
      <dsp:nvSpPr>
        <dsp:cNvPr id="0" name=""/>
        <dsp:cNvSpPr/>
      </dsp:nvSpPr>
      <dsp:spPr>
        <a:xfrm rot="5400000">
          <a:off x="4505932" y="-1678024"/>
          <a:ext cx="541639" cy="85183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192768"/>
              <a:satOff val="-7745"/>
              <a:lumOff val="165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/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Создание плана-графика по внедрению механизма учёта детей, обучающихся на дому, в ГИС «Образование в Челябинской области» (модуль «Сетевой город. Образование»)</a:t>
          </a:r>
        </a:p>
        <a:p>
          <a:pPr lvl="1" algn="l">
            <a:spcBef>
              <a:spcPct val="0"/>
            </a:spcBef>
            <a:buChar char="••"/>
          </a:pPr>
          <a:endParaRPr lang="ru-RU" sz="800" kern="1200" dirty="0"/>
        </a:p>
      </dsp:txBody>
      <dsp:txXfrm rot="-5400000">
        <a:off x="517590" y="2336759"/>
        <a:ext cx="8491883" cy="488757"/>
      </dsp:txXfrm>
    </dsp:sp>
    <dsp:sp modelId="{50E92D47-926C-4029-912D-5484560D4A1E}">
      <dsp:nvSpPr>
        <dsp:cNvPr id="0" name=""/>
        <dsp:cNvSpPr/>
      </dsp:nvSpPr>
      <dsp:spPr>
        <a:xfrm rot="5400000">
          <a:off x="-110912" y="3109365"/>
          <a:ext cx="739414" cy="517590"/>
        </a:xfrm>
        <a:prstGeom prst="chevron">
          <a:avLst/>
        </a:prstGeom>
        <a:solidFill>
          <a:schemeClr val="accent6">
            <a:shade val="80000"/>
            <a:hueOff val="257024"/>
            <a:satOff val="-10327"/>
            <a:lumOff val="22102"/>
            <a:alphaOff val="0"/>
          </a:schemeClr>
        </a:solidFill>
        <a:ln w="12700" cap="flat" cmpd="sng" algn="ctr">
          <a:solidFill>
            <a:schemeClr val="accent6">
              <a:shade val="80000"/>
              <a:hueOff val="257024"/>
              <a:satOff val="-10327"/>
              <a:lumOff val="221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 rot="-5400000">
        <a:off x="0" y="3257248"/>
        <a:ext cx="517590" cy="221824"/>
      </dsp:txXfrm>
    </dsp:sp>
    <dsp:sp modelId="{5956EDFD-B8F8-4BB8-942F-52EDE23F7D6B}">
      <dsp:nvSpPr>
        <dsp:cNvPr id="0" name=""/>
        <dsp:cNvSpPr/>
      </dsp:nvSpPr>
      <dsp:spPr>
        <a:xfrm rot="5400000">
          <a:off x="4823051" y="-1279193"/>
          <a:ext cx="424992" cy="903591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257024"/>
              <a:satOff val="-10327"/>
              <a:lumOff val="221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Подготовка к публикации сборника материалов по результатам реализации проекта</a:t>
          </a:r>
          <a:endParaRPr lang="ru-RU" sz="1500" kern="1200" dirty="0"/>
        </a:p>
      </dsp:txBody>
      <dsp:txXfrm rot="-5400000">
        <a:off x="517590" y="3047014"/>
        <a:ext cx="9015168" cy="383500"/>
      </dsp:txXfrm>
    </dsp:sp>
    <dsp:sp modelId="{1FA4577F-5FD1-4943-94DE-6B43158CD6F4}">
      <dsp:nvSpPr>
        <dsp:cNvPr id="0" name=""/>
        <dsp:cNvSpPr/>
      </dsp:nvSpPr>
      <dsp:spPr>
        <a:xfrm rot="5400000">
          <a:off x="-251656" y="3995008"/>
          <a:ext cx="1037776" cy="517590"/>
        </a:xfrm>
        <a:prstGeom prst="chevron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8437" y="3993710"/>
        <a:ext cx="517590" cy="520186"/>
      </dsp:txXfrm>
    </dsp:sp>
    <dsp:sp modelId="{05733BEA-5D7E-4963-A3B6-58EE096ECFCA}">
      <dsp:nvSpPr>
        <dsp:cNvPr id="0" name=""/>
        <dsp:cNvSpPr/>
      </dsp:nvSpPr>
      <dsp:spPr>
        <a:xfrm rot="5400000">
          <a:off x="4499712" y="-245302"/>
          <a:ext cx="1071671" cy="8978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321280"/>
              <a:satOff val="-12909"/>
              <a:lumOff val="27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just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Профессионально-общественное обсуждение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</a:t>
          </a:r>
          <a:r>
            <a:rPr lang="en-US" sz="1500" b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r>
            <a:rPr lang="ru-RU" sz="1500" b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научных</a:t>
          </a:r>
          <a:r>
            <a:rPr lang="ru-RU" sz="1500" b="0" kern="1200" baseline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прикладных</a:t>
          </a:r>
          <a:r>
            <a:rPr lang="ru-RU" sz="1500" b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продуктов)</a:t>
          </a:r>
          <a:r>
            <a:rPr lang="en-US" sz="1500" b="0" u="sng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  <a:hlinkClick xmlns:r="http://schemas.openxmlformats.org/officeDocument/2006/relationships" r:id="rId1"/>
            </a:rPr>
            <a:t> https://rcokio.ru/vimp/uspeshnye-praktiki-msoko/ekspertnaja-ploschadka/ </a:t>
          </a:r>
          <a:endParaRPr lang="ru-RU" sz="1500" kern="1200" dirty="0"/>
        </a:p>
      </dsp:txBody>
      <dsp:txXfrm rot="-5400000">
        <a:off x="546506" y="3760219"/>
        <a:ext cx="8925769" cy="967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9054" y="1898271"/>
            <a:ext cx="97181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pPr algn="just"/>
            <a:r>
              <a:rPr lang="ru-RU" sz="2400" dirty="0" smtClean="0"/>
              <a:t>Распространение опыта работы в муниципальной и региональной системе образования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5506" y="1324851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338838" y="5943341"/>
            <a:ext cx="1881710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12236" y="2570555"/>
            <a:ext cx="9819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Проект </a:t>
            </a:r>
            <a:r>
              <a:rPr lang="ru-RU" cap="small" dirty="0" smtClean="0"/>
              <a:t>Механизм учёта детей, обучающихся на дому, с использованием ГИС «Образование в челябинской области» (модуль «Сетевой Город. Образование») </a:t>
            </a:r>
            <a:r>
              <a:rPr lang="ru-RU" dirty="0" smtClean="0"/>
              <a:t>МОУ СОШ № 6 г. Магнитогорска,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опорной площадки ГБУ ДПО РЦОКИО,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отдела обеспечения функционирования информационных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систем</a:t>
            </a:r>
            <a:endParaRPr lang="ru-RU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64172"/>
              </p:ext>
            </p:extLst>
          </p:nvPr>
        </p:nvGraphicFramePr>
        <p:xfrm>
          <a:off x="2188739" y="4332666"/>
          <a:ext cx="9866811" cy="1264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284053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</a:t>
                      </a:r>
                      <a:r>
                        <a:rPr lang="ru-RU" sz="1300" b="1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проекта  от МОУ СОШ № 6 г. Магнитогорска</a:t>
                      </a:r>
                      <a:endParaRPr lang="ru-RU" sz="1300" b="1" kern="120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634177">
                <a:tc>
                  <a:txBody>
                    <a:bodyPr/>
                    <a:lstStyle/>
                    <a:p>
                      <a:r>
                        <a:rPr lang="ru-RU" sz="1300" cap="none" spc="0" baseline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Генералова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Валентина Юрьевна, заместитель директора по УВР</a:t>
                      </a:r>
                    </a:p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Гладкова Алена </a:t>
                      </a:r>
                      <a:r>
                        <a:rPr lang="ru-RU" sz="13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Ириковна</a:t>
                      </a: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, заместитель директора УВР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Орехова Тамара Анатольевна, начальник отдела обеспечения функционирования информационных систем</a:t>
                      </a: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85882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2832668"/>
            <a:ext cx="99358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a typeface="Calibri" panose="020F0502020204030204" pitchFamily="34" charset="0"/>
              </a:rPr>
              <a:t>МОУ СОШ № 6 </a:t>
            </a:r>
            <a:r>
              <a:rPr lang="ru-RU" sz="2400" dirty="0"/>
              <a:t>–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опорная площадка </a:t>
            </a:r>
            <a:r>
              <a:rPr lang="ru-RU" sz="2400" b="1" dirty="0" smtClean="0">
                <a:ln w="0"/>
                <a:ea typeface="Calibri" panose="020F0502020204030204" pitchFamily="34" charset="0"/>
              </a:rPr>
              <a:t>отдела обеспечения функционирования информационных систем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 ГБУ </a:t>
            </a:r>
            <a:r>
              <a:rPr lang="ru-RU" sz="2400" dirty="0">
                <a:ln w="0"/>
                <a:ea typeface="Calibri" panose="020F0502020204030204" pitchFamily="34" charset="0"/>
              </a:rPr>
              <a:t>ДПО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РЦОКИО</a:t>
            </a:r>
            <a:endParaRPr lang="ru-RU" sz="24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4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400" dirty="0" smtClean="0"/>
              <a:t>Механизм </a:t>
            </a:r>
            <a:r>
              <a:rPr lang="ru-RU" sz="2400" dirty="0"/>
              <a:t>учёта детей, обучающихся на дому, в </a:t>
            </a:r>
            <a:r>
              <a:rPr lang="ru-RU" sz="2400" dirty="0" smtClean="0"/>
              <a:t>АИС «Образование Челябинской </a:t>
            </a:r>
            <a:r>
              <a:rPr lang="ru-RU" sz="2400" dirty="0"/>
              <a:t>области» (модуль «Сетевой город. Образование</a:t>
            </a:r>
            <a:r>
              <a:rPr lang="ru-RU" sz="2400" dirty="0" smtClean="0"/>
              <a:t>»)*</a:t>
            </a:r>
          </a:p>
          <a:p>
            <a:pPr algn="just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algn="just"/>
            <a:r>
              <a:rPr lang="ru-RU" sz="1400" dirty="0" smtClean="0"/>
              <a:t>* Приказ </a:t>
            </a:r>
            <a:r>
              <a:rPr lang="ru-RU" sz="1400" dirty="0"/>
              <a:t>Министерства образования и науки Челябинской области от 22.04.2019 г. № 01/1506 «О вводе в эксплуатацию государственной информационной системы «Образование в Челябинской области</a:t>
            </a:r>
            <a:r>
              <a:rPr lang="ru-RU" sz="1400" dirty="0" smtClean="0"/>
              <a:t>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1965" y="584775"/>
            <a:ext cx="1010128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проекта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: </a:t>
            </a:r>
            <a:r>
              <a:rPr lang="ru-RU" sz="2400" dirty="0" smtClean="0"/>
              <a:t>разработка </a:t>
            </a:r>
            <a:r>
              <a:rPr lang="ru-RU" sz="2400" dirty="0"/>
              <a:t>механизма учёта детей, обучающихся на </a:t>
            </a:r>
            <a:r>
              <a:rPr lang="ru-RU" sz="2400" dirty="0" smtClean="0"/>
              <a:t>дому </a:t>
            </a:r>
            <a:r>
              <a:rPr lang="ru-RU" sz="2400" dirty="0"/>
              <a:t>в </a:t>
            </a:r>
            <a:r>
              <a:rPr lang="ru-RU" sz="2400" dirty="0" smtClean="0"/>
              <a:t>ГИС «Образование </a:t>
            </a:r>
            <a:r>
              <a:rPr lang="ru-RU" sz="2400" dirty="0"/>
              <a:t>в Челябинской области» (модуль «Сетевой город. Образование</a:t>
            </a:r>
            <a:r>
              <a:rPr lang="ru-RU" sz="2400" dirty="0" smtClean="0"/>
              <a:t>»)</a:t>
            </a:r>
          </a:p>
          <a:p>
            <a:pPr algn="just"/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Задачи:</a:t>
            </a:r>
          </a:p>
          <a:p>
            <a:pPr indent="361950" algn="just">
              <a:buFont typeface="+mj-lt"/>
              <a:buAutoNum type="arabicPeriod"/>
            </a:pPr>
            <a:r>
              <a:rPr lang="ru-RU" sz="2400" dirty="0" smtClean="0"/>
              <a:t>Сформировать локальную нормативную базу, регламентирующую </a:t>
            </a:r>
            <a:r>
              <a:rPr lang="ru-RU" sz="2400" dirty="0"/>
              <a:t>механизм </a:t>
            </a:r>
            <a:r>
              <a:rPr lang="ru-RU" sz="2400" dirty="0" smtClean="0"/>
              <a:t>учёта </a:t>
            </a:r>
            <a:r>
              <a:rPr lang="ru-RU" sz="2400" dirty="0"/>
              <a:t>детей, </a:t>
            </a:r>
            <a:r>
              <a:rPr lang="ru-RU" sz="2400" dirty="0" smtClean="0"/>
              <a:t>обучающихся </a:t>
            </a:r>
            <a:r>
              <a:rPr lang="ru-RU" sz="2400" dirty="0"/>
              <a:t>на дому </a:t>
            </a:r>
            <a:r>
              <a:rPr lang="ru-RU" sz="2400" dirty="0" smtClean="0"/>
              <a:t>с использованием ГИС </a:t>
            </a:r>
            <a:r>
              <a:rPr lang="ru-RU" sz="2400" dirty="0"/>
              <a:t>«Образование в Челябинской области</a:t>
            </a:r>
            <a:r>
              <a:rPr lang="ru-RU" sz="2400" dirty="0" smtClean="0"/>
              <a:t>» </a:t>
            </a:r>
            <a:r>
              <a:rPr lang="ru-RU" sz="2400" dirty="0"/>
              <a:t>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  <a:p>
            <a:pPr indent="361950" algn="just">
              <a:buFont typeface="+mj-lt"/>
              <a:buAutoNum type="arabicPeriod"/>
            </a:pPr>
            <a:r>
              <a:rPr lang="ru-RU" sz="2400" dirty="0" smtClean="0"/>
              <a:t>Осуществить апробацию всех возможных способов учёта </a:t>
            </a:r>
            <a:r>
              <a:rPr lang="ru-RU" sz="2400" dirty="0"/>
              <a:t>детей, обучающихся на дому, с помощью ГИС 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</a:p>
          <a:p>
            <a:pPr indent="361950" algn="just">
              <a:buFont typeface="+mj-lt"/>
              <a:buAutoNum type="arabicPeriod"/>
            </a:pPr>
            <a:r>
              <a:rPr lang="ru-RU" sz="2400" dirty="0" smtClean="0"/>
              <a:t>Разработать методические рекомендации для общеобразовательных организаций </a:t>
            </a:r>
            <a:r>
              <a:rPr lang="ru-RU" sz="2400" dirty="0"/>
              <a:t>по </a:t>
            </a:r>
            <a:r>
              <a:rPr lang="ru-RU" sz="2400" dirty="0" smtClean="0"/>
              <a:t>механизму </a:t>
            </a:r>
            <a:r>
              <a:rPr lang="ru-RU" sz="2400" dirty="0"/>
              <a:t>учёта детей, обучающихся на дому, в </a:t>
            </a:r>
            <a:r>
              <a:rPr lang="ru-RU" sz="2400" dirty="0" smtClean="0"/>
              <a:t>ГИС «Образование </a:t>
            </a:r>
            <a:r>
              <a:rPr lang="ru-RU" sz="2400" dirty="0"/>
              <a:t>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90712" y="0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u="sng" dirty="0"/>
              <a:t>Подготовительный этап</a:t>
            </a:r>
            <a:r>
              <a:rPr lang="ru-RU" sz="2400" dirty="0"/>
              <a:t> – </a:t>
            </a:r>
            <a:r>
              <a:rPr lang="ru-RU" sz="2400" dirty="0" smtClean="0"/>
              <a:t>оформление </a:t>
            </a:r>
            <a:r>
              <a:rPr lang="ru-RU" sz="2400" dirty="0"/>
              <a:t>заявительных документов, согласование плана работы, состава </a:t>
            </a:r>
            <a:r>
              <a:rPr lang="ru-RU" sz="2400" dirty="0" smtClean="0"/>
              <a:t>творческой группы</a:t>
            </a:r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Организационно-</a:t>
            </a:r>
            <a:r>
              <a:rPr lang="ru-RU" sz="2400" u="sng" dirty="0" err="1" smtClean="0"/>
              <a:t>деятельностный</a:t>
            </a:r>
            <a:r>
              <a:rPr lang="ru-RU" sz="2400" u="sng" dirty="0" smtClean="0"/>
              <a:t> </a:t>
            </a:r>
            <a:r>
              <a:rPr lang="ru-RU" sz="2400" u="sng" dirty="0"/>
              <a:t>этап</a:t>
            </a:r>
            <a:r>
              <a:rPr lang="ru-RU" sz="2400" dirty="0"/>
              <a:t> – </a:t>
            </a:r>
            <a:r>
              <a:rPr lang="ru-RU" sz="2400" dirty="0" smtClean="0"/>
              <a:t>анализ  нормативной базы учёта </a:t>
            </a:r>
            <a:r>
              <a:rPr lang="ru-RU" sz="2400" dirty="0"/>
              <a:t>детей, обучающихся на </a:t>
            </a:r>
            <a:r>
              <a:rPr lang="ru-RU" sz="2400" dirty="0" smtClean="0"/>
              <a:t>дому</a:t>
            </a:r>
            <a:r>
              <a:rPr lang="ru-RU" sz="2400" dirty="0"/>
              <a:t>;</a:t>
            </a:r>
            <a:r>
              <a:rPr lang="ru-RU" sz="2400" dirty="0" smtClean="0"/>
              <a:t> разработка пакета документов образовательной организации</a:t>
            </a:r>
            <a:r>
              <a:rPr lang="ru-RU" sz="2400" dirty="0"/>
              <a:t>;</a:t>
            </a:r>
            <a:r>
              <a:rPr lang="ru-RU" sz="2400" dirty="0" smtClean="0"/>
              <a:t> апробация  </a:t>
            </a:r>
            <a:r>
              <a:rPr lang="ru-RU" sz="2400" dirty="0"/>
              <a:t>механизма учёта детей, обучающихся на </a:t>
            </a:r>
            <a:r>
              <a:rPr lang="ru-RU" sz="2400" dirty="0" smtClean="0"/>
              <a:t>дому </a:t>
            </a:r>
            <a:r>
              <a:rPr lang="ru-RU" sz="2400" dirty="0"/>
              <a:t>в ГИС 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u="sng" dirty="0" smtClean="0"/>
              <a:t>Продуктивный </a:t>
            </a:r>
            <a:r>
              <a:rPr lang="ru-RU" sz="2400" u="sng" dirty="0"/>
              <a:t>этап</a:t>
            </a:r>
            <a:r>
              <a:rPr lang="ru-RU" sz="2400" dirty="0"/>
              <a:t> – подготовка  к публикации материалов по результатам реализации </a:t>
            </a:r>
            <a:r>
              <a:rPr lang="ru-RU" sz="2400" dirty="0" smtClean="0"/>
              <a:t>проекта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1314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задачами)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438715518"/>
              </p:ext>
            </p:extLst>
          </p:nvPr>
        </p:nvGraphicFramePr>
        <p:xfrm>
          <a:off x="2326519" y="1810532"/>
          <a:ext cx="9553505" cy="4842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996229" y="1860149"/>
            <a:ext cx="10039017" cy="159249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dirty="0"/>
              <a:t>- </a:t>
            </a:r>
            <a:r>
              <a:rPr lang="ru-RU" sz="2400" dirty="0" smtClean="0">
                <a:latin typeface="+mj-lt"/>
              </a:rPr>
              <a:t>Разработан </a:t>
            </a:r>
            <a:r>
              <a:rPr lang="ru-RU" sz="2400" dirty="0">
                <a:latin typeface="+mj-lt"/>
              </a:rPr>
              <a:t>пакет документов и отработана схема учёта детей в ОО, обучающихся на дому в ГИС «Образование в Челябинской области» (модуль «Сетевой город. Образование»)</a:t>
            </a:r>
            <a:endParaRPr lang="ru-RU" sz="2400" dirty="0" smtClean="0">
              <a:latin typeface="+mj-lt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+mj-lt"/>
              </a:rPr>
              <a:t>- Издано пособие «Технология </a:t>
            </a:r>
            <a:r>
              <a:rPr lang="ru-RU" sz="2400" dirty="0">
                <a:latin typeface="+mj-lt"/>
              </a:rPr>
              <a:t>учета учащихся, обучающихся на дому, и в форме семейного образования в государственной информационной системе «Образование в Челябинской области» (инструктивно-методические </a:t>
            </a:r>
            <a:r>
              <a:rPr lang="ru-RU" sz="2400" dirty="0" smtClean="0">
                <a:latin typeface="+mj-lt"/>
              </a:rPr>
              <a:t>материалы)</a:t>
            </a:r>
          </a:p>
          <a:p>
            <a:pPr marL="0" indent="0" algn="just">
              <a:buNone/>
            </a:pPr>
            <a:endParaRPr lang="ru-RU" sz="2400" dirty="0" smtClean="0"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92" y="3452648"/>
            <a:ext cx="2354182" cy="3234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974" y="3402786"/>
            <a:ext cx="2532790" cy="328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022775" y="1810287"/>
            <a:ext cx="10012472" cy="192614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1800" spc="-25" dirty="0">
                <a:solidFill>
                  <a:srgbClr val="000000"/>
                </a:solidFill>
                <a:ea typeface="Calibri"/>
                <a:cs typeface="Times New Roman"/>
              </a:rPr>
              <a:t>Участие в </a:t>
            </a:r>
            <a:r>
              <a:rPr lang="ru-RU" sz="1800" dirty="0">
                <a:ea typeface="Calibri"/>
                <a:cs typeface="Times New Roman"/>
              </a:rPr>
              <a:t> </a:t>
            </a:r>
            <a:r>
              <a:rPr lang="ru-RU" sz="1800" dirty="0"/>
              <a:t>IV </a:t>
            </a:r>
            <a:r>
              <a:rPr lang="ru-RU" sz="1800" dirty="0">
                <a:ea typeface="Calibri"/>
                <a:cs typeface="Times New Roman"/>
              </a:rPr>
              <a:t>межрегиональной научно-практической конференции «</a:t>
            </a:r>
            <a:r>
              <a:rPr lang="ru-RU" sz="1800" dirty="0"/>
              <a:t>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</a:t>
            </a:r>
            <a:r>
              <a:rPr lang="ru-RU" sz="1800" dirty="0" smtClean="0">
                <a:ea typeface="Calibri"/>
                <a:cs typeface="Times New Roman"/>
              </a:rPr>
              <a:t>».</a:t>
            </a:r>
            <a:endParaRPr lang="ru-RU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spc="-25" dirty="0">
                <a:solidFill>
                  <a:srgbClr val="000000"/>
                </a:solidFill>
                <a:ea typeface="Calibri"/>
                <a:cs typeface="Times New Roman"/>
              </a:rPr>
              <a:t>Тема статьи </a:t>
            </a:r>
            <a:r>
              <a:rPr lang="ru-RU" sz="1800" spc="-25" dirty="0" smtClean="0">
                <a:solidFill>
                  <a:srgbClr val="000000"/>
                </a:solidFill>
                <a:ea typeface="Calibri"/>
                <a:cs typeface="Times New Roman"/>
              </a:rPr>
              <a:t>«Возможности учета детей при обучении по индивидуальным программам в ГИС «Образование в Челябинской области» (модуль «Сетевой Город. Образование»)</a:t>
            </a:r>
            <a:endParaRPr lang="en-US" sz="1800" spc="-25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583" y="3736428"/>
            <a:ext cx="1905000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127" y="3736428"/>
            <a:ext cx="2468028" cy="291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8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10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(для ОО):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/>
              <a:t>разработан </a:t>
            </a:r>
            <a:r>
              <a:rPr lang="ru-RU" sz="2400" dirty="0" smtClean="0"/>
              <a:t>пакет </a:t>
            </a:r>
            <a:r>
              <a:rPr lang="ru-RU" sz="2400" dirty="0"/>
              <a:t>документов </a:t>
            </a:r>
            <a:r>
              <a:rPr lang="ru-RU" sz="2400" dirty="0" smtClean="0"/>
              <a:t>и отработана схема учёта детей в </a:t>
            </a:r>
            <a:r>
              <a:rPr lang="ru-RU" sz="2400" dirty="0"/>
              <a:t>общеобразовательной </a:t>
            </a:r>
            <a:r>
              <a:rPr lang="ru-RU" sz="2400" dirty="0" smtClean="0"/>
              <a:t>организации, </a:t>
            </a:r>
            <a:r>
              <a:rPr lang="ru-RU" sz="2400" dirty="0"/>
              <a:t>обучающихся на </a:t>
            </a:r>
            <a:r>
              <a:rPr lang="ru-RU" sz="2400" dirty="0" smtClean="0"/>
              <a:t>дому </a:t>
            </a:r>
            <a:r>
              <a:rPr lang="ru-RU" sz="2400" dirty="0"/>
              <a:t>в </a:t>
            </a:r>
            <a:r>
              <a:rPr lang="ru-RU" sz="2400" dirty="0" smtClean="0"/>
              <a:t>ГИС </a:t>
            </a:r>
            <a:r>
              <a:rPr lang="ru-RU" sz="2400" dirty="0"/>
              <a:t>«Образование в Челябинской области» (модуль «Сетевой город. Образование</a:t>
            </a:r>
            <a:r>
              <a:rPr lang="ru-RU" sz="2400" dirty="0" smtClean="0"/>
              <a:t>»)</a:t>
            </a:r>
            <a:endParaRPr lang="ru-RU" sz="2400" dirty="0"/>
          </a:p>
          <a:p>
            <a:pPr algn="just"/>
            <a:endParaRPr lang="ru-RU" sz="24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400" u="sng" dirty="0" smtClean="0"/>
              <a:t>Внешняя</a:t>
            </a:r>
            <a:r>
              <a:rPr lang="ru-RU" sz="2400" dirty="0" smtClean="0"/>
              <a:t> (для системы образования Челябинской области): </a:t>
            </a:r>
            <a:r>
              <a:rPr lang="ru-RU" sz="2400" dirty="0"/>
              <a:t>процедура учёта </a:t>
            </a:r>
            <a:r>
              <a:rPr lang="ru-RU" sz="2400" dirty="0" smtClean="0"/>
              <a:t>детей</a:t>
            </a:r>
            <a:r>
              <a:rPr lang="ru-RU" sz="2400" dirty="0"/>
              <a:t>, обучающихся на дому,</a:t>
            </a:r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dirty="0" smtClean="0"/>
              <a:t>ГИС </a:t>
            </a:r>
            <a:r>
              <a:rPr lang="ru-RU" sz="2400" dirty="0"/>
              <a:t>«Образование в Челябинской области» (модуль «Сетевой город. Образование</a:t>
            </a:r>
            <a:r>
              <a:rPr lang="ru-RU" sz="2400" dirty="0" smtClean="0"/>
              <a:t>»), ведение электронного журнала и дневника, предоставление </a:t>
            </a:r>
            <a:r>
              <a:rPr lang="ru-RU" sz="2400" dirty="0"/>
              <a:t>информации о текущей успеваемости детей, обучающихся на дому </a:t>
            </a:r>
            <a:r>
              <a:rPr lang="ru-RU" sz="2400" dirty="0" smtClean="0"/>
              <a:t>(предоставление государственных и муниципальных услуг в сфере образования в электронном виде)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851</Words>
  <Application>Microsoft Office PowerPoint</Application>
  <PresentationFormat>Широкоэкранный</PresentationFormat>
  <Paragraphs>81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Югова Дарья Александровна</cp:lastModifiedBy>
  <cp:revision>150</cp:revision>
  <cp:lastPrinted>2018-11-12T10:47:27Z</cp:lastPrinted>
  <dcterms:created xsi:type="dcterms:W3CDTF">2017-09-29T08:48:00Z</dcterms:created>
  <dcterms:modified xsi:type="dcterms:W3CDTF">2019-12-09T06:57:17Z</dcterms:modified>
</cp:coreProperties>
</file>