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9" r:id="rId2"/>
    <p:sldId id="262" r:id="rId3"/>
    <p:sldId id="267" r:id="rId4"/>
    <p:sldId id="257" r:id="rId5"/>
    <p:sldId id="265" r:id="rId6"/>
    <p:sldId id="258" r:id="rId7"/>
    <p:sldId id="271" r:id="rId8"/>
    <p:sldId id="259" r:id="rId9"/>
    <p:sldId id="270" r:id="rId10"/>
    <p:sldId id="260" r:id="rId11"/>
    <p:sldId id="261" r:id="rId12"/>
    <p:sldId id="268" r:id="rId13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476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3803" y="1023284"/>
            <a:ext cx="10268197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endParaRPr lang="ru-RU" sz="2800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Внутренняя </a:t>
            </a:r>
            <a:r>
              <a:rPr lang="ru-RU" sz="28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(для ОО):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400" dirty="0" smtClean="0">
                <a:ln w="0"/>
                <a:ea typeface="Calibri" panose="020F0502020204030204" pitchFamily="34" charset="0"/>
              </a:rPr>
              <a:t>Пакет документов </a:t>
            </a:r>
            <a:r>
              <a:rPr lang="ru-RU" sz="24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ОО, регламентирующий</a:t>
            </a:r>
            <a:r>
              <a:rPr lang="ru-RU" sz="2400" dirty="0" smtClean="0"/>
              <a:t> механизм учёта детей, осваивающих образовательные программы в форме семейного образования с использованием ГИС </a:t>
            </a:r>
            <a:r>
              <a:rPr lang="ru-RU" sz="2400" dirty="0"/>
              <a:t>«Образование в Челябинской области» (модуль «Сетевой город. Образование</a:t>
            </a:r>
            <a:r>
              <a:rPr lang="ru-RU" sz="2400" dirty="0" smtClean="0"/>
              <a:t>»)</a:t>
            </a:r>
            <a:endParaRPr lang="ru-RU" sz="2400" dirty="0"/>
          </a:p>
          <a:p>
            <a:pPr algn="just"/>
            <a:endParaRPr lang="ru-RU" sz="2800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ru-RU" sz="2800" u="sng" dirty="0" smtClean="0"/>
              <a:t>Внешняя</a:t>
            </a:r>
            <a:r>
              <a:rPr lang="ru-RU" sz="2800" dirty="0" smtClean="0"/>
              <a:t> (для системы образования Челябинской области): </a:t>
            </a:r>
          </a:p>
          <a:p>
            <a:pPr algn="just"/>
            <a:r>
              <a:rPr lang="ru-RU" sz="2400" dirty="0" smtClean="0"/>
              <a:t>Модельный пакет документов, </a:t>
            </a:r>
            <a:r>
              <a:rPr lang="ru-RU" sz="2400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регламентирующий</a:t>
            </a:r>
            <a:r>
              <a:rPr lang="ru-RU" sz="2400" dirty="0"/>
              <a:t> механизм </a:t>
            </a:r>
            <a:r>
              <a:rPr lang="ru-RU" sz="2400" dirty="0" smtClean="0"/>
              <a:t>учёта </a:t>
            </a:r>
            <a:r>
              <a:rPr lang="ru-RU" sz="2400" dirty="0"/>
              <a:t>детей, осваивающих образовательные </a:t>
            </a:r>
            <a:r>
              <a:rPr lang="ru-RU" sz="2400" dirty="0" smtClean="0"/>
              <a:t>программы в </a:t>
            </a:r>
            <a:r>
              <a:rPr lang="ru-RU" sz="2400" dirty="0"/>
              <a:t>форме семейного образования с использованием </a:t>
            </a:r>
            <a:r>
              <a:rPr lang="ru-RU" sz="2400" dirty="0" smtClean="0"/>
              <a:t>ГИС </a:t>
            </a:r>
            <a:r>
              <a:rPr lang="ru-RU" sz="2400" dirty="0"/>
              <a:t>«Образование в Челябинской области» (модуль «Сетевой город. Образование</a:t>
            </a:r>
            <a:r>
              <a:rPr lang="ru-RU" sz="2400" dirty="0" smtClean="0"/>
              <a:t>»)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1880" y="1418437"/>
            <a:ext cx="971814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год</a:t>
            </a:r>
          </a:p>
          <a:p>
            <a:pPr algn="just"/>
            <a:endParaRPr lang="ru-RU" sz="2800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800" dirty="0" smtClean="0">
                <a:ln w="0"/>
                <a:latin typeface="+mj-lt"/>
                <a:ea typeface="Calibri" panose="020F0502020204030204" pitchFamily="34" charset="0"/>
              </a:rPr>
              <a:t>Распространение опыта работы </a:t>
            </a:r>
            <a:r>
              <a:rPr lang="ru-RU" sz="2800" dirty="0"/>
              <a:t>в муниципальной и региональной системе </a:t>
            </a:r>
            <a:r>
              <a:rPr lang="ru-RU" sz="2800" dirty="0" smtClean="0"/>
              <a:t>образования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64823" y="1376312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701347" y="6013966"/>
            <a:ext cx="2055287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92021" y="2671894"/>
            <a:ext cx="100280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Проект</a:t>
            </a:r>
            <a:r>
              <a:rPr lang="en-US" b="1" dirty="0" smtClean="0"/>
              <a:t> </a:t>
            </a:r>
            <a:r>
              <a:rPr lang="ru-RU" dirty="0" smtClean="0"/>
              <a:t>Механизм учёта детей, осваивающих образовательные программы в форме семейного образования с использованием ГИС «Образование в Челябинской области» (модуль «Сетевой город. Образование»)</a:t>
            </a:r>
            <a:endParaRPr lang="ru-RU" b="1" dirty="0" smtClean="0"/>
          </a:p>
          <a:p>
            <a:pPr algn="just"/>
            <a:endParaRPr lang="ru-RU" dirty="0"/>
          </a:p>
          <a:p>
            <a:pPr algn="just"/>
            <a:r>
              <a:rPr lang="ru-RU" b="1" dirty="0"/>
              <a:t>Образовательная </a:t>
            </a:r>
            <a:r>
              <a:rPr lang="ru-RU" b="1" dirty="0" smtClean="0"/>
              <a:t>организация </a:t>
            </a:r>
            <a:r>
              <a:rPr lang="ru-RU" dirty="0" smtClean="0"/>
              <a:t>МОУ «СОШ № 65 им. Б.П. </a:t>
            </a:r>
            <a:r>
              <a:rPr lang="ru-RU" dirty="0" err="1" smtClean="0"/>
              <a:t>Агапитова</a:t>
            </a:r>
            <a:r>
              <a:rPr lang="ru-RU" dirty="0" smtClean="0"/>
              <a:t> УИПМЭЦ» г. Магнитогорска</a:t>
            </a:r>
            <a:endParaRPr lang="ru-RU" u="sng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016665"/>
              </p:ext>
            </p:extLst>
          </p:nvPr>
        </p:nvGraphicFramePr>
        <p:xfrm>
          <a:off x="2072641" y="4444246"/>
          <a:ext cx="9866811" cy="1569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4237"/>
                <a:gridCol w="4472574"/>
              </a:tblGrid>
              <a:tr h="337908">
                <a:tc>
                  <a:txBody>
                    <a:bodyPr/>
                    <a:lstStyle/>
                    <a:p>
                      <a:pPr algn="l"/>
                      <a:r>
                        <a:rPr lang="ru-RU" sz="1300" b="1" kern="120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Участники проекта  от МОУ «СОШ № 65 им. Б. П. </a:t>
                      </a:r>
                      <a:r>
                        <a:rPr lang="ru-RU" sz="1300" b="1" kern="1200" cap="none" spc="0" dirty="0" err="1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Агапитова</a:t>
                      </a:r>
                      <a:r>
                        <a:rPr lang="ru-RU" sz="1300" b="1" kern="120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УИПМЭЦ» г. Магнитогорска</a:t>
                      </a:r>
                      <a:endParaRPr lang="ru-RU" sz="1300" b="1" kern="1200" cap="none" spc="0" dirty="0">
                        <a:ln w="0"/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от ГБУ ДПО РЦОКИО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894653">
                <a:tc>
                  <a:txBody>
                    <a:bodyPr/>
                    <a:lstStyle/>
                    <a:p>
                      <a:r>
                        <a:rPr lang="ru-RU" sz="1300" cap="none" spc="0" baseline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Резанова</a:t>
                      </a:r>
                      <a:r>
                        <a:rPr lang="ru-RU" sz="1300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Т.А., зам. директора по УВР</a:t>
                      </a:r>
                    </a:p>
                    <a:p>
                      <a:r>
                        <a:rPr lang="ru-RU" sz="13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Могилёва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Т.Н., зам. директора по УВР</a:t>
                      </a:r>
                    </a:p>
                    <a:p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Ульянова А.Ю., инспектор по кадрам</a:t>
                      </a:r>
                    </a:p>
                    <a:p>
                      <a:endParaRPr lang="ru-RU" sz="1300" b="0" cap="none" spc="0" baseline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Орехова Т.А., начальник отдела обеспечения функционирования информационных систем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17069" y="1083393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332950" y="0"/>
            <a:ext cx="7266915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8481" y="2283722"/>
            <a:ext cx="9935851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n w="0"/>
                <a:ea typeface="Calibri" panose="020F0502020204030204" pitchFamily="34" charset="0"/>
              </a:rPr>
              <a:t>МОУ «СОШ № 65 им. Б.П. </a:t>
            </a:r>
            <a:r>
              <a:rPr lang="ru-RU" sz="2400" dirty="0" err="1" smtClean="0">
                <a:ln w="0"/>
                <a:ea typeface="Calibri" panose="020F0502020204030204" pitchFamily="34" charset="0"/>
              </a:rPr>
              <a:t>Агапитова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 УИПМЭЦ» г. Магнитогорска </a:t>
            </a:r>
            <a:r>
              <a:rPr lang="ru-RU" sz="2400" dirty="0"/>
              <a:t>–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опорная </a:t>
            </a:r>
            <a:r>
              <a:rPr lang="ru-RU" sz="2400" dirty="0">
                <a:ln w="0"/>
                <a:ea typeface="Calibri" panose="020F0502020204030204" pitchFamily="34" charset="0"/>
              </a:rPr>
              <a:t>площадка </a:t>
            </a:r>
            <a:r>
              <a:rPr lang="ru-RU" sz="2400" b="1" dirty="0">
                <a:ln w="0"/>
                <a:ea typeface="Calibri" panose="020F0502020204030204" pitchFamily="34" charset="0"/>
              </a:rPr>
              <a:t>отдела обеспечения функционирования информационных систем </a:t>
            </a:r>
            <a:r>
              <a:rPr lang="ru-RU" sz="2400" dirty="0">
                <a:ln w="0"/>
                <a:ea typeface="Calibri" panose="020F0502020204030204" pitchFamily="34" charset="0"/>
              </a:rPr>
              <a:t>ГБУ ДПО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РЦОКИО</a:t>
            </a:r>
            <a:endParaRPr lang="ru-RU" sz="2400" dirty="0">
              <a:ln w="0"/>
            </a:endParaRPr>
          </a:p>
          <a:p>
            <a:pPr algn="just"/>
            <a:endParaRPr lang="ru-RU" sz="2400" b="1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«</a:t>
            </a:r>
            <a:r>
              <a:rPr lang="ru-RU" sz="2400" dirty="0" smtClean="0"/>
              <a:t>Механизм учёта детей, осваивающих образовательные программы в форме семейного образования с использованием АИС «Образование Челябинской области</a:t>
            </a:r>
            <a:r>
              <a:rPr lang="ru-RU" sz="2400" dirty="0"/>
              <a:t>» </a:t>
            </a:r>
            <a:r>
              <a:rPr lang="ru-RU" sz="2400" dirty="0" smtClean="0"/>
              <a:t>(</a:t>
            </a:r>
            <a:r>
              <a:rPr lang="ru-RU" sz="2400" dirty="0"/>
              <a:t>модуль «Сетевой город. Образование</a:t>
            </a:r>
            <a:r>
              <a:rPr lang="ru-RU" sz="2400" dirty="0" smtClean="0"/>
              <a:t>»)</a:t>
            </a:r>
          </a:p>
          <a:p>
            <a:pPr algn="just"/>
            <a:endParaRPr lang="ru-RU" sz="2400" dirty="0"/>
          </a:p>
          <a:p>
            <a:pPr algn="just"/>
            <a:r>
              <a:rPr lang="ru-RU" sz="1400" dirty="0"/>
              <a:t>* Приказ Министерства образования и науки Челябинской области от 22.04.2019 г. № 01/1506 «О вводе в эксплуатацию государственной информационной системы «Образование в Челябинской области</a:t>
            </a:r>
            <a:r>
              <a:rPr lang="ru-RU" sz="1400" dirty="0" smtClean="0"/>
              <a:t>» (ГИС «Образование»)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96230" y="879440"/>
            <a:ext cx="9694828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n w="0"/>
                <a:latin typeface="+mj-lt"/>
                <a:ea typeface="Calibri" panose="020F0502020204030204" pitchFamily="34" charset="0"/>
              </a:rPr>
              <a:t>Цель </a:t>
            </a:r>
            <a:r>
              <a:rPr lang="ru-RU" sz="2000" b="1" dirty="0" smtClean="0">
                <a:ln w="0"/>
                <a:latin typeface="+mj-lt"/>
                <a:ea typeface="Calibri" panose="020F0502020204030204" pitchFamily="34" charset="0"/>
              </a:rPr>
              <a:t>проекта: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</a:rPr>
              <a:t>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</a:rPr>
              <a:t>разработка механизма учёта детей, осваивающих образовательные 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</a:rPr>
              <a:t>программы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</a:rPr>
              <a:t>в форме семейного образования с использованием ГИС «Образование в Челябинской области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</a:rPr>
              <a:t>» (модуль «Сетевой город. Образование»)</a:t>
            </a:r>
            <a:r>
              <a:rPr lang="ru-RU" sz="2000" dirty="0" smtClean="0">
                <a:latin typeface="+mj-lt"/>
              </a:rPr>
              <a:t> </a:t>
            </a:r>
            <a:endParaRPr lang="ru-RU" sz="2000" dirty="0">
              <a:latin typeface="+mj-lt"/>
            </a:endParaRPr>
          </a:p>
          <a:p>
            <a:endParaRPr lang="ru-RU" sz="20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r>
              <a:rPr lang="ru-RU" sz="2000" b="1" dirty="0" smtClean="0">
                <a:ln w="0"/>
                <a:latin typeface="+mj-lt"/>
                <a:ea typeface="Calibri" panose="020F0502020204030204" pitchFamily="34" charset="0"/>
              </a:rPr>
              <a:t>Задачи:</a:t>
            </a:r>
          </a:p>
          <a:p>
            <a:pPr indent="361950" algn="just">
              <a:buFontTx/>
              <a:buAutoNum type="arabicPeriod"/>
            </a:pPr>
            <a:r>
              <a:rPr lang="ru-RU" sz="2000" dirty="0" smtClean="0">
                <a:latin typeface="+mj-lt"/>
              </a:rPr>
              <a:t>Сформировать локальную нормативную базу, регламентирующую механизм учёта детей, осваивающих образовательные программы в форме семейного образования с использованием ГИС «Образование в Челябинской области</a:t>
            </a:r>
            <a:r>
              <a:rPr lang="ru-RU" sz="2000" dirty="0">
                <a:latin typeface="+mj-lt"/>
              </a:rPr>
              <a:t>» (модуль «Сетевой город. Образование</a:t>
            </a:r>
            <a:r>
              <a:rPr lang="ru-RU" sz="2000" dirty="0" smtClean="0">
                <a:latin typeface="+mj-lt"/>
              </a:rPr>
              <a:t>»)</a:t>
            </a:r>
          </a:p>
          <a:p>
            <a:pPr indent="361950" algn="just">
              <a:buAutoNum type="arabicPeriod"/>
            </a:pPr>
            <a:r>
              <a:rPr lang="ru-RU" sz="2000" dirty="0"/>
              <a:t>Осуществить апробацию</a:t>
            </a:r>
            <a:r>
              <a:rPr lang="ru-RU" sz="2000" dirty="0" smtClean="0">
                <a:latin typeface="+mj-lt"/>
              </a:rPr>
              <a:t> способа учёта </a:t>
            </a:r>
            <a:r>
              <a:rPr lang="ru-RU" sz="2000" dirty="0">
                <a:latin typeface="+mj-lt"/>
              </a:rPr>
              <a:t>детей</a:t>
            </a:r>
            <a:r>
              <a:rPr lang="ru-RU" sz="2000" dirty="0" smtClean="0">
                <a:latin typeface="+mj-lt"/>
              </a:rPr>
              <a:t>, </a:t>
            </a:r>
            <a:r>
              <a:rPr lang="ru-RU" sz="2000" dirty="0">
                <a:latin typeface="+mj-lt"/>
              </a:rPr>
              <a:t>осваивающих образовательные </a:t>
            </a:r>
            <a:r>
              <a:rPr lang="ru-RU" sz="2000" dirty="0" smtClean="0">
                <a:latin typeface="+mj-lt"/>
              </a:rPr>
              <a:t>программы </a:t>
            </a:r>
            <a:r>
              <a:rPr lang="ru-RU" sz="2000" dirty="0">
                <a:latin typeface="+mj-lt"/>
              </a:rPr>
              <a:t>в форме семейного образования с использованием ГИС «Образование в Челябинской области</a:t>
            </a:r>
            <a:r>
              <a:rPr lang="ru-RU" sz="2000" dirty="0" smtClean="0">
                <a:latin typeface="+mj-lt"/>
              </a:rPr>
              <a:t>» (</a:t>
            </a:r>
            <a:r>
              <a:rPr lang="ru-RU" sz="2000" dirty="0">
                <a:latin typeface="+mj-lt"/>
              </a:rPr>
              <a:t>модуль «Сетевой город. Образование</a:t>
            </a:r>
            <a:r>
              <a:rPr lang="ru-RU" sz="2000" dirty="0" smtClean="0">
                <a:latin typeface="+mj-lt"/>
              </a:rPr>
              <a:t>»)</a:t>
            </a:r>
          </a:p>
          <a:p>
            <a:pPr indent="361950" algn="just">
              <a:buAutoNum type="arabicPeriod"/>
            </a:pPr>
            <a:r>
              <a:rPr lang="ru-RU" sz="2000" dirty="0" smtClean="0">
                <a:latin typeface="+mj-lt"/>
              </a:rPr>
              <a:t>Разработать методические рекомендации </a:t>
            </a:r>
            <a:r>
              <a:rPr lang="ru-RU" sz="2000" dirty="0">
                <a:latin typeface="+mj-lt"/>
              </a:rPr>
              <a:t>для </a:t>
            </a:r>
            <a:r>
              <a:rPr lang="ru-RU" sz="2000" dirty="0"/>
              <a:t>общеобразовательных организаций</a:t>
            </a:r>
            <a:r>
              <a:rPr lang="ru-RU" sz="2000" dirty="0" smtClean="0">
                <a:latin typeface="+mj-lt"/>
              </a:rPr>
              <a:t> </a:t>
            </a:r>
            <a:r>
              <a:rPr lang="ru-RU" sz="2000" dirty="0">
                <a:latin typeface="+mj-lt"/>
              </a:rPr>
              <a:t>по механизму учёта детей, осваивающих образовательные </a:t>
            </a:r>
            <a:r>
              <a:rPr lang="ru-RU" sz="2000" dirty="0" smtClean="0">
                <a:latin typeface="+mj-lt"/>
              </a:rPr>
              <a:t>программы </a:t>
            </a:r>
            <a:r>
              <a:rPr lang="ru-RU" sz="2000" dirty="0">
                <a:latin typeface="+mj-lt"/>
              </a:rPr>
              <a:t>в форме семейного образования </a:t>
            </a:r>
            <a:r>
              <a:rPr lang="ru-RU" sz="2000" dirty="0" smtClean="0">
                <a:latin typeface="+mj-lt"/>
              </a:rPr>
              <a:t>в ГИС </a:t>
            </a:r>
            <a:r>
              <a:rPr lang="ru-RU" sz="2000" dirty="0">
                <a:latin typeface="+mj-lt"/>
              </a:rPr>
              <a:t>«Образование в Челябинской области» (модуль «Сетевой город. Образование</a:t>
            </a:r>
            <a:r>
              <a:rPr lang="ru-RU" sz="2000" dirty="0" smtClean="0">
                <a:latin typeface="+mj-lt"/>
              </a:rPr>
              <a:t>»)</a:t>
            </a:r>
            <a:endParaRPr lang="ru-RU" sz="2000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139702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71304" y="929428"/>
            <a:ext cx="102206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endParaRPr lang="ru-RU" sz="24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400" u="sng" dirty="0">
                <a:latin typeface="+mj-lt"/>
              </a:rPr>
              <a:t>Подготовительный этап </a:t>
            </a:r>
            <a:r>
              <a:rPr lang="ru-RU" sz="2400" dirty="0" smtClean="0">
                <a:latin typeface="+mj-lt"/>
              </a:rPr>
              <a:t>– оформление заявительных документов, согласование плана работы, состава творческой группы</a:t>
            </a:r>
          </a:p>
          <a:p>
            <a:pPr algn="just"/>
            <a:endParaRPr lang="ru-RU" sz="2400" dirty="0" smtClean="0">
              <a:latin typeface="+mj-lt"/>
            </a:endParaRPr>
          </a:p>
          <a:p>
            <a:pPr algn="just"/>
            <a:r>
              <a:rPr lang="ru-RU" sz="2400" u="sng" dirty="0" smtClean="0">
                <a:latin typeface="+mj-lt"/>
              </a:rPr>
              <a:t>Организационно-</a:t>
            </a:r>
            <a:r>
              <a:rPr lang="ru-RU" sz="2400" u="sng" dirty="0" err="1" smtClean="0">
                <a:latin typeface="+mj-lt"/>
              </a:rPr>
              <a:t>деятельностный</a:t>
            </a:r>
            <a:r>
              <a:rPr lang="ru-RU" sz="2400" u="sng" dirty="0" smtClean="0">
                <a:latin typeface="+mj-lt"/>
              </a:rPr>
              <a:t> этап </a:t>
            </a:r>
            <a:r>
              <a:rPr lang="ru-RU" sz="2400" dirty="0" smtClean="0">
                <a:latin typeface="+mj-lt"/>
              </a:rPr>
              <a:t>– </a:t>
            </a:r>
            <a:r>
              <a:rPr lang="ru-RU" sz="2400" dirty="0">
                <a:latin typeface="+mj-lt"/>
              </a:rPr>
              <a:t>анализ  нормативной </a:t>
            </a:r>
            <a:r>
              <a:rPr lang="ru-RU" sz="2400" dirty="0" smtClean="0">
                <a:latin typeface="+mj-lt"/>
              </a:rPr>
              <a:t>базы учёта детей, осваивающих образовательные программы в форме семейного образования; разработка </a:t>
            </a:r>
            <a:r>
              <a:rPr lang="ru-RU" sz="2400" dirty="0">
                <a:latin typeface="+mj-lt"/>
              </a:rPr>
              <a:t>пакета документов образовательной организации; апробация  механизма учёта детей, обучающихся на дому в ГИС «Образование в Челябинской области» (модуль «Сетевой город. Образование</a:t>
            </a:r>
            <a:r>
              <a:rPr lang="ru-RU" sz="2400" dirty="0" smtClean="0">
                <a:latin typeface="+mj-lt"/>
              </a:rPr>
              <a:t>»)</a:t>
            </a:r>
            <a:endParaRPr lang="ru-RU" sz="2400" dirty="0">
              <a:latin typeface="+mj-lt"/>
            </a:endParaRPr>
          </a:p>
          <a:p>
            <a:pPr algn="just"/>
            <a:endParaRPr lang="ru-RU" sz="2400" dirty="0" smtClean="0">
              <a:latin typeface="+mj-lt"/>
            </a:endParaRPr>
          </a:p>
          <a:p>
            <a:pPr algn="just"/>
            <a:r>
              <a:rPr lang="ru-RU" sz="2400" u="sng" dirty="0" smtClean="0">
                <a:latin typeface="+mj-lt"/>
              </a:rPr>
              <a:t>Продуктивный </a:t>
            </a:r>
            <a:r>
              <a:rPr lang="ru-RU" sz="2400" u="sng" dirty="0">
                <a:latin typeface="+mj-lt"/>
              </a:rPr>
              <a:t>этап </a:t>
            </a:r>
            <a:r>
              <a:rPr lang="ru-RU" sz="2400" dirty="0">
                <a:latin typeface="+mj-lt"/>
              </a:rPr>
              <a:t>– </a:t>
            </a:r>
            <a:r>
              <a:rPr lang="ru-RU" sz="2400" dirty="0" smtClean="0">
                <a:latin typeface="+mj-lt"/>
              </a:rPr>
              <a:t>подготовка  к публикации материалов по результатам реализации проект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0044" y="929428"/>
            <a:ext cx="10116162" cy="5852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на уровне ОО   (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что сделано в соответствии с задачами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indent="361950" algn="just">
              <a:lnSpc>
                <a:spcPct val="107000"/>
              </a:lnSpc>
              <a:spcAft>
                <a:spcPts val="400"/>
              </a:spcAft>
              <a:buAutoNum type="arabicPeriod"/>
            </a:pPr>
            <a:r>
              <a:rPr lang="ru-RU" sz="20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круглого стола «Анализ нормативной базы, регламентирующей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механизм учёта детей, осваивающих образовательные программы в форме семейного образования с использованием ГИС «Образование в Челябинской области»</a:t>
            </a:r>
          </a:p>
          <a:p>
            <a:pPr indent="361950" algn="just">
              <a:lnSpc>
                <a:spcPct val="107000"/>
              </a:lnSpc>
              <a:spcAft>
                <a:spcPts val="400"/>
              </a:spcAft>
              <a:buAutoNum type="arabicPeriod"/>
            </a:pPr>
            <a:r>
              <a:rPr lang="ru-RU" sz="20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Разработка пакета документов ОО, регламентирующих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механизм учёта детей, осваивающих образовательные программы в форме семейного образования с использованием ГИС «Образование в Челябинской области»</a:t>
            </a:r>
          </a:p>
          <a:p>
            <a:pPr indent="361950" algn="just">
              <a:lnSpc>
                <a:spcPct val="107000"/>
              </a:lnSpc>
              <a:spcAft>
                <a:spcPts val="400"/>
              </a:spcAft>
              <a:buAutoNum type="arabicPeriod"/>
            </a:pPr>
            <a:r>
              <a:rPr lang="ru-RU" sz="20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в очной сессии опорных </a:t>
            </a:r>
            <a:r>
              <a:rPr lang="ru-RU" sz="20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площадок</a:t>
            </a:r>
          </a:p>
          <a:p>
            <a:pPr indent="361950" algn="just">
              <a:lnSpc>
                <a:spcPct val="107000"/>
              </a:lnSpc>
              <a:spcAft>
                <a:spcPts val="400"/>
              </a:spcAft>
              <a:buFontTx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Профессионально-общественное обсуждение материалов по результатам деятельности межмуниципальных проектных групп и региональных инновационных площадок в рамках образовательной агломерации по развитию систем оценки качества образования (6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научных прикладных продуктов)</a:t>
            </a: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"/>
              </a:rPr>
              <a:t> </a:t>
            </a:r>
            <a:endParaRPr lang="ru-RU" sz="2000" u="sng" dirty="0" smtClean="0">
              <a:latin typeface="Times New Roman" panose="02020603050405020304" pitchFamily="18" charset="0"/>
              <a:cs typeface="Times New Roman" panose="02020603050405020304" pitchFamily="18" charset="0"/>
              <a:hlinkClick r:id=""/>
            </a:endParaRPr>
          </a:p>
          <a:p>
            <a:pPr algn="just">
              <a:lnSpc>
                <a:spcPct val="107000"/>
              </a:lnSpc>
              <a:spcAft>
                <a:spcPts val="400"/>
              </a:spcAft>
            </a:pPr>
            <a: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"/>
              </a:rPr>
              <a:t>https</a:t>
            </a: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"/>
              </a:rPr>
              <a:t>://rcokio.ru/vimp/uspeshnye-praktiki-msoko/ekspertnaja-ploschadka/ </a:t>
            </a:r>
            <a:endParaRPr lang="ru-RU" sz="2000" dirty="0" smtClean="0">
              <a:ln w="0"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00"/>
              </a:spcAft>
            </a:pPr>
            <a:r>
              <a:rPr lang="ru-RU" sz="20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   Подготовка </a:t>
            </a:r>
            <a:r>
              <a:rPr lang="ru-RU" sz="20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публикации сборника материалов по результатам реализации проекта</a:t>
            </a:r>
          </a:p>
          <a:p>
            <a:pPr algn="just">
              <a:lnSpc>
                <a:spcPct val="107000"/>
              </a:lnSpc>
              <a:spcAft>
                <a:spcPts val="400"/>
              </a:spcAft>
            </a:pPr>
            <a:r>
              <a:rPr lang="ru-RU" sz="20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   Участие </a:t>
            </a:r>
            <a:r>
              <a:rPr lang="ru-RU" sz="20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семинарах по вопросам работы с информационными системами.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979290"/>
            <a:ext cx="10039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022775" y="1810287"/>
            <a:ext cx="10012472" cy="192614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1800" spc="-25" dirty="0" smtClean="0">
                <a:solidFill>
                  <a:srgbClr val="000000"/>
                </a:solidFill>
                <a:ea typeface="Calibri"/>
                <a:cs typeface="Times New Roman"/>
              </a:rPr>
              <a:t>7. </a:t>
            </a:r>
            <a:r>
              <a:rPr lang="ru-RU" sz="1800" spc="-25" dirty="0" smtClean="0">
                <a:solidFill>
                  <a:srgbClr val="000000"/>
                </a:solidFill>
                <a:ea typeface="Calibri"/>
                <a:cs typeface="Times New Roman"/>
              </a:rPr>
              <a:t>Участие </a:t>
            </a:r>
            <a:r>
              <a:rPr lang="ru-RU" sz="1800" spc="-25" dirty="0">
                <a:solidFill>
                  <a:srgbClr val="000000"/>
                </a:solidFill>
                <a:ea typeface="Calibri"/>
                <a:cs typeface="Times New Roman"/>
              </a:rPr>
              <a:t>в </a:t>
            </a:r>
            <a:r>
              <a:rPr lang="ru-RU" sz="1800" dirty="0">
                <a:ea typeface="Calibri"/>
                <a:cs typeface="Times New Roman"/>
              </a:rPr>
              <a:t> </a:t>
            </a:r>
            <a:r>
              <a:rPr lang="ru-RU" sz="1800" dirty="0"/>
              <a:t>IV </a:t>
            </a:r>
            <a:r>
              <a:rPr lang="ru-RU" sz="1800" dirty="0">
                <a:ea typeface="Calibri"/>
                <a:cs typeface="Times New Roman"/>
              </a:rPr>
              <a:t>межрегиональной научно-практической конференции «</a:t>
            </a:r>
            <a:r>
              <a:rPr lang="ru-RU" sz="1800" dirty="0"/>
              <a:t>Проблемы и перспективы развития систем оценки качества образования. Интегрирующая роль информационной политики в обеспечении результативности региональной системы оценки качества образования</a:t>
            </a:r>
            <a:r>
              <a:rPr lang="ru-RU" sz="1800" dirty="0" smtClean="0">
                <a:ea typeface="Calibri"/>
                <a:cs typeface="Times New Roman"/>
              </a:rPr>
              <a:t>».</a:t>
            </a:r>
            <a:endParaRPr lang="ru-RU" sz="1800" dirty="0">
              <a:ea typeface="Calibri"/>
              <a:cs typeface="Times New Roman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800" spc="-25" dirty="0">
                <a:solidFill>
                  <a:srgbClr val="000000"/>
                </a:solidFill>
                <a:ea typeface="Calibri"/>
                <a:cs typeface="Times New Roman"/>
              </a:rPr>
              <a:t>Тема статьи </a:t>
            </a:r>
            <a:r>
              <a:rPr lang="ru-RU" sz="1800" spc="-25" dirty="0" smtClean="0">
                <a:solidFill>
                  <a:srgbClr val="000000"/>
                </a:solidFill>
                <a:ea typeface="Calibri"/>
                <a:cs typeface="Times New Roman"/>
              </a:rPr>
              <a:t>«ГИС «Образование в Челябинской области» (модуль «Сетевой Город. Образование») как механизм реализации семейного образования</a:t>
            </a:r>
            <a:endParaRPr lang="en-US" sz="1800" spc="-25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583" y="3736428"/>
            <a:ext cx="1905000" cy="2857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9869" y="3795699"/>
            <a:ext cx="2293045" cy="306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63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979290"/>
            <a:ext cx="1003901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endParaRPr lang="ru-RU" sz="2400" dirty="0" smtClean="0">
              <a:ln w="0"/>
              <a:latin typeface="+mj-lt"/>
              <a:ea typeface="Calibri" panose="020F0502020204030204" pitchFamily="34" charset="0"/>
            </a:endParaRPr>
          </a:p>
          <a:p>
            <a:pPr indent="361950" algn="just">
              <a:buAutoNum type="arabicPeriod"/>
            </a:pP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</a:rPr>
              <a:t>Разработан пакет документов </a:t>
            </a: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ОО, регламентирующих</a:t>
            </a:r>
            <a:r>
              <a:rPr lang="ru-RU" sz="2400" dirty="0" smtClean="0">
                <a:latin typeface="+mj-lt"/>
              </a:rPr>
              <a:t> механизм учёта детей, осваивающих образовательные программы в форме семейного образования с использованием ГИС «Образование в Челябинской области</a:t>
            </a:r>
            <a:r>
              <a:rPr lang="ru-RU" sz="2400" dirty="0">
                <a:latin typeface="+mj-lt"/>
              </a:rPr>
              <a:t>» </a:t>
            </a:r>
            <a:r>
              <a:rPr lang="ru-RU" sz="2400" dirty="0" smtClean="0">
                <a:latin typeface="+mj-lt"/>
              </a:rPr>
              <a:t>(</a:t>
            </a:r>
            <a:r>
              <a:rPr lang="ru-RU" sz="2400" dirty="0">
                <a:latin typeface="+mj-lt"/>
              </a:rPr>
              <a:t>модуль «Сетевой город. Образование</a:t>
            </a:r>
            <a:r>
              <a:rPr lang="ru-RU" sz="2400" dirty="0" smtClean="0">
                <a:latin typeface="+mj-lt"/>
              </a:rPr>
              <a:t>»)</a:t>
            </a:r>
            <a:endParaRPr lang="ru-RU" sz="2400" dirty="0">
              <a:latin typeface="+mj-lt"/>
            </a:endParaRPr>
          </a:p>
          <a:p>
            <a:pPr indent="361950" algn="just">
              <a:buAutoNum type="arabicPeriod"/>
            </a:pP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</a:rPr>
              <a:t>Апробирован механизм учёта </a:t>
            </a:r>
            <a:r>
              <a:rPr lang="ru-RU" sz="2400" dirty="0">
                <a:ln w="0"/>
                <a:latin typeface="+mj-lt"/>
                <a:ea typeface="Calibri" panose="020F0502020204030204" pitchFamily="34" charset="0"/>
              </a:rPr>
              <a:t>детей, осваивающих образовательные программы в форме семейного </a:t>
            </a: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</a:rPr>
              <a:t>образования в </a:t>
            </a:r>
            <a:r>
              <a:rPr lang="ru-RU" sz="2400" dirty="0">
                <a:ln w="0"/>
                <a:latin typeface="+mj-lt"/>
                <a:ea typeface="Calibri" panose="020F0502020204030204" pitchFamily="34" charset="0"/>
              </a:rPr>
              <a:t>ГИС «Образование в Челябинской области» (модуль «Сетевой город. Образование</a:t>
            </a: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</a:rPr>
              <a:t>»)</a:t>
            </a:r>
            <a:endParaRPr lang="ru-RU" sz="2400" dirty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979290"/>
            <a:ext cx="10039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996229" y="1860149"/>
            <a:ext cx="10039017" cy="15924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+mj-lt"/>
              </a:rPr>
              <a:t>Издано пособие «Технология </a:t>
            </a:r>
            <a:r>
              <a:rPr lang="ru-RU" sz="2400" dirty="0">
                <a:latin typeface="+mj-lt"/>
              </a:rPr>
              <a:t>учета учащихся, обучающихся на дому, и в форме семейного образования в государственной информационной системе «Образование в Челябинской области» (инструктивно-методические </a:t>
            </a:r>
            <a:r>
              <a:rPr lang="ru-RU" sz="2400" dirty="0" smtClean="0">
                <a:latin typeface="+mj-lt"/>
              </a:rPr>
              <a:t>материалы)</a:t>
            </a:r>
          </a:p>
          <a:p>
            <a:pPr marL="0" indent="0" algn="just">
              <a:buNone/>
            </a:pPr>
            <a:endParaRPr lang="ru-RU" sz="2400" dirty="0" smtClean="0">
              <a:latin typeface="+mj-l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4235" y="3513321"/>
            <a:ext cx="2354182" cy="32341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8126" y="3452648"/>
            <a:ext cx="2541127" cy="32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61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1018</TotalTime>
  <Words>883</Words>
  <Application>Microsoft Office PowerPoint</Application>
  <PresentationFormat>Широкоэкранный</PresentationFormat>
  <Paragraphs>90</Paragraphs>
  <Slides>12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Югова Дарья Александровна</cp:lastModifiedBy>
  <cp:revision>146</cp:revision>
  <cp:lastPrinted>2018-11-12T10:47:27Z</cp:lastPrinted>
  <dcterms:created xsi:type="dcterms:W3CDTF">2017-09-29T08:48:00Z</dcterms:created>
  <dcterms:modified xsi:type="dcterms:W3CDTF">2019-12-09T06:59:59Z</dcterms:modified>
</cp:coreProperties>
</file>