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70" r:id="rId9"/>
    <p:sldId id="260" r:id="rId10"/>
    <p:sldId id="261" r:id="rId11"/>
    <p:sldId id="268" r:id="rId1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43361" y="929428"/>
            <a:ext cx="971814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pPr lvl="0" algn="just">
              <a:buFontTx/>
              <a:buChar char="-"/>
            </a:pPr>
            <a:r>
              <a:rPr lang="ru-RU" sz="2400" dirty="0" smtClean="0">
                <a:ln w="0"/>
                <a:solidFill>
                  <a:prstClr val="black"/>
                </a:solidFill>
              </a:rPr>
              <a:t> Участие </a:t>
            </a:r>
            <a:r>
              <a:rPr lang="ru-RU" sz="2400" dirty="0">
                <a:ln w="0"/>
                <a:solidFill>
                  <a:prstClr val="black"/>
                </a:solidFill>
              </a:rPr>
              <a:t>в </a:t>
            </a:r>
            <a:r>
              <a:rPr lang="ru-RU" sz="2400" dirty="0" smtClean="0">
                <a:ln w="0"/>
                <a:solidFill>
                  <a:prstClr val="black"/>
                </a:solidFill>
              </a:rPr>
              <a:t>семинарах и </a:t>
            </a:r>
            <a:r>
              <a:rPr lang="ru-RU" sz="2400" dirty="0" err="1" smtClean="0">
                <a:ln w="0"/>
                <a:solidFill>
                  <a:prstClr val="black"/>
                </a:solidFill>
              </a:rPr>
              <a:t>вебинарах</a:t>
            </a:r>
            <a:r>
              <a:rPr lang="ru-RU" sz="2400" dirty="0" smtClean="0">
                <a:ln w="0"/>
                <a:solidFill>
                  <a:prstClr val="black"/>
                </a:solidFill>
              </a:rPr>
              <a:t> </a:t>
            </a:r>
            <a:r>
              <a:rPr lang="ru-RU" sz="2400" dirty="0">
                <a:ln w="0"/>
                <a:solidFill>
                  <a:prstClr val="black"/>
                </a:solidFill>
              </a:rPr>
              <a:t>по функционированию </a:t>
            </a:r>
            <a:r>
              <a:rPr lang="ru-RU" sz="2400" dirty="0" smtClean="0">
                <a:ln w="0"/>
                <a:solidFill>
                  <a:prstClr val="black"/>
                </a:solidFill>
              </a:rPr>
              <a:t>модулей </a:t>
            </a:r>
            <a:r>
              <a:rPr lang="ru-RU" sz="2400" dirty="0">
                <a:ln w="0"/>
                <a:solidFill>
                  <a:prstClr val="black"/>
                </a:solidFill>
              </a:rPr>
              <a:t>«Сетевой </a:t>
            </a:r>
            <a:r>
              <a:rPr lang="ru-RU" sz="2400" dirty="0" smtClean="0">
                <a:ln w="0"/>
                <a:solidFill>
                  <a:prstClr val="black"/>
                </a:solidFill>
              </a:rPr>
              <a:t>Город</a:t>
            </a:r>
            <a:r>
              <a:rPr lang="ru-RU" sz="2400" dirty="0">
                <a:ln w="0"/>
                <a:solidFill>
                  <a:prstClr val="black"/>
                </a:solidFill>
              </a:rPr>
              <a:t>. Образование», «Е-услуги</a:t>
            </a:r>
            <a:r>
              <a:rPr lang="ru-RU" sz="2400" dirty="0" smtClean="0">
                <a:ln w="0"/>
                <a:solidFill>
                  <a:prstClr val="black"/>
                </a:solidFill>
              </a:rPr>
              <a:t>» ГИС «Образование в Челябинской области»</a:t>
            </a:r>
            <a:endParaRPr lang="ru-RU" sz="2400" dirty="0">
              <a:ln w="0"/>
              <a:solidFill>
                <a:prstClr val="black"/>
              </a:solidFill>
            </a:endParaRPr>
          </a:p>
          <a:p>
            <a:pPr lvl="0" algn="just">
              <a:buFontTx/>
              <a:buChar char="-"/>
            </a:pPr>
            <a:r>
              <a:rPr lang="ru-RU" sz="2400" dirty="0">
                <a:ln w="0"/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ln w="0"/>
                <a:solidFill>
                  <a:prstClr val="black"/>
                </a:solidFill>
              </a:rPr>
              <a:t>Участие </a:t>
            </a:r>
            <a:r>
              <a:rPr lang="ru-RU" sz="2400" dirty="0">
                <a:ln w="0"/>
                <a:solidFill>
                  <a:prstClr val="black"/>
                </a:solidFill>
              </a:rPr>
              <a:t>в семинарах  по обмену опытом с образовательными организациями </a:t>
            </a:r>
            <a:r>
              <a:rPr lang="ru-RU" sz="2400" dirty="0" smtClean="0">
                <a:ln w="0"/>
                <a:solidFill>
                  <a:prstClr val="black"/>
                </a:solidFill>
              </a:rPr>
              <a:t>области</a:t>
            </a:r>
          </a:p>
          <a:p>
            <a:pPr lvl="0" algn="just">
              <a:buFontTx/>
              <a:buChar char="-"/>
            </a:pPr>
            <a:r>
              <a:rPr lang="ru-RU" sz="2400" dirty="0">
                <a:ln w="0"/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ln w="0"/>
                <a:solidFill>
                  <a:prstClr val="black"/>
                </a:solidFill>
              </a:rPr>
              <a:t>Прохождение курсов повышения квалификации, </a:t>
            </a:r>
            <a:r>
              <a:rPr lang="ru-RU" sz="2400" dirty="0">
                <a:solidFill>
                  <a:prstClr val="black"/>
                </a:solidFill>
              </a:rPr>
              <a:t>проводимых</a:t>
            </a:r>
            <a:r>
              <a:rPr lang="ru-RU" sz="2400" b="1" dirty="0">
                <a:ln w="0"/>
                <a:solidFill>
                  <a:prstClr val="black"/>
                </a:solidFill>
                <a:ea typeface="Calibri" panose="020F0502020204030204" pitchFamily="34" charset="0"/>
              </a:rPr>
              <a:t> </a:t>
            </a:r>
            <a:r>
              <a:rPr lang="ru-RU" sz="2400" dirty="0">
                <a:ln w="0"/>
                <a:solidFill>
                  <a:prstClr val="black"/>
                </a:solidFill>
                <a:ea typeface="Calibri" panose="020F0502020204030204" pitchFamily="34" charset="0"/>
              </a:rPr>
              <a:t>ГБУ ДПО </a:t>
            </a:r>
            <a:r>
              <a:rPr lang="ru-RU" sz="2400" dirty="0" smtClean="0">
                <a:ln w="0"/>
                <a:solidFill>
                  <a:prstClr val="black"/>
                </a:solidFill>
                <a:ea typeface="Calibri" panose="020F0502020204030204" pitchFamily="34" charset="0"/>
              </a:rPr>
              <a:t>РЦОКИО</a:t>
            </a:r>
            <a:endParaRPr lang="ru-RU" sz="2400" dirty="0" smtClean="0">
              <a:ln w="0"/>
              <a:solidFill>
                <a:prstClr val="black"/>
              </a:solidFill>
            </a:endParaRPr>
          </a:p>
          <a:p>
            <a:pPr algn="just"/>
            <a:r>
              <a:rPr lang="ru-RU" sz="24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- </a:t>
            </a:r>
            <a:r>
              <a:rPr lang="ru-RU" sz="2400" dirty="0">
                <a:solidFill>
                  <a:srgbClr val="000000"/>
                </a:solidFill>
              </a:rPr>
              <a:t>Участие в экспертизе официальных сайтов образовательных организаций в рамках </a:t>
            </a:r>
            <a:r>
              <a:rPr lang="ru-RU" sz="2400" dirty="0" smtClean="0">
                <a:solidFill>
                  <a:srgbClr val="000000"/>
                </a:solidFill>
              </a:rPr>
              <a:t>регионального </a:t>
            </a:r>
            <a:r>
              <a:rPr lang="ru-RU" sz="2400" dirty="0">
                <a:solidFill>
                  <a:srgbClr val="000000"/>
                </a:solidFill>
              </a:rPr>
              <a:t>конкурса официальных сайтов системы образования Челябинской </a:t>
            </a:r>
            <a:r>
              <a:rPr lang="ru-RU" sz="2400" dirty="0" smtClean="0">
                <a:solidFill>
                  <a:srgbClr val="000000"/>
                </a:solidFill>
              </a:rPr>
              <a:t>области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038662" y="6097252"/>
            <a:ext cx="1625517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6846" y="2667070"/>
            <a:ext cx="96478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Проект  </a:t>
            </a:r>
            <a:r>
              <a:rPr lang="ru-RU" dirty="0" smtClean="0"/>
              <a:t>«</a:t>
            </a:r>
            <a:r>
              <a:rPr lang="ru-RU" dirty="0" smtClean="0">
                <a:latin typeface="Times New Roman"/>
                <a:ea typeface="Times New Roman"/>
              </a:rPr>
              <a:t>Разработка </a:t>
            </a:r>
            <a:r>
              <a:rPr lang="ru-RU" dirty="0">
                <a:latin typeface="Times New Roman"/>
                <a:ea typeface="Times New Roman"/>
              </a:rPr>
              <a:t>регламента по реализации информационной политики на уровне образовательной </a:t>
            </a:r>
            <a:r>
              <a:rPr lang="ru-RU" dirty="0" smtClean="0">
                <a:latin typeface="Times New Roman"/>
                <a:ea typeface="Times New Roman"/>
              </a:rPr>
              <a:t>организации»</a:t>
            </a:r>
            <a:endParaRPr lang="ru-RU" dirty="0"/>
          </a:p>
          <a:p>
            <a:pPr lvl="0"/>
            <a:r>
              <a:rPr lang="ru-RU" b="1" dirty="0"/>
              <a:t>Образовательная </a:t>
            </a:r>
            <a:r>
              <a:rPr lang="ru-RU" b="1" dirty="0" smtClean="0"/>
              <a:t>организация </a:t>
            </a:r>
            <a:r>
              <a:rPr lang="ru-RU" sz="2400" dirty="0">
                <a:solidFill>
                  <a:prstClr val="black"/>
                </a:solidFill>
              </a:rPr>
              <a:t>МБОУ «СОШ № 9</a:t>
            </a:r>
            <a:r>
              <a:rPr lang="ru-RU" sz="2400" dirty="0" smtClean="0">
                <a:solidFill>
                  <a:prstClr val="black"/>
                </a:solidFill>
              </a:rPr>
              <a:t>»</a:t>
            </a:r>
            <a:endParaRPr lang="ru-RU" sz="2400" dirty="0">
              <a:solidFill>
                <a:prstClr val="black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451769"/>
              </p:ext>
            </p:extLst>
          </p:nvPr>
        </p:nvGraphicFramePr>
        <p:xfrm>
          <a:off x="1982666" y="3895714"/>
          <a:ext cx="9866811" cy="21565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/>
                <a:gridCol w="4472574"/>
              </a:tblGrid>
              <a:tr h="127339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/>
                        </a:rPr>
                        <a:t>       Участники проекта  от </a:t>
                      </a:r>
                      <a:r>
                        <a:rPr lang="en-US" sz="1300" b="1" cap="none" spc="0" dirty="0" smtClean="0">
                          <a:ln w="0"/>
                          <a:effectLst/>
                        </a:rPr>
                        <a:t> </a:t>
                      </a:r>
                      <a:r>
                        <a:rPr lang="ru-RU" sz="1300" b="1" cap="none" spc="0" dirty="0" smtClean="0">
                          <a:ln w="0"/>
                          <a:effectLst/>
                        </a:rPr>
                        <a:t>МБОУ</a:t>
                      </a:r>
                      <a:r>
                        <a:rPr lang="ru-RU" sz="1300" b="1" cap="none" spc="0" baseline="0" dirty="0" smtClean="0">
                          <a:ln w="0"/>
                          <a:effectLst/>
                        </a:rPr>
                        <a:t> «СОШ №9»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2144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Тельминова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Екатерина Сергеевна , директор МБОУ «СОШ № 9»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Яковлева Юлия Александровна, заместитель директора по УВР МБОУ «СОШ № 9»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Беляева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 Екатерина Борисовна, заместитель директора по УВР МБОУ «СОШ № 9»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Степанова Светлана Анатольевна, заместитель директора по УВР МБОУ «СОШ № 9»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Орехова Тамара Анатольевна, начальник отдела обеспечения функционирования информационных систем  ГБУ ДПО РЦОКИО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Гаевая Ирина Анатольевна, методист отдела обеспечения функционирования информационных систем  ГБУ ДПО РЦОКИО</a:t>
                      </a:r>
                    </a:p>
                  </a:txBody>
                  <a:tcPr/>
                </a:tc>
              </a:tr>
              <a:tr h="388718">
                <a:tc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</a:rPr>
              <a:t>МБОУ «СОШ № 9</a:t>
            </a:r>
            <a:r>
              <a:rPr lang="ru-RU" sz="2400" dirty="0" smtClean="0">
                <a:solidFill>
                  <a:prstClr val="black"/>
                </a:solidFill>
              </a:rPr>
              <a:t>»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-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400" b="1" dirty="0">
                <a:ln w="0"/>
                <a:ea typeface="Calibri" panose="020F0502020204030204" pitchFamily="34" charset="0"/>
              </a:rPr>
              <a:t>отдела </a:t>
            </a: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обеспечения </a:t>
            </a:r>
            <a:r>
              <a:rPr lang="ru-RU" sz="2400" b="1" dirty="0">
                <a:solidFill>
                  <a:srgbClr val="000000"/>
                </a:solidFill>
                <a:latin typeface="Cambria" panose="02040503050406030204" pitchFamily="18" charset="0"/>
              </a:rPr>
              <a:t>функционирования информационных систем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ГБУ </a:t>
            </a:r>
            <a:r>
              <a:rPr lang="ru-RU" sz="2400" dirty="0">
                <a:ln w="0"/>
                <a:ea typeface="Calibri" panose="020F0502020204030204" pitchFamily="34" charset="0"/>
              </a:rPr>
              <a:t>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>
                <a:latin typeface="Times New Roman"/>
                <a:ea typeface="Times New Roman"/>
              </a:rPr>
              <a:t>Разработка регламента по реализации информационной политики на уровне образовательной организации</a:t>
            </a:r>
            <a:r>
              <a:rPr lang="ru-RU" sz="2800" dirty="0" smtClean="0"/>
              <a:t>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90713" y="1372256"/>
            <a:ext cx="96948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</a:p>
          <a:p>
            <a:pPr algn="just"/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 panose="020F0502020204030204" pitchFamily="34" charset="0"/>
              </a:rPr>
              <a:t>р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азработка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регламента по реализации информационной политики на уровне образовательной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организации.</a:t>
            </a:r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Задачи:</a:t>
            </a:r>
          </a:p>
          <a:p>
            <a:pPr algn="just"/>
            <a:r>
              <a:rPr lang="ru-RU" sz="2800" dirty="0" smtClean="0"/>
              <a:t>сформировать сборник </a:t>
            </a:r>
            <a:r>
              <a:rPr lang="ru-RU" sz="2800" dirty="0"/>
              <a:t>типовых локальных документов, регламентирующих </a:t>
            </a:r>
            <a:r>
              <a:rPr lang="ru-RU" sz="2800" dirty="0" smtClean="0"/>
              <a:t>реализацию </a:t>
            </a:r>
            <a:r>
              <a:rPr lang="ru-RU" sz="2800" dirty="0"/>
              <a:t>информационной политики на уровне образовательной </a:t>
            </a:r>
            <a:r>
              <a:rPr lang="ru-RU" sz="2800" dirty="0" smtClean="0"/>
              <a:t>организации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6886" y="838893"/>
            <a:ext cx="958248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/>
              <a:t>Подготовительный этап</a:t>
            </a:r>
            <a:r>
              <a:rPr lang="ru-RU" sz="2400" dirty="0"/>
              <a:t> </a:t>
            </a:r>
            <a:r>
              <a:rPr lang="ru-RU" sz="2400" dirty="0" smtClean="0"/>
              <a:t>– оформление </a:t>
            </a:r>
            <a:r>
              <a:rPr lang="ru-RU" sz="2400" dirty="0"/>
              <a:t>заявительных документов, согласование плана работы, состава рабочих групп. </a:t>
            </a:r>
            <a:r>
              <a:rPr lang="ru-RU" sz="2400" dirty="0" smtClean="0"/>
              <a:t> 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Организационно-</a:t>
            </a:r>
            <a:r>
              <a:rPr lang="ru-RU" sz="2400" u="sng" dirty="0" err="1" smtClean="0"/>
              <a:t>деятельностный</a:t>
            </a:r>
            <a:r>
              <a:rPr lang="ru-RU" sz="2400" u="sng" dirty="0" smtClean="0"/>
              <a:t> </a:t>
            </a:r>
            <a:r>
              <a:rPr lang="ru-RU" sz="2400" u="sng" dirty="0"/>
              <a:t>этап</a:t>
            </a:r>
            <a:r>
              <a:rPr lang="ru-RU" sz="2400" dirty="0"/>
              <a:t> </a:t>
            </a:r>
            <a:r>
              <a:rPr lang="ru-RU" sz="2400" dirty="0" smtClean="0"/>
              <a:t>– анализ </a:t>
            </a:r>
            <a:r>
              <a:rPr lang="ru-RU" sz="2400" dirty="0"/>
              <a:t>реализации информационной политики на уровне образовательной </a:t>
            </a:r>
            <a:r>
              <a:rPr lang="ru-RU" sz="2400" dirty="0" smtClean="0"/>
              <a:t>организации; разработка </a:t>
            </a:r>
            <a:r>
              <a:rPr lang="ru-RU" sz="2400" dirty="0"/>
              <a:t>типовых локальных документов, регламентирующих реализацию информационной политики на уровне образовательной организации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Продуктивный </a:t>
            </a:r>
            <a:r>
              <a:rPr lang="ru-RU" sz="2400" u="sng" dirty="0"/>
              <a:t>этап</a:t>
            </a:r>
            <a:r>
              <a:rPr lang="ru-RU" sz="2400" dirty="0"/>
              <a:t> – </a:t>
            </a:r>
            <a:r>
              <a:rPr lang="ru-RU" sz="2400" dirty="0" smtClean="0"/>
              <a:t>подготовка </a:t>
            </a:r>
            <a:r>
              <a:rPr lang="ru-RU" sz="2400" dirty="0"/>
              <a:t>к публикации сборника материалов по результатам реализации проекта</a:t>
            </a:r>
            <a:endParaRPr lang="ru-RU" sz="2400" dirty="0" smtClean="0"/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8014" y="657824"/>
            <a:ext cx="10007364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58014" y="73049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83982" y="1540502"/>
            <a:ext cx="9757827" cy="4886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 установочный семинар </a:t>
            </a:r>
            <a:r>
              <a:rPr lang="ru-RU" sz="200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рабочей </a:t>
            </a: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группы проекта </a:t>
            </a:r>
            <a:r>
              <a:rPr lang="ru-RU" sz="200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 </a:t>
            </a: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формированию пакета локальных нормативных документов, </a:t>
            </a:r>
            <a:r>
              <a:rPr lang="ru-RU" sz="200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необходимых для </a:t>
            </a: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функционирования </a:t>
            </a:r>
            <a:r>
              <a:rPr lang="ru-RU" sz="20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</a:t>
            </a:r>
            <a:r>
              <a:rPr lang="ru-RU" sz="20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систем;</a:t>
            </a:r>
            <a:endParaRPr lang="ru-RU" sz="2000" dirty="0">
              <a:ln w="0"/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Проведены </a:t>
            </a: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заседания </a:t>
            </a:r>
            <a:r>
              <a:rPr lang="ru-RU" sz="200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рабочей группы </a:t>
            </a: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 с обсуждением вопросов: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2.1. </a:t>
            </a: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</a:t>
            </a:r>
            <a:r>
              <a:rPr lang="ru-RU" sz="20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 </a:t>
            </a:r>
            <a:r>
              <a:rPr lang="ru-RU" sz="2000" dirty="0" smtClean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спользуемых </a:t>
            </a:r>
            <a:r>
              <a:rPr lang="ru-RU" sz="20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организации </a:t>
            </a:r>
            <a:r>
              <a:rPr lang="ru-RU" sz="20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систем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2.2. </a:t>
            </a:r>
            <a:r>
              <a:rPr lang="ru-RU" sz="2000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доработка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типовых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локальных документов, регламентирующих реализацию информационной политики на уровне образовательной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40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Профессионально-общественное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прикладных продуктов)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"/>
              </a:rPr>
              <a:t> 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  <a:hlinkClick r:id=""/>
            </a:endParaRPr>
          </a:p>
          <a:p>
            <a:pPr algn="just">
              <a:lnSpc>
                <a:spcPct val="107000"/>
              </a:lnSpc>
              <a:spcAft>
                <a:spcPts val="400"/>
              </a:spcAft>
            </a:pP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"/>
              </a:rPr>
              <a:t>https://rcokio.ru/vimp/uspeshnye-praktiki-msoko/ekspertnaja-ploschadka/ </a:t>
            </a:r>
            <a:endParaRPr lang="ru-RU" sz="2000" dirty="0">
              <a:ln w="0"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601134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16359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165410" y="6115691"/>
            <a:ext cx="198877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063440"/>
              </p:ext>
            </p:extLst>
          </p:nvPr>
        </p:nvGraphicFramePr>
        <p:xfrm>
          <a:off x="2121002" y="1538204"/>
          <a:ext cx="9914245" cy="40690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87908"/>
                <a:gridCol w="1256134"/>
                <a:gridCol w="1692121"/>
                <a:gridCol w="1678082"/>
              </a:tblGrid>
              <a:tr h="83815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Название мероприятия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Дата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Статус участника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Кол-во участников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82538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/>
                        </a:rPr>
                        <a:t>Областной семинар «Организация и содержание работы межмуниципальных проектных групп в рамках образовательной агломерации по развитию систем оценки качества образования»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21 сентября</a:t>
                      </a:r>
                    </a:p>
                    <a:p>
                      <a:r>
                        <a:rPr lang="ru-RU" sz="1800" dirty="0" smtClean="0"/>
                        <a:t>2019 г.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слушатель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/>
                </a:tc>
              </a:tr>
              <a:tr h="1341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 Участие в экспертизе официальных сайтов образовательных организаций в рамках 3 этапа регионального конкурса официальных сайтов системы образования Челябинской области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Сентябрь 2019 г.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эксперт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601134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16359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165410" y="6115691"/>
            <a:ext cx="198877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134295"/>
              </p:ext>
            </p:extLst>
          </p:nvPr>
        </p:nvGraphicFramePr>
        <p:xfrm>
          <a:off x="2058615" y="1432131"/>
          <a:ext cx="9914245" cy="42823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80038"/>
                <a:gridCol w="1855961"/>
                <a:gridCol w="1878246"/>
              </a:tblGrid>
              <a:tr h="83815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Название мероприятия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 участников</a:t>
                      </a:r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82538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spc="-25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Участие в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IV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межрегиональной научно-практической конференции «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Тема статьи «Информационная политика образовательной организации как средство реализации взаимодействия участников образовательных отношений»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223" y="1432131"/>
            <a:ext cx="1383311" cy="19884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9795" y="3436368"/>
            <a:ext cx="1590230" cy="216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7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40" y="989189"/>
            <a:ext cx="966158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8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u="sng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ru-RU" sz="24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(для ОО):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212121"/>
                </a:solidFill>
              </a:rPr>
              <a:t>анализ </a:t>
            </a:r>
            <a:r>
              <a:rPr lang="ru-RU" sz="2400" dirty="0" smtClean="0">
                <a:solidFill>
                  <a:prstClr val="black"/>
                </a:solidFill>
              </a:rPr>
              <a:t>локальных </a:t>
            </a:r>
            <a:r>
              <a:rPr lang="ru-RU" sz="2400" dirty="0">
                <a:solidFill>
                  <a:prstClr val="black"/>
                </a:solidFill>
              </a:rPr>
              <a:t>документов</a:t>
            </a:r>
            <a:r>
              <a:rPr lang="ru-RU" sz="2400" dirty="0" smtClean="0">
                <a:solidFill>
                  <a:prstClr val="black"/>
                </a:solidFill>
              </a:rPr>
              <a:t>, разработанных на </a:t>
            </a:r>
            <a:r>
              <a:rPr lang="ru-RU" sz="2400" dirty="0">
                <a:solidFill>
                  <a:prstClr val="black"/>
                </a:solidFill>
              </a:rPr>
              <a:t>уровне образовательной </a:t>
            </a:r>
            <a:r>
              <a:rPr lang="ru-RU" sz="2400" dirty="0" smtClean="0">
                <a:solidFill>
                  <a:prstClr val="black"/>
                </a:solidFill>
              </a:rPr>
              <a:t>организации и  необходимых для функционирования информационных систем; </a:t>
            </a:r>
            <a:r>
              <a:rPr lang="ru-RU" sz="2400" dirty="0" smtClean="0">
                <a:ln w="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разработка нормативных документов, </a:t>
            </a:r>
            <a:r>
              <a:rPr lang="ru-RU" sz="2400" dirty="0">
                <a:solidFill>
                  <a:prstClr val="black"/>
                </a:solidFill>
              </a:rPr>
              <a:t>регламентирующих реализацию информационной политики на уровне образовательной </a:t>
            </a:r>
            <a:r>
              <a:rPr lang="ru-RU" sz="2400" dirty="0" smtClean="0">
                <a:solidFill>
                  <a:prstClr val="black"/>
                </a:solidFill>
              </a:rPr>
              <a:t>организации</a:t>
            </a:r>
            <a:endParaRPr lang="ru-RU" sz="2400" dirty="0">
              <a:ln w="0"/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u="sng" dirty="0" smtClean="0"/>
              <a:t>Внешняя</a:t>
            </a:r>
            <a:r>
              <a:rPr lang="ru-RU" sz="2400" dirty="0" smtClean="0"/>
              <a:t> (для системы образования Челябинской области): </a:t>
            </a:r>
            <a:r>
              <a:rPr lang="ru-RU" sz="2400" dirty="0" smtClean="0">
                <a:solidFill>
                  <a:srgbClr val="000000"/>
                </a:solidFill>
              </a:rPr>
              <a:t>участие </a:t>
            </a:r>
            <a:r>
              <a:rPr lang="ru-RU" sz="2400" dirty="0">
                <a:solidFill>
                  <a:srgbClr val="000000"/>
                </a:solidFill>
              </a:rPr>
              <a:t>в экспертизе официальных сайтов образовательных организаций в рамках </a:t>
            </a:r>
            <a:r>
              <a:rPr lang="ru-RU" sz="2400" dirty="0" smtClean="0">
                <a:solidFill>
                  <a:srgbClr val="000000"/>
                </a:solidFill>
              </a:rPr>
              <a:t>регионального </a:t>
            </a:r>
            <a:r>
              <a:rPr lang="ru-RU" sz="2400" dirty="0">
                <a:solidFill>
                  <a:srgbClr val="000000"/>
                </a:solidFill>
              </a:rPr>
              <a:t>конкурса официальных сайтов системы образования Челябинской </a:t>
            </a:r>
            <a:r>
              <a:rPr lang="ru-RU" sz="2400" dirty="0" smtClean="0">
                <a:solidFill>
                  <a:srgbClr val="000000"/>
                </a:solidFill>
              </a:rPr>
              <a:t>области; участие </a:t>
            </a:r>
            <a:r>
              <a:rPr lang="ru-RU" sz="2400" dirty="0" smtClean="0">
                <a:solidFill>
                  <a:prstClr val="black"/>
                </a:solidFill>
              </a:rPr>
              <a:t>в семинарах , проводимых</a:t>
            </a:r>
            <a:r>
              <a:rPr lang="ru-RU" sz="2800" b="1" dirty="0">
                <a:ln w="0"/>
                <a:solidFill>
                  <a:prstClr val="black"/>
                </a:solidFill>
                <a:ea typeface="Calibri" panose="020F0502020204030204" pitchFamily="34" charset="0"/>
              </a:rPr>
              <a:t> </a:t>
            </a:r>
            <a:r>
              <a:rPr lang="ru-RU" sz="2400" dirty="0">
                <a:ln w="0"/>
                <a:solidFill>
                  <a:prstClr val="black"/>
                </a:solidFill>
                <a:ea typeface="Calibri" panose="020F0502020204030204" pitchFamily="34" charset="0"/>
              </a:rPr>
              <a:t>ГБУ ДПО </a:t>
            </a:r>
            <a:r>
              <a:rPr lang="ru-RU" sz="2400" dirty="0" smtClean="0">
                <a:ln w="0"/>
                <a:solidFill>
                  <a:prstClr val="black"/>
                </a:solidFill>
                <a:ea typeface="Calibri" panose="020F0502020204030204" pitchFamily="34" charset="0"/>
              </a:rPr>
              <a:t>РЦОКИО</a:t>
            </a:r>
            <a:endParaRPr lang="ru-RU" sz="24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280211" y="6127263"/>
            <a:ext cx="1315832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703</Words>
  <Application>Microsoft Office PowerPoint</Application>
  <PresentationFormat>Широкоэкранный</PresentationFormat>
  <Paragraphs>111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Югова Дарья Александровна</cp:lastModifiedBy>
  <cp:revision>126</cp:revision>
  <cp:lastPrinted>2018-11-12T10:47:27Z</cp:lastPrinted>
  <dcterms:created xsi:type="dcterms:W3CDTF">2017-09-29T08:48:00Z</dcterms:created>
  <dcterms:modified xsi:type="dcterms:W3CDTF">2019-12-09T07:02:38Z</dcterms:modified>
</cp:coreProperties>
</file>