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1" r:id="rId2"/>
    <p:sldMasterId id="2147483673" r:id="rId3"/>
    <p:sldMasterId id="2147483685" r:id="rId4"/>
    <p:sldMasterId id="2147483700" r:id="rId5"/>
  </p:sldMasterIdLst>
  <p:notesMasterIdLst>
    <p:notesMasterId r:id="rId55"/>
  </p:notesMasterIdLst>
  <p:sldIdLst>
    <p:sldId id="301" r:id="rId6"/>
    <p:sldId id="348" r:id="rId7"/>
    <p:sldId id="349" r:id="rId8"/>
    <p:sldId id="350" r:id="rId9"/>
    <p:sldId id="351" r:id="rId10"/>
    <p:sldId id="352" r:id="rId11"/>
    <p:sldId id="353" r:id="rId12"/>
    <p:sldId id="354" r:id="rId13"/>
    <p:sldId id="355" r:id="rId14"/>
    <p:sldId id="356" r:id="rId15"/>
    <p:sldId id="357" r:id="rId16"/>
    <p:sldId id="308" r:id="rId17"/>
    <p:sldId id="305" r:id="rId18"/>
    <p:sldId id="307" r:id="rId19"/>
    <p:sldId id="306" r:id="rId20"/>
    <p:sldId id="318" r:id="rId21"/>
    <p:sldId id="363" r:id="rId22"/>
    <p:sldId id="364" r:id="rId23"/>
    <p:sldId id="365" r:id="rId24"/>
    <p:sldId id="366" r:id="rId25"/>
    <p:sldId id="358" r:id="rId26"/>
    <p:sldId id="359" r:id="rId27"/>
    <p:sldId id="360" r:id="rId28"/>
    <p:sldId id="361" r:id="rId29"/>
    <p:sldId id="362" r:id="rId30"/>
    <p:sldId id="320" r:id="rId31"/>
    <p:sldId id="339" r:id="rId32"/>
    <p:sldId id="340" r:id="rId33"/>
    <p:sldId id="341" r:id="rId34"/>
    <p:sldId id="342" r:id="rId35"/>
    <p:sldId id="326" r:id="rId36"/>
    <p:sldId id="344" r:id="rId37"/>
    <p:sldId id="345" r:id="rId38"/>
    <p:sldId id="328" r:id="rId39"/>
    <p:sldId id="335" r:id="rId40"/>
    <p:sldId id="334" r:id="rId41"/>
    <p:sldId id="347" r:id="rId42"/>
    <p:sldId id="329" r:id="rId43"/>
    <p:sldId id="330" r:id="rId44"/>
    <p:sldId id="331" r:id="rId45"/>
    <p:sldId id="332" r:id="rId46"/>
    <p:sldId id="333" r:id="rId47"/>
    <p:sldId id="317" r:id="rId48"/>
    <p:sldId id="309" r:id="rId49"/>
    <p:sldId id="310" r:id="rId50"/>
    <p:sldId id="315" r:id="rId51"/>
    <p:sldId id="316" r:id="rId52"/>
    <p:sldId id="319" r:id="rId53"/>
    <p:sldId id="303" r:id="rId5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98CA"/>
    <a:srgbClr val="264796"/>
    <a:srgbClr val="E31E24"/>
    <a:srgbClr val="0E3CB0"/>
    <a:srgbClr val="F2F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3" d="100"/>
          <a:sy n="63" d="100"/>
        </p:scale>
        <p:origin x="-126" y="-2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presProps" Target="presProp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slideMaster" Target="slideMasters/slideMaster3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microsoft.com/office/2007/relationships/hdphoto" Target="../media/hdphoto4.wdp"/><Relationship Id="rId1" Type="http://schemas.openxmlformats.org/officeDocument/2006/relationships/image" Target="../media/image25.png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45.png"/><Relationship Id="rId5" Type="http://schemas.openxmlformats.org/officeDocument/2006/relationships/image" Target="../media/image46.png"/><Relationship Id="rId4" Type="http://schemas.microsoft.com/office/2007/relationships/hdphoto" Target="../media/hdphoto1.wdp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microsoft.com/office/2007/relationships/hdphoto" Target="../media/hdphoto4.wdp"/><Relationship Id="rId1" Type="http://schemas.openxmlformats.org/officeDocument/2006/relationships/image" Target="../media/image25.png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45.png"/><Relationship Id="rId5" Type="http://schemas.openxmlformats.org/officeDocument/2006/relationships/image" Target="../media/image46.png"/><Relationship Id="rId4" Type="http://schemas.microsoft.com/office/2007/relationships/hdphoto" Target="../media/hdphoto1.wdp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D43F907-9056-402B-A341-DB96170857CB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2C55B15-1963-407D-B7BE-41BB32A7EF45}">
      <dgm:prSet phldrT="[Текст]" custT="1"/>
      <dgm:spPr/>
      <dgm:t>
        <a:bodyPr/>
        <a:lstStyle/>
        <a:p>
          <a:r>
            <a:rPr lang="ru-RU" sz="2000" dirty="0"/>
            <a:t>Цель, задачи </a:t>
          </a:r>
        </a:p>
      </dgm:t>
    </dgm:pt>
    <dgm:pt modelId="{29FBA028-D7B1-402E-8D54-1B59D6A66DC7}" type="parTrans" cxnId="{9D3F3DDF-4938-46B7-B72A-9D193D6C8C01}">
      <dgm:prSet/>
      <dgm:spPr/>
      <dgm:t>
        <a:bodyPr/>
        <a:lstStyle/>
        <a:p>
          <a:endParaRPr lang="ru-RU" sz="2000"/>
        </a:p>
      </dgm:t>
    </dgm:pt>
    <dgm:pt modelId="{399E1718-2D6C-4C76-B38F-B72587F023DD}" type="sibTrans" cxnId="{9D3F3DDF-4938-46B7-B72A-9D193D6C8C01}">
      <dgm:prSet/>
      <dgm:spPr/>
      <dgm:t>
        <a:bodyPr/>
        <a:lstStyle/>
        <a:p>
          <a:endParaRPr lang="ru-RU" sz="2000"/>
        </a:p>
      </dgm:t>
    </dgm:pt>
    <dgm:pt modelId="{61590E00-13DA-4BCF-9348-E75937B8F2CD}">
      <dgm:prSet phldrT="[Текст]" custT="1"/>
      <dgm:spPr/>
      <dgm:t>
        <a:bodyPr/>
        <a:lstStyle/>
        <a:p>
          <a:r>
            <a:rPr lang="ru-RU" sz="2000" dirty="0"/>
            <a:t>Средства </a:t>
          </a:r>
        </a:p>
      </dgm:t>
    </dgm:pt>
    <dgm:pt modelId="{F2D028A3-EBEA-475F-9AA6-040936081788}" type="parTrans" cxnId="{C65660B0-2F06-4008-84AA-C86603ABFB8F}">
      <dgm:prSet/>
      <dgm:spPr/>
      <dgm:t>
        <a:bodyPr/>
        <a:lstStyle/>
        <a:p>
          <a:endParaRPr lang="ru-RU" sz="2000"/>
        </a:p>
      </dgm:t>
    </dgm:pt>
    <dgm:pt modelId="{457360F3-7D30-4F70-B30C-06F9BCBCDA73}" type="sibTrans" cxnId="{C65660B0-2F06-4008-84AA-C86603ABFB8F}">
      <dgm:prSet/>
      <dgm:spPr/>
      <dgm:t>
        <a:bodyPr/>
        <a:lstStyle/>
        <a:p>
          <a:endParaRPr lang="ru-RU" sz="2000"/>
        </a:p>
      </dgm:t>
    </dgm:pt>
    <dgm:pt modelId="{9B2C2699-4C60-4979-AE6B-FF287A0E3BB5}">
      <dgm:prSet phldrT="[Текст]" custT="1"/>
      <dgm:spPr/>
      <dgm:t>
        <a:bodyPr/>
        <a:lstStyle/>
        <a:p>
          <a:r>
            <a:rPr lang="ru-RU" sz="2000" dirty="0"/>
            <a:t>Инструменты </a:t>
          </a:r>
        </a:p>
      </dgm:t>
    </dgm:pt>
    <dgm:pt modelId="{8DCA5C58-F160-40BD-8152-0A6D5CC9C451}" type="parTrans" cxnId="{288D74B2-0914-418B-BAD2-61821F79E6EE}">
      <dgm:prSet/>
      <dgm:spPr/>
      <dgm:t>
        <a:bodyPr/>
        <a:lstStyle/>
        <a:p>
          <a:endParaRPr lang="ru-RU" sz="2000"/>
        </a:p>
      </dgm:t>
    </dgm:pt>
    <dgm:pt modelId="{191D3B77-E957-4B68-9E98-A95160496C7C}" type="sibTrans" cxnId="{288D74B2-0914-418B-BAD2-61821F79E6EE}">
      <dgm:prSet/>
      <dgm:spPr/>
      <dgm:t>
        <a:bodyPr/>
        <a:lstStyle/>
        <a:p>
          <a:endParaRPr lang="ru-RU" sz="2000"/>
        </a:p>
      </dgm:t>
    </dgm:pt>
    <dgm:pt modelId="{608C3503-CC92-40DC-8FEC-3B0CE21549E1}">
      <dgm:prSet phldrT="[Текст]" custT="1"/>
      <dgm:spPr/>
      <dgm:t>
        <a:bodyPr/>
        <a:lstStyle/>
        <a:p>
          <a:r>
            <a:rPr lang="ru-RU" sz="2000" dirty="0"/>
            <a:t>Ожидаемые результаты</a:t>
          </a:r>
        </a:p>
      </dgm:t>
    </dgm:pt>
    <dgm:pt modelId="{65FA7754-9C86-4702-B8C6-0A9D4A8AD8A6}" type="parTrans" cxnId="{59DD4757-ED12-49FD-B120-F7CD569C14A7}">
      <dgm:prSet/>
      <dgm:spPr/>
      <dgm:t>
        <a:bodyPr/>
        <a:lstStyle/>
        <a:p>
          <a:endParaRPr lang="ru-RU" sz="2000"/>
        </a:p>
      </dgm:t>
    </dgm:pt>
    <dgm:pt modelId="{9E68B505-E53B-419B-BB50-98793A2B22F1}" type="sibTrans" cxnId="{59DD4757-ED12-49FD-B120-F7CD569C14A7}">
      <dgm:prSet/>
      <dgm:spPr/>
      <dgm:t>
        <a:bodyPr/>
        <a:lstStyle/>
        <a:p>
          <a:endParaRPr lang="ru-RU" sz="2000"/>
        </a:p>
      </dgm:t>
    </dgm:pt>
    <dgm:pt modelId="{DF2307C5-0884-4A42-85C6-F0A15DCD879B}">
      <dgm:prSet phldrT="[Текст]" custT="1"/>
      <dgm:spPr/>
      <dgm:t>
        <a:bodyPr/>
        <a:lstStyle/>
        <a:p>
          <a:r>
            <a:rPr lang="ru-RU" sz="2000" dirty="0"/>
            <a:t>Условия  </a:t>
          </a:r>
        </a:p>
      </dgm:t>
    </dgm:pt>
    <dgm:pt modelId="{478B4AB6-E21B-41B4-9189-D8DEF6B16FFD}" type="parTrans" cxnId="{9AF8A781-23FC-4B5F-AE5A-001A74817E50}">
      <dgm:prSet/>
      <dgm:spPr/>
      <dgm:t>
        <a:bodyPr/>
        <a:lstStyle/>
        <a:p>
          <a:endParaRPr lang="ru-RU" sz="2000"/>
        </a:p>
      </dgm:t>
    </dgm:pt>
    <dgm:pt modelId="{932985AC-5060-45F7-815E-6CDE7A51F5E9}" type="sibTrans" cxnId="{9AF8A781-23FC-4B5F-AE5A-001A74817E50}">
      <dgm:prSet/>
      <dgm:spPr/>
      <dgm:t>
        <a:bodyPr/>
        <a:lstStyle/>
        <a:p>
          <a:endParaRPr lang="ru-RU" sz="2000"/>
        </a:p>
      </dgm:t>
    </dgm:pt>
    <dgm:pt modelId="{08282A71-07BD-4BB1-AFC6-AEF09C750C76}" type="pres">
      <dgm:prSet presAssocID="{8D43F907-9056-402B-A341-DB96170857CB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9F924CC-AD99-46A7-83D2-CB35C2FBC2C3}" type="pres">
      <dgm:prSet presAssocID="{32C55B15-1963-407D-B7BE-41BB32A7EF45}" presName="horFlow" presStyleCnt="0"/>
      <dgm:spPr/>
    </dgm:pt>
    <dgm:pt modelId="{E32DFEBA-E811-49F5-A085-704B3E02297A}" type="pres">
      <dgm:prSet presAssocID="{32C55B15-1963-407D-B7BE-41BB32A7EF45}" presName="bigChev" presStyleLbl="node1" presStyleIdx="0" presStyleCnt="1"/>
      <dgm:spPr/>
      <dgm:t>
        <a:bodyPr/>
        <a:lstStyle/>
        <a:p>
          <a:endParaRPr lang="ru-RU"/>
        </a:p>
      </dgm:t>
    </dgm:pt>
    <dgm:pt modelId="{69375681-242C-4BE8-9302-6CBE6970B3DE}" type="pres">
      <dgm:prSet presAssocID="{F2D028A3-EBEA-475F-9AA6-040936081788}" presName="parTrans" presStyleCnt="0"/>
      <dgm:spPr/>
    </dgm:pt>
    <dgm:pt modelId="{420E18D2-55A2-4826-B07A-5DA5E0973DE1}" type="pres">
      <dgm:prSet presAssocID="{61590E00-13DA-4BCF-9348-E75937B8F2CD}" presName="node" presStyleLbl="alignAccFollowNode1" presStyleIdx="0" presStyleCnt="4" custScaleX="1152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75B098-B884-4B3D-8AED-92832370EF3F}" type="pres">
      <dgm:prSet presAssocID="{457360F3-7D30-4F70-B30C-06F9BCBCDA73}" presName="sibTrans" presStyleCnt="0"/>
      <dgm:spPr/>
    </dgm:pt>
    <dgm:pt modelId="{AA455EE5-EFA8-4467-B947-FED57A30747C}" type="pres">
      <dgm:prSet presAssocID="{9B2C2699-4C60-4979-AE6B-FF287A0E3BB5}" presName="node" presStyleLbl="alignAccFollowNode1" presStyleIdx="1" presStyleCnt="4" custScaleX="1375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DCC5A0-0A1A-4249-8B20-405B20031A4D}" type="pres">
      <dgm:prSet presAssocID="{191D3B77-E957-4B68-9E98-A95160496C7C}" presName="sibTrans" presStyleCnt="0"/>
      <dgm:spPr/>
    </dgm:pt>
    <dgm:pt modelId="{D567D5E0-5CDB-4A37-976A-C2372B177460}" type="pres">
      <dgm:prSet presAssocID="{DF2307C5-0884-4A42-85C6-F0A15DCD879B}" presName="node" presStyleLbl="alignAccFollowNode1" presStyleIdx="2" presStyleCnt="4" custScaleX="1375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217363-C7F1-4486-8A89-1DAACD14CCA3}" type="pres">
      <dgm:prSet presAssocID="{932985AC-5060-45F7-815E-6CDE7A51F5E9}" presName="sibTrans" presStyleCnt="0"/>
      <dgm:spPr/>
    </dgm:pt>
    <dgm:pt modelId="{07D6A8A1-311E-439C-B5EE-AAA0CB0A1F4B}" type="pres">
      <dgm:prSet presAssocID="{608C3503-CC92-40DC-8FEC-3B0CE21549E1}" presName="node" presStyleLbl="alignAccFollowNode1" presStyleIdx="3" presStyleCnt="4" custScaleX="1375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D3F3DDF-4938-46B7-B72A-9D193D6C8C01}" srcId="{8D43F907-9056-402B-A341-DB96170857CB}" destId="{32C55B15-1963-407D-B7BE-41BB32A7EF45}" srcOrd="0" destOrd="0" parTransId="{29FBA028-D7B1-402E-8D54-1B59D6A66DC7}" sibTransId="{399E1718-2D6C-4C76-B38F-B72587F023DD}"/>
    <dgm:cxn modelId="{4836AA15-4B11-4D6C-AD4B-D85D1779B870}" type="presOf" srcId="{8D43F907-9056-402B-A341-DB96170857CB}" destId="{08282A71-07BD-4BB1-AFC6-AEF09C750C76}" srcOrd="0" destOrd="0" presId="urn:microsoft.com/office/officeart/2005/8/layout/lProcess3"/>
    <dgm:cxn modelId="{288D74B2-0914-418B-BAD2-61821F79E6EE}" srcId="{32C55B15-1963-407D-B7BE-41BB32A7EF45}" destId="{9B2C2699-4C60-4979-AE6B-FF287A0E3BB5}" srcOrd="1" destOrd="0" parTransId="{8DCA5C58-F160-40BD-8152-0A6D5CC9C451}" sibTransId="{191D3B77-E957-4B68-9E98-A95160496C7C}"/>
    <dgm:cxn modelId="{487088F9-55C8-42F1-8780-D4F372AF7D03}" type="presOf" srcId="{9B2C2699-4C60-4979-AE6B-FF287A0E3BB5}" destId="{AA455EE5-EFA8-4467-B947-FED57A30747C}" srcOrd="0" destOrd="0" presId="urn:microsoft.com/office/officeart/2005/8/layout/lProcess3"/>
    <dgm:cxn modelId="{3C3F6191-5CAF-4536-A5E6-2F16535F677A}" type="presOf" srcId="{61590E00-13DA-4BCF-9348-E75937B8F2CD}" destId="{420E18D2-55A2-4826-B07A-5DA5E0973DE1}" srcOrd="0" destOrd="0" presId="urn:microsoft.com/office/officeart/2005/8/layout/lProcess3"/>
    <dgm:cxn modelId="{9AF8A781-23FC-4B5F-AE5A-001A74817E50}" srcId="{32C55B15-1963-407D-B7BE-41BB32A7EF45}" destId="{DF2307C5-0884-4A42-85C6-F0A15DCD879B}" srcOrd="2" destOrd="0" parTransId="{478B4AB6-E21B-41B4-9189-D8DEF6B16FFD}" sibTransId="{932985AC-5060-45F7-815E-6CDE7A51F5E9}"/>
    <dgm:cxn modelId="{42FE57BE-C743-44EE-A229-99E5F594D3D0}" type="presOf" srcId="{608C3503-CC92-40DC-8FEC-3B0CE21549E1}" destId="{07D6A8A1-311E-439C-B5EE-AAA0CB0A1F4B}" srcOrd="0" destOrd="0" presId="urn:microsoft.com/office/officeart/2005/8/layout/lProcess3"/>
    <dgm:cxn modelId="{59DD4757-ED12-49FD-B120-F7CD569C14A7}" srcId="{32C55B15-1963-407D-B7BE-41BB32A7EF45}" destId="{608C3503-CC92-40DC-8FEC-3B0CE21549E1}" srcOrd="3" destOrd="0" parTransId="{65FA7754-9C86-4702-B8C6-0A9D4A8AD8A6}" sibTransId="{9E68B505-E53B-419B-BB50-98793A2B22F1}"/>
    <dgm:cxn modelId="{5AFF5677-D7BC-4CC7-9368-F6F1D101F959}" type="presOf" srcId="{DF2307C5-0884-4A42-85C6-F0A15DCD879B}" destId="{D567D5E0-5CDB-4A37-976A-C2372B177460}" srcOrd="0" destOrd="0" presId="urn:microsoft.com/office/officeart/2005/8/layout/lProcess3"/>
    <dgm:cxn modelId="{AEEB34F5-8BB5-43B8-A7B9-EBA607134720}" type="presOf" srcId="{32C55B15-1963-407D-B7BE-41BB32A7EF45}" destId="{E32DFEBA-E811-49F5-A085-704B3E02297A}" srcOrd="0" destOrd="0" presId="urn:microsoft.com/office/officeart/2005/8/layout/lProcess3"/>
    <dgm:cxn modelId="{C65660B0-2F06-4008-84AA-C86603ABFB8F}" srcId="{32C55B15-1963-407D-B7BE-41BB32A7EF45}" destId="{61590E00-13DA-4BCF-9348-E75937B8F2CD}" srcOrd="0" destOrd="0" parTransId="{F2D028A3-EBEA-475F-9AA6-040936081788}" sibTransId="{457360F3-7D30-4F70-B30C-06F9BCBCDA73}"/>
    <dgm:cxn modelId="{881543CF-996F-42AD-8FB0-98EF7500997F}" type="presParOf" srcId="{08282A71-07BD-4BB1-AFC6-AEF09C750C76}" destId="{D9F924CC-AD99-46A7-83D2-CB35C2FBC2C3}" srcOrd="0" destOrd="0" presId="urn:microsoft.com/office/officeart/2005/8/layout/lProcess3"/>
    <dgm:cxn modelId="{F12D0D9B-6A1F-4FD9-BA47-24B7D7CAE48E}" type="presParOf" srcId="{D9F924CC-AD99-46A7-83D2-CB35C2FBC2C3}" destId="{E32DFEBA-E811-49F5-A085-704B3E02297A}" srcOrd="0" destOrd="0" presId="urn:microsoft.com/office/officeart/2005/8/layout/lProcess3"/>
    <dgm:cxn modelId="{EA28EA64-9003-446B-99AE-575BE33C838D}" type="presParOf" srcId="{D9F924CC-AD99-46A7-83D2-CB35C2FBC2C3}" destId="{69375681-242C-4BE8-9302-6CBE6970B3DE}" srcOrd="1" destOrd="0" presId="urn:microsoft.com/office/officeart/2005/8/layout/lProcess3"/>
    <dgm:cxn modelId="{CB502EF0-001B-4C17-995B-F5D47C1485CB}" type="presParOf" srcId="{D9F924CC-AD99-46A7-83D2-CB35C2FBC2C3}" destId="{420E18D2-55A2-4826-B07A-5DA5E0973DE1}" srcOrd="2" destOrd="0" presId="urn:microsoft.com/office/officeart/2005/8/layout/lProcess3"/>
    <dgm:cxn modelId="{F0367FDF-2FC2-4B5F-931D-64680169AD59}" type="presParOf" srcId="{D9F924CC-AD99-46A7-83D2-CB35C2FBC2C3}" destId="{4E75B098-B884-4B3D-8AED-92832370EF3F}" srcOrd="3" destOrd="0" presId="urn:microsoft.com/office/officeart/2005/8/layout/lProcess3"/>
    <dgm:cxn modelId="{15BE5757-779B-47E7-BDE7-A53AF72477F8}" type="presParOf" srcId="{D9F924CC-AD99-46A7-83D2-CB35C2FBC2C3}" destId="{AA455EE5-EFA8-4467-B947-FED57A30747C}" srcOrd="4" destOrd="0" presId="urn:microsoft.com/office/officeart/2005/8/layout/lProcess3"/>
    <dgm:cxn modelId="{253CED79-1B15-482B-BE95-10418622442F}" type="presParOf" srcId="{D9F924CC-AD99-46A7-83D2-CB35C2FBC2C3}" destId="{C9DCC5A0-0A1A-4249-8B20-405B20031A4D}" srcOrd="5" destOrd="0" presId="urn:microsoft.com/office/officeart/2005/8/layout/lProcess3"/>
    <dgm:cxn modelId="{70A1BC3E-2438-4C19-80A2-436885C34CA8}" type="presParOf" srcId="{D9F924CC-AD99-46A7-83D2-CB35C2FBC2C3}" destId="{D567D5E0-5CDB-4A37-976A-C2372B177460}" srcOrd="6" destOrd="0" presId="urn:microsoft.com/office/officeart/2005/8/layout/lProcess3"/>
    <dgm:cxn modelId="{C99BD961-A377-4CD1-8DA1-C45A7924F248}" type="presParOf" srcId="{D9F924CC-AD99-46A7-83D2-CB35C2FBC2C3}" destId="{6B217363-C7F1-4486-8A89-1DAACD14CCA3}" srcOrd="7" destOrd="0" presId="urn:microsoft.com/office/officeart/2005/8/layout/lProcess3"/>
    <dgm:cxn modelId="{CCCB4870-627A-47BD-A2C9-9FD4A9463A2E}" type="presParOf" srcId="{D9F924CC-AD99-46A7-83D2-CB35C2FBC2C3}" destId="{07D6A8A1-311E-439C-B5EE-AAA0CB0A1F4B}" srcOrd="8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107CC65-C307-4010-82C5-A4A067E9DF91}" type="doc">
      <dgm:prSet loTypeId="urn:microsoft.com/office/officeart/2008/layout/VerticalCurvedList" loCatId="list" qsTypeId="urn:microsoft.com/office/officeart/2005/8/quickstyle/3d2" qsCatId="3D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44CA062A-CBFD-4694-BDA1-01D8766C3D4E}">
      <dgm:prSet phldrT="[Текст]" custT="1"/>
      <dgm:spPr>
        <a:xfrm>
          <a:off x="758059" y="1380989"/>
          <a:ext cx="10782005" cy="813380"/>
        </a:xfrm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/>
        <a:lstStyle/>
        <a:p>
          <a:pPr>
            <a:spcAft>
              <a:spcPts val="0"/>
            </a:spcAft>
          </a:pPr>
          <a:r>
            <a:rPr lang="ru-RU" sz="1500" b="1" dirty="0"/>
            <a:t>Стажировки школьных команд </a:t>
          </a:r>
          <a:r>
            <a:rPr lang="ru-RU" sz="1500" dirty="0"/>
            <a:t>общеобразовательных организаций на базе </a:t>
          </a:r>
          <a:r>
            <a:rPr lang="ru-RU" sz="1500" b="1" dirty="0"/>
            <a:t>региональных инновационных площадок</a:t>
          </a:r>
          <a:r>
            <a:rPr lang="ru-RU" sz="1500" dirty="0"/>
            <a:t> в рамках реализации задач формирования и оценки функциональной грамотности обучающихся</a:t>
          </a:r>
        </a:p>
      </dgm:t>
    </dgm:pt>
    <dgm:pt modelId="{01EB22C6-D47B-48E1-9616-52DB9DE25702}" type="parTrans" cxnId="{72AF688F-60A2-47C3-B2B8-912617A8700B}">
      <dgm:prSet/>
      <dgm:spPr/>
      <dgm:t>
        <a:bodyPr/>
        <a:lstStyle/>
        <a:p>
          <a:endParaRPr lang="ru-RU" sz="1500">
            <a:solidFill>
              <a:schemeClr val="tx1"/>
            </a:solidFill>
            <a:latin typeface="+mn-lt"/>
          </a:endParaRPr>
        </a:p>
      </dgm:t>
    </dgm:pt>
    <dgm:pt modelId="{64553183-7E3D-43F8-A295-1F3D48BBEC22}" type="sibTrans" cxnId="{72AF688F-60A2-47C3-B2B8-912617A8700B}">
      <dgm:prSet/>
      <dgm:spPr/>
      <dgm:t>
        <a:bodyPr/>
        <a:lstStyle/>
        <a:p>
          <a:endParaRPr lang="ru-RU" sz="1500">
            <a:solidFill>
              <a:schemeClr val="tx1"/>
            </a:solidFill>
            <a:latin typeface="+mn-lt"/>
          </a:endParaRPr>
        </a:p>
      </dgm:t>
    </dgm:pt>
    <dgm:pt modelId="{26669CC6-A697-4029-9CE5-75FF3B65FAB0}">
      <dgm:prSet custT="1"/>
      <dgm:spPr/>
      <dgm:t>
        <a:bodyPr/>
        <a:lstStyle/>
        <a:p>
          <a:r>
            <a:rPr lang="ru-RU" sz="1500" b="1" i="0" dirty="0" err="1"/>
            <a:t>Видеоконсультации</a:t>
          </a:r>
          <a:r>
            <a:rPr lang="ru-RU" sz="1500" b="1" i="0" dirty="0"/>
            <a:t>, подготовленные ведущими педагогами – менторами Челябинской области </a:t>
          </a:r>
          <a:r>
            <a:rPr lang="ru-RU" sz="1500" dirty="0"/>
            <a:t>по формированию у обучающихся функциональной грамотности при освоении образовательных программ начального, основного и среднего общего образования </a:t>
          </a:r>
          <a:endParaRPr lang="ru-RU" sz="1500" b="0" dirty="0">
            <a:latin typeface="+mn-lt"/>
            <a:ea typeface="+mn-ea"/>
            <a:cs typeface="+mn-cs"/>
          </a:endParaRPr>
        </a:p>
      </dgm:t>
    </dgm:pt>
    <dgm:pt modelId="{13FA7302-0A92-4AC9-8BB7-8D7FBB6D3344}" type="parTrans" cxnId="{A097A499-0FEF-4199-82E1-E2BD3C3252AD}">
      <dgm:prSet/>
      <dgm:spPr/>
      <dgm:t>
        <a:bodyPr/>
        <a:lstStyle/>
        <a:p>
          <a:endParaRPr lang="ru-RU" sz="1500">
            <a:latin typeface="+mn-lt"/>
          </a:endParaRPr>
        </a:p>
      </dgm:t>
    </dgm:pt>
    <dgm:pt modelId="{974564F5-3031-4AAF-9FC2-9CE277CBC475}" type="sibTrans" cxnId="{A097A499-0FEF-4199-82E1-E2BD3C3252AD}">
      <dgm:prSet/>
      <dgm:spPr/>
      <dgm:t>
        <a:bodyPr/>
        <a:lstStyle/>
        <a:p>
          <a:endParaRPr lang="ru-RU" sz="1500">
            <a:latin typeface="+mn-lt"/>
          </a:endParaRPr>
        </a:p>
      </dgm:t>
    </dgm:pt>
    <dgm:pt modelId="{1A9B7977-0E57-4B61-B02C-CC533483C04B}">
      <dgm:prSet phldrT="[Текст]" custT="1"/>
      <dgm:spPr>
        <a:xfrm>
          <a:off x="498130" y="357536"/>
          <a:ext cx="11041934" cy="715072"/>
        </a:xfrm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/>
        <a:lstStyle/>
        <a:p>
          <a:pPr>
            <a:spcAft>
              <a:spcPts val="0"/>
            </a:spcAft>
          </a:pPr>
          <a:r>
            <a:rPr lang="ru-RU" sz="1500" dirty="0"/>
            <a:t>Серия </a:t>
          </a:r>
          <a:r>
            <a:rPr lang="ru-RU" sz="1500" b="1" dirty="0"/>
            <a:t>семинаров-совещаний</a:t>
          </a:r>
          <a:r>
            <a:rPr lang="ru-RU" sz="1500" dirty="0"/>
            <a:t> с руководителями и специалистами МОУО, руководителями и педагогами ОО по актуальным вопросам формирования и оценки функциональной грамотности</a:t>
          </a:r>
          <a:r>
            <a:rPr lang="ru-RU" sz="1500" dirty="0">
              <a:latin typeface="+mn-lt"/>
              <a:ea typeface="+mn-ea"/>
              <a:cs typeface="+mn-cs"/>
            </a:rPr>
            <a:t> (февраль, апрель, ноябрь 2024 года)</a:t>
          </a:r>
        </a:p>
      </dgm:t>
    </dgm:pt>
    <dgm:pt modelId="{487DC70A-1133-4606-A398-F3921631879F}" type="parTrans" cxnId="{C6C4DB98-74CE-4C3A-B5C0-24874678DE24}">
      <dgm:prSet/>
      <dgm:spPr/>
      <dgm:t>
        <a:bodyPr/>
        <a:lstStyle/>
        <a:p>
          <a:endParaRPr lang="en-US" sz="1500">
            <a:latin typeface="+mn-lt"/>
          </a:endParaRPr>
        </a:p>
      </dgm:t>
    </dgm:pt>
    <dgm:pt modelId="{B7958EE0-DF15-4F2C-A60D-F6DAC6B36A30}" type="sibTrans" cxnId="{C6C4DB98-74CE-4C3A-B5C0-24874678DE24}">
      <dgm:prSet/>
      <dgm:spPr/>
      <dgm:t>
        <a:bodyPr/>
        <a:lstStyle/>
        <a:p>
          <a:endParaRPr lang="en-US" sz="1500">
            <a:latin typeface="+mn-lt"/>
          </a:endParaRPr>
        </a:p>
      </dgm:t>
    </dgm:pt>
    <dgm:pt modelId="{1D2C14DD-10C1-4B06-BAD1-4ABB70CCFEDD}">
      <dgm:prSet custT="1"/>
      <dgm:spPr/>
      <dgm:t>
        <a:bodyPr/>
        <a:lstStyle/>
        <a:p>
          <a:r>
            <a:rPr lang="ru-RU" sz="1500" b="1" i="0" dirty="0"/>
            <a:t>Оказание адресной методической помощи </a:t>
          </a:r>
          <a:r>
            <a:rPr lang="ru-RU" sz="1500" b="0" i="0" dirty="0"/>
            <a:t>педагогам методистами из состава регионального методического актива по вопросам формирования и функциональной грамотности обучающихся</a:t>
          </a:r>
        </a:p>
      </dgm:t>
    </dgm:pt>
    <dgm:pt modelId="{158F3108-C7AA-4BE0-AC44-19CB3419E1B0}" type="parTrans" cxnId="{000909F4-4F7F-44C3-97C2-FE7FC59A3273}">
      <dgm:prSet/>
      <dgm:spPr/>
      <dgm:t>
        <a:bodyPr/>
        <a:lstStyle/>
        <a:p>
          <a:endParaRPr lang="ru-RU"/>
        </a:p>
      </dgm:t>
    </dgm:pt>
    <dgm:pt modelId="{1570B37B-19D7-4848-BF04-EEB5AD21ACB3}" type="sibTrans" cxnId="{000909F4-4F7F-44C3-97C2-FE7FC59A3273}">
      <dgm:prSet/>
      <dgm:spPr/>
      <dgm:t>
        <a:bodyPr/>
        <a:lstStyle/>
        <a:p>
          <a:endParaRPr lang="ru-RU"/>
        </a:p>
      </dgm:t>
    </dgm:pt>
    <dgm:pt modelId="{0E561A57-2E32-460A-A626-BB66E74D2838}" type="pres">
      <dgm:prSet presAssocID="{E107CC65-C307-4010-82C5-A4A067E9DF91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E72F6893-08F2-49CB-B4AE-A6454CE100A8}" type="pres">
      <dgm:prSet presAssocID="{E107CC65-C307-4010-82C5-A4A067E9DF91}" presName="Name1" presStyleCnt="0"/>
      <dgm:spPr/>
    </dgm:pt>
    <dgm:pt modelId="{20C96CFD-4416-46E3-AE10-7D7BC3350B06}" type="pres">
      <dgm:prSet presAssocID="{E107CC65-C307-4010-82C5-A4A067E9DF91}" presName="cycle" presStyleCnt="0"/>
      <dgm:spPr/>
    </dgm:pt>
    <dgm:pt modelId="{AFBE48BD-3606-4447-BA35-79A907C94003}" type="pres">
      <dgm:prSet presAssocID="{E107CC65-C307-4010-82C5-A4A067E9DF91}" presName="srcNode" presStyleLbl="node1" presStyleIdx="0" presStyleCnt="4"/>
      <dgm:spPr/>
    </dgm:pt>
    <dgm:pt modelId="{5783A2F4-19A0-499D-83AD-17773F49D46D}" type="pres">
      <dgm:prSet presAssocID="{E107CC65-C307-4010-82C5-A4A067E9DF91}" presName="conn" presStyleLbl="parChTrans1D2" presStyleIdx="0" presStyleCnt="1"/>
      <dgm:spPr/>
      <dgm:t>
        <a:bodyPr/>
        <a:lstStyle/>
        <a:p>
          <a:endParaRPr lang="ru-RU"/>
        </a:p>
      </dgm:t>
    </dgm:pt>
    <dgm:pt modelId="{D2A411E6-48E4-403B-9CCF-E94BD3D26982}" type="pres">
      <dgm:prSet presAssocID="{E107CC65-C307-4010-82C5-A4A067E9DF91}" presName="extraNode" presStyleLbl="node1" presStyleIdx="0" presStyleCnt="4"/>
      <dgm:spPr/>
    </dgm:pt>
    <dgm:pt modelId="{C3740810-CD3A-4821-B0B0-4E9A034507DB}" type="pres">
      <dgm:prSet presAssocID="{E107CC65-C307-4010-82C5-A4A067E9DF91}" presName="dstNode" presStyleLbl="node1" presStyleIdx="0" presStyleCnt="4"/>
      <dgm:spPr/>
    </dgm:pt>
    <dgm:pt modelId="{EFED9209-57F6-498B-A573-1444CD5E36BA}" type="pres">
      <dgm:prSet presAssocID="{1A9B7977-0E57-4B61-B02C-CC533483C04B}" presName="text_1" presStyleLbl="node1" presStyleIdx="0" presStyleCnt="4" custScaleY="1460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F83285-B7A0-4EEC-A5D3-318CFC37D2B4}" type="pres">
      <dgm:prSet presAssocID="{1A9B7977-0E57-4B61-B02C-CC533483C04B}" presName="accent_1" presStyleCnt="0"/>
      <dgm:spPr/>
    </dgm:pt>
    <dgm:pt modelId="{E1115696-8B19-45B4-8BD3-C5E85BC63F20}" type="pres">
      <dgm:prSet presAssocID="{1A9B7977-0E57-4B61-B02C-CC533483C04B}" presName="accentRepeatNode" presStyleLbl="solidFgAcc1" presStyleIdx="0" presStyleCnt="4"/>
      <dgm:spPr>
        <a:blipFill rotWithShape="0">
          <a:blip xmlns:r="http://schemas.openxmlformats.org/officeDocument/2006/relationships" r:embed="rId1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a:blipFill>
      </dgm:spPr>
    </dgm:pt>
    <dgm:pt modelId="{C2635180-36DA-4B5F-B5B4-96E83502F5CF}" type="pres">
      <dgm:prSet presAssocID="{44CA062A-CBFD-4694-BDA1-01D8766C3D4E}" presName="text_2" presStyleLbl="node1" presStyleIdx="1" presStyleCnt="4" custScaleY="1231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344251-FD3A-4CDB-81C7-A7C2C6674B9D}" type="pres">
      <dgm:prSet presAssocID="{44CA062A-CBFD-4694-BDA1-01D8766C3D4E}" presName="accent_2" presStyleCnt="0"/>
      <dgm:spPr/>
    </dgm:pt>
    <dgm:pt modelId="{5030E461-6A8F-434E-A0CC-2A897868B08D}" type="pres">
      <dgm:prSet presAssocID="{44CA062A-CBFD-4694-BDA1-01D8766C3D4E}" presName="accentRepeatNode" presStyleLbl="solidFgAcc1" presStyleIdx="1" presStyleCnt="4" custLinFactNeighborX="2560"/>
      <dgm:spPr>
        <a:xfrm>
          <a:off x="311139" y="1340760"/>
          <a:ext cx="893840" cy="893840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ysClr val="window" lastClr="FFFFFF"/>
          </a:contourClr>
        </a:sp3d>
      </dgm:spPr>
    </dgm:pt>
    <dgm:pt modelId="{CBD0B4DC-F1B6-4DDD-9E48-B4676B4AA720}" type="pres">
      <dgm:prSet presAssocID="{26669CC6-A697-4029-9CE5-75FF3B65FAB0}" presName="text_3" presStyleLbl="node1" presStyleIdx="2" presStyleCnt="4" custScaleY="1502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8A763E-E69C-45BB-A180-DE218727B74D}" type="pres">
      <dgm:prSet presAssocID="{26669CC6-A697-4029-9CE5-75FF3B65FAB0}" presName="accent_3" presStyleCnt="0"/>
      <dgm:spPr/>
    </dgm:pt>
    <dgm:pt modelId="{D6332781-5416-46B1-931C-16EAD27773AD}" type="pres">
      <dgm:prSet presAssocID="{26669CC6-A697-4029-9CE5-75FF3B65FAB0}" presName="accentRepeatNode" presStyleLbl="solidFgAcc1" presStyleIdx="2" presStyleCnt="4"/>
      <dgm:spPr>
        <a:blipFill rotWithShape="0">
          <a:blip xmlns:r="http://schemas.openxmlformats.org/officeDocument/2006/relationships"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a:blipFill>
      </dgm:spPr>
    </dgm:pt>
    <dgm:pt modelId="{8500D3A9-6529-4883-98C7-2A4112B45C0A}" type="pres">
      <dgm:prSet presAssocID="{1D2C14DD-10C1-4B06-BAD1-4ABB70CCFEDD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E1A929-01DF-47A9-AE45-F099BA63A6F9}" type="pres">
      <dgm:prSet presAssocID="{1D2C14DD-10C1-4B06-BAD1-4ABB70CCFEDD}" presName="accent_4" presStyleCnt="0"/>
      <dgm:spPr/>
    </dgm:pt>
    <dgm:pt modelId="{C67309C4-10EE-4242-AF11-16D8E0274893}" type="pres">
      <dgm:prSet presAssocID="{1D2C14DD-10C1-4B06-BAD1-4ABB70CCFEDD}" presName="accentRepeatNode" presStyleLbl="solidFgAcc1" presStyleIdx="3" presStyleCnt="4"/>
      <dgm:spPr>
        <a:blipFill rotWithShape="0">
          <a:blip xmlns:r="http://schemas.openxmlformats.org/officeDocument/2006/relationships" r:embed="rId5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a:blipFill>
      </dgm:spPr>
    </dgm:pt>
  </dgm:ptLst>
  <dgm:cxnLst>
    <dgm:cxn modelId="{ECBEA2A3-4DE6-4B2E-99E7-4236DE4B81C7}" type="presOf" srcId="{1D2C14DD-10C1-4B06-BAD1-4ABB70CCFEDD}" destId="{8500D3A9-6529-4883-98C7-2A4112B45C0A}" srcOrd="0" destOrd="0" presId="urn:microsoft.com/office/officeart/2008/layout/VerticalCurvedList"/>
    <dgm:cxn modelId="{000909F4-4F7F-44C3-97C2-FE7FC59A3273}" srcId="{E107CC65-C307-4010-82C5-A4A067E9DF91}" destId="{1D2C14DD-10C1-4B06-BAD1-4ABB70CCFEDD}" srcOrd="3" destOrd="0" parTransId="{158F3108-C7AA-4BE0-AC44-19CB3419E1B0}" sibTransId="{1570B37B-19D7-4848-BF04-EEB5AD21ACB3}"/>
    <dgm:cxn modelId="{A097A499-0FEF-4199-82E1-E2BD3C3252AD}" srcId="{E107CC65-C307-4010-82C5-A4A067E9DF91}" destId="{26669CC6-A697-4029-9CE5-75FF3B65FAB0}" srcOrd="2" destOrd="0" parTransId="{13FA7302-0A92-4AC9-8BB7-8D7FBB6D3344}" sibTransId="{974564F5-3031-4AAF-9FC2-9CE277CBC475}"/>
    <dgm:cxn modelId="{A32CA5DD-B88B-4866-BF1A-E8EBB82BDE47}" type="presOf" srcId="{E107CC65-C307-4010-82C5-A4A067E9DF91}" destId="{0E561A57-2E32-460A-A626-BB66E74D2838}" srcOrd="0" destOrd="0" presId="urn:microsoft.com/office/officeart/2008/layout/VerticalCurvedList"/>
    <dgm:cxn modelId="{04A6F07F-FAFA-4F65-9D96-C0D1D07B4F1F}" type="presOf" srcId="{44CA062A-CBFD-4694-BDA1-01D8766C3D4E}" destId="{C2635180-36DA-4B5F-B5B4-96E83502F5CF}" srcOrd="0" destOrd="0" presId="urn:microsoft.com/office/officeart/2008/layout/VerticalCurvedList"/>
    <dgm:cxn modelId="{72AF688F-60A2-47C3-B2B8-912617A8700B}" srcId="{E107CC65-C307-4010-82C5-A4A067E9DF91}" destId="{44CA062A-CBFD-4694-BDA1-01D8766C3D4E}" srcOrd="1" destOrd="0" parTransId="{01EB22C6-D47B-48E1-9616-52DB9DE25702}" sibTransId="{64553183-7E3D-43F8-A295-1F3D48BBEC22}"/>
    <dgm:cxn modelId="{31CF15EC-5E8F-4D49-BC47-1788289C9438}" type="presOf" srcId="{B7958EE0-DF15-4F2C-A60D-F6DAC6B36A30}" destId="{5783A2F4-19A0-499D-83AD-17773F49D46D}" srcOrd="0" destOrd="0" presId="urn:microsoft.com/office/officeart/2008/layout/VerticalCurvedList"/>
    <dgm:cxn modelId="{C6C4DB98-74CE-4C3A-B5C0-24874678DE24}" srcId="{E107CC65-C307-4010-82C5-A4A067E9DF91}" destId="{1A9B7977-0E57-4B61-B02C-CC533483C04B}" srcOrd="0" destOrd="0" parTransId="{487DC70A-1133-4606-A398-F3921631879F}" sibTransId="{B7958EE0-DF15-4F2C-A60D-F6DAC6B36A30}"/>
    <dgm:cxn modelId="{0C73D562-3D2D-4A69-A916-021438EFDCA6}" type="presOf" srcId="{1A9B7977-0E57-4B61-B02C-CC533483C04B}" destId="{EFED9209-57F6-498B-A573-1444CD5E36BA}" srcOrd="0" destOrd="0" presId="urn:microsoft.com/office/officeart/2008/layout/VerticalCurvedList"/>
    <dgm:cxn modelId="{47473BB5-ED59-45C4-93E9-EC0DB85CD127}" type="presOf" srcId="{26669CC6-A697-4029-9CE5-75FF3B65FAB0}" destId="{CBD0B4DC-F1B6-4DDD-9E48-B4676B4AA720}" srcOrd="0" destOrd="0" presId="urn:microsoft.com/office/officeart/2008/layout/VerticalCurvedList"/>
    <dgm:cxn modelId="{A24FFB11-5015-44CD-A344-F6F8A5E7D066}" type="presParOf" srcId="{0E561A57-2E32-460A-A626-BB66E74D2838}" destId="{E72F6893-08F2-49CB-B4AE-A6454CE100A8}" srcOrd="0" destOrd="0" presId="urn:microsoft.com/office/officeart/2008/layout/VerticalCurvedList"/>
    <dgm:cxn modelId="{9F24E2C4-2C73-46BB-B9B2-7DB6F47638B4}" type="presParOf" srcId="{E72F6893-08F2-49CB-B4AE-A6454CE100A8}" destId="{20C96CFD-4416-46E3-AE10-7D7BC3350B06}" srcOrd="0" destOrd="0" presId="urn:microsoft.com/office/officeart/2008/layout/VerticalCurvedList"/>
    <dgm:cxn modelId="{E1875136-B062-42F8-9985-0149FF345D80}" type="presParOf" srcId="{20C96CFD-4416-46E3-AE10-7D7BC3350B06}" destId="{AFBE48BD-3606-4447-BA35-79A907C94003}" srcOrd="0" destOrd="0" presId="urn:microsoft.com/office/officeart/2008/layout/VerticalCurvedList"/>
    <dgm:cxn modelId="{E30BD4A9-2542-4EB7-BFD0-708146FD5EE9}" type="presParOf" srcId="{20C96CFD-4416-46E3-AE10-7D7BC3350B06}" destId="{5783A2F4-19A0-499D-83AD-17773F49D46D}" srcOrd="1" destOrd="0" presId="urn:microsoft.com/office/officeart/2008/layout/VerticalCurvedList"/>
    <dgm:cxn modelId="{6A67596A-8462-4E45-8427-2F1361C2F300}" type="presParOf" srcId="{20C96CFD-4416-46E3-AE10-7D7BC3350B06}" destId="{D2A411E6-48E4-403B-9CCF-E94BD3D26982}" srcOrd="2" destOrd="0" presId="urn:microsoft.com/office/officeart/2008/layout/VerticalCurvedList"/>
    <dgm:cxn modelId="{23B97351-EBAF-4FC1-9A1C-840FDC59FC88}" type="presParOf" srcId="{20C96CFD-4416-46E3-AE10-7D7BC3350B06}" destId="{C3740810-CD3A-4821-B0B0-4E9A034507DB}" srcOrd="3" destOrd="0" presId="urn:microsoft.com/office/officeart/2008/layout/VerticalCurvedList"/>
    <dgm:cxn modelId="{3D90CA15-5D62-4055-9EB0-FD5A6823E35A}" type="presParOf" srcId="{E72F6893-08F2-49CB-B4AE-A6454CE100A8}" destId="{EFED9209-57F6-498B-A573-1444CD5E36BA}" srcOrd="1" destOrd="0" presId="urn:microsoft.com/office/officeart/2008/layout/VerticalCurvedList"/>
    <dgm:cxn modelId="{54EF6D42-F9CB-465C-B0E6-36BB124D7C36}" type="presParOf" srcId="{E72F6893-08F2-49CB-B4AE-A6454CE100A8}" destId="{95F83285-B7A0-4EEC-A5D3-318CFC37D2B4}" srcOrd="2" destOrd="0" presId="urn:microsoft.com/office/officeart/2008/layout/VerticalCurvedList"/>
    <dgm:cxn modelId="{AC7162EC-B578-4FA5-9340-8179D4F74828}" type="presParOf" srcId="{95F83285-B7A0-4EEC-A5D3-318CFC37D2B4}" destId="{E1115696-8B19-45B4-8BD3-C5E85BC63F20}" srcOrd="0" destOrd="0" presId="urn:microsoft.com/office/officeart/2008/layout/VerticalCurvedList"/>
    <dgm:cxn modelId="{470CD0BA-61F5-4358-956A-CA9D6E27E544}" type="presParOf" srcId="{E72F6893-08F2-49CB-B4AE-A6454CE100A8}" destId="{C2635180-36DA-4B5F-B5B4-96E83502F5CF}" srcOrd="3" destOrd="0" presId="urn:microsoft.com/office/officeart/2008/layout/VerticalCurvedList"/>
    <dgm:cxn modelId="{B32BC9E0-A7EA-4B50-98E4-65E5DCE51A32}" type="presParOf" srcId="{E72F6893-08F2-49CB-B4AE-A6454CE100A8}" destId="{64344251-FD3A-4CDB-81C7-A7C2C6674B9D}" srcOrd="4" destOrd="0" presId="urn:microsoft.com/office/officeart/2008/layout/VerticalCurvedList"/>
    <dgm:cxn modelId="{E47551D1-360D-4EE0-B49F-42396749DC10}" type="presParOf" srcId="{64344251-FD3A-4CDB-81C7-A7C2C6674B9D}" destId="{5030E461-6A8F-434E-A0CC-2A897868B08D}" srcOrd="0" destOrd="0" presId="urn:microsoft.com/office/officeart/2008/layout/VerticalCurvedList"/>
    <dgm:cxn modelId="{28FC26A6-8EC2-4D5D-A49D-D686CB8EC411}" type="presParOf" srcId="{E72F6893-08F2-49CB-B4AE-A6454CE100A8}" destId="{CBD0B4DC-F1B6-4DDD-9E48-B4676B4AA720}" srcOrd="5" destOrd="0" presId="urn:microsoft.com/office/officeart/2008/layout/VerticalCurvedList"/>
    <dgm:cxn modelId="{209FB26B-CFA1-42B2-ABEA-0B93A36912FA}" type="presParOf" srcId="{E72F6893-08F2-49CB-B4AE-A6454CE100A8}" destId="{8D8A763E-E69C-45BB-A180-DE218727B74D}" srcOrd="6" destOrd="0" presId="urn:microsoft.com/office/officeart/2008/layout/VerticalCurvedList"/>
    <dgm:cxn modelId="{2951637C-B0A9-47A2-96CE-93C44C08A662}" type="presParOf" srcId="{8D8A763E-E69C-45BB-A180-DE218727B74D}" destId="{D6332781-5416-46B1-931C-16EAD27773AD}" srcOrd="0" destOrd="0" presId="urn:microsoft.com/office/officeart/2008/layout/VerticalCurvedList"/>
    <dgm:cxn modelId="{4854012F-E767-4B66-8617-5981BBD358C5}" type="presParOf" srcId="{E72F6893-08F2-49CB-B4AE-A6454CE100A8}" destId="{8500D3A9-6529-4883-98C7-2A4112B45C0A}" srcOrd="7" destOrd="0" presId="urn:microsoft.com/office/officeart/2008/layout/VerticalCurvedList"/>
    <dgm:cxn modelId="{8B8784DF-4373-4B3E-9C21-9A0309696033}" type="presParOf" srcId="{E72F6893-08F2-49CB-B4AE-A6454CE100A8}" destId="{1AE1A929-01DF-47A9-AE45-F099BA63A6F9}" srcOrd="8" destOrd="0" presId="urn:microsoft.com/office/officeart/2008/layout/VerticalCurvedList"/>
    <dgm:cxn modelId="{D0F6A466-5D0A-4743-BEDF-2DE281F0D4C8}" type="presParOf" srcId="{1AE1A929-01DF-47A9-AE45-F099BA63A6F9}" destId="{C67309C4-10EE-4242-AF11-16D8E027489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E6C9483-E1C3-4FEC-9C9A-B6E73FF7D544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7228B23-16B5-4682-8346-894C30957B75}">
      <dgm:prSet phldrT="[Текст]" custT="1"/>
      <dgm:spPr/>
      <dgm:t>
        <a:bodyPr/>
        <a:lstStyle/>
        <a:p>
          <a:r>
            <a:rPr lang="ru-RU" sz="1600" dirty="0">
              <a:latin typeface="+mn-lt"/>
              <a:ea typeface="Calibri" panose="020F0502020204030204" pitchFamily="34" charset="0"/>
            </a:rPr>
            <a:t>ресурсы региональной инфраструктуры Национального проекта «Образование» в системе общего и дополнительного образования</a:t>
          </a:r>
          <a:endParaRPr lang="ru-RU" sz="1600" dirty="0">
            <a:latin typeface="+mn-lt"/>
          </a:endParaRPr>
        </a:p>
      </dgm:t>
    </dgm:pt>
    <dgm:pt modelId="{3AE2CC59-7C28-4A7D-95DB-3795587458EF}" type="parTrans" cxnId="{17F85A30-5902-4378-B053-53E5280FB38F}">
      <dgm:prSet/>
      <dgm:spPr/>
      <dgm:t>
        <a:bodyPr/>
        <a:lstStyle/>
        <a:p>
          <a:endParaRPr lang="ru-RU" sz="1600"/>
        </a:p>
      </dgm:t>
    </dgm:pt>
    <dgm:pt modelId="{E5EB0BC9-A688-4084-80B4-5C48DA5072A4}" type="sibTrans" cxnId="{17F85A30-5902-4378-B053-53E5280FB38F}">
      <dgm:prSet/>
      <dgm:spPr/>
      <dgm:t>
        <a:bodyPr/>
        <a:lstStyle/>
        <a:p>
          <a:endParaRPr lang="ru-RU" sz="1600"/>
        </a:p>
      </dgm:t>
    </dgm:pt>
    <dgm:pt modelId="{F041A559-2DDB-4DF0-A366-2A3D5E8759AF}">
      <dgm:prSet phldrT="[Текст]" custT="1"/>
      <dgm:spPr/>
      <dgm:t>
        <a:bodyPr/>
        <a:lstStyle/>
        <a:p>
          <a:r>
            <a:rPr lang="ru-RU" sz="16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ресурсы образовательных организаций высшего образования Челябинской области</a:t>
          </a:r>
          <a:endParaRPr lang="ru-RU" sz="1600" dirty="0">
            <a:latin typeface="+mn-lt"/>
          </a:endParaRPr>
        </a:p>
      </dgm:t>
    </dgm:pt>
    <dgm:pt modelId="{87391F43-19AB-4E70-AEB6-8C66AD2C5E1B}" type="parTrans" cxnId="{A2CE65C1-F9ED-48DA-8F27-3F39BDF17E02}">
      <dgm:prSet/>
      <dgm:spPr/>
      <dgm:t>
        <a:bodyPr/>
        <a:lstStyle/>
        <a:p>
          <a:endParaRPr lang="ru-RU" sz="1600"/>
        </a:p>
      </dgm:t>
    </dgm:pt>
    <dgm:pt modelId="{94493518-BC0E-40E7-8E08-9EEB33359085}" type="sibTrans" cxnId="{A2CE65C1-F9ED-48DA-8F27-3F39BDF17E02}">
      <dgm:prSet/>
      <dgm:spPr/>
      <dgm:t>
        <a:bodyPr/>
        <a:lstStyle/>
        <a:p>
          <a:endParaRPr lang="ru-RU" sz="1600"/>
        </a:p>
      </dgm:t>
    </dgm:pt>
    <dgm:pt modelId="{2F3EB8BB-10E6-4A37-87D6-A68E60E1119E}">
      <dgm:prSet phldrT="[Текст]" custT="1"/>
      <dgm:spPr/>
      <dgm:t>
        <a:bodyPr/>
        <a:lstStyle/>
        <a:p>
          <a:r>
            <a:rPr lang="ru-RU" sz="16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ресурсы региональный центр поддержки одаренных детей «Курчатов-центр»</a:t>
          </a:r>
          <a:endParaRPr lang="ru-RU" sz="1600" dirty="0">
            <a:latin typeface="+mn-lt"/>
          </a:endParaRPr>
        </a:p>
      </dgm:t>
    </dgm:pt>
    <dgm:pt modelId="{9FAF3ACE-4EFF-4AD7-85BE-27A7B19ECD4D}" type="parTrans" cxnId="{34D4D26A-8091-4553-ABD2-0C8F459C6E71}">
      <dgm:prSet/>
      <dgm:spPr/>
      <dgm:t>
        <a:bodyPr/>
        <a:lstStyle/>
        <a:p>
          <a:endParaRPr lang="ru-RU" sz="1600"/>
        </a:p>
      </dgm:t>
    </dgm:pt>
    <dgm:pt modelId="{D56E536C-F9F1-4C9A-B8C3-AB95DFF66715}" type="sibTrans" cxnId="{34D4D26A-8091-4553-ABD2-0C8F459C6E71}">
      <dgm:prSet/>
      <dgm:spPr/>
      <dgm:t>
        <a:bodyPr/>
        <a:lstStyle/>
        <a:p>
          <a:endParaRPr lang="ru-RU" sz="1600"/>
        </a:p>
      </dgm:t>
    </dgm:pt>
    <dgm:pt modelId="{1A197BE4-3255-4C31-A4EE-43F2C43951AD}">
      <dgm:prSet custT="1"/>
      <dgm:spPr/>
      <dgm:t>
        <a:bodyPr/>
        <a:lstStyle/>
        <a:p>
          <a:r>
            <a:rPr lang="ru-RU" sz="16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прикладная научная база университетского кампуса мирового уровня</a:t>
          </a:r>
          <a:endParaRPr lang="ru-RU" sz="1600" dirty="0">
            <a:latin typeface="+mn-lt"/>
          </a:endParaRPr>
        </a:p>
      </dgm:t>
    </dgm:pt>
    <dgm:pt modelId="{AD9EE87D-7782-490F-B40E-7EF93ADA2799}" type="parTrans" cxnId="{A1576E99-0DF4-4322-BD15-FF7F063C976A}">
      <dgm:prSet/>
      <dgm:spPr/>
      <dgm:t>
        <a:bodyPr/>
        <a:lstStyle/>
        <a:p>
          <a:endParaRPr lang="ru-RU" sz="1600"/>
        </a:p>
      </dgm:t>
    </dgm:pt>
    <dgm:pt modelId="{886E198E-AE4E-4CA2-A790-00094900D260}" type="sibTrans" cxnId="{A1576E99-0DF4-4322-BD15-FF7F063C976A}">
      <dgm:prSet/>
      <dgm:spPr/>
      <dgm:t>
        <a:bodyPr/>
        <a:lstStyle/>
        <a:p>
          <a:endParaRPr lang="ru-RU" sz="1600"/>
        </a:p>
      </dgm:t>
    </dgm:pt>
    <dgm:pt modelId="{19B7CD57-931C-4732-ADF7-E2F6E90AE1D7}" type="pres">
      <dgm:prSet presAssocID="{CE6C9483-E1C3-4FEC-9C9A-B6E73FF7D544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55394936-F114-4A49-83ED-DE414A52B72A}" type="pres">
      <dgm:prSet presAssocID="{37228B23-16B5-4682-8346-894C30957B75}" presName="composite" presStyleCnt="0"/>
      <dgm:spPr/>
    </dgm:pt>
    <dgm:pt modelId="{399079E6-5C53-4705-AA82-B21EDE773EF2}" type="pres">
      <dgm:prSet presAssocID="{37228B23-16B5-4682-8346-894C30957B75}" presName="LShape" presStyleLbl="alignNode1" presStyleIdx="0" presStyleCnt="7"/>
      <dgm:spPr>
        <a:solidFill>
          <a:schemeClr val="bg2">
            <a:lumMod val="50000"/>
          </a:schemeClr>
        </a:solidFill>
        <a:ln>
          <a:solidFill>
            <a:schemeClr val="bg2">
              <a:lumMod val="75000"/>
            </a:schemeClr>
          </a:solidFill>
        </a:ln>
      </dgm:spPr>
    </dgm:pt>
    <dgm:pt modelId="{B529A1E4-C7AA-4E6D-8DA8-3F83295D1AEF}" type="pres">
      <dgm:prSet presAssocID="{37228B23-16B5-4682-8346-894C30957B75}" presName="ParentText" presStyleLbl="revTx" presStyleIdx="0" presStyleCnt="4" custScaleX="117299" custLinFactNeighborX="11018" custLinFactNeighborY="44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3EDC14-1368-4BD3-90C5-17D008425393}" type="pres">
      <dgm:prSet presAssocID="{37228B23-16B5-4682-8346-894C30957B75}" presName="Triangle" presStyleLbl="alignNode1" presStyleIdx="1" presStyleCnt="7"/>
      <dgm:spPr>
        <a:solidFill>
          <a:schemeClr val="bg2">
            <a:lumMod val="50000"/>
          </a:schemeClr>
        </a:solidFill>
        <a:ln>
          <a:solidFill>
            <a:schemeClr val="bg2">
              <a:lumMod val="75000"/>
            </a:schemeClr>
          </a:solidFill>
        </a:ln>
      </dgm:spPr>
    </dgm:pt>
    <dgm:pt modelId="{D48F9217-F969-48CF-8BC2-7861A232AE37}" type="pres">
      <dgm:prSet presAssocID="{E5EB0BC9-A688-4084-80B4-5C48DA5072A4}" presName="sibTrans" presStyleCnt="0"/>
      <dgm:spPr/>
    </dgm:pt>
    <dgm:pt modelId="{59D53971-BA2E-4014-9FDE-4217EA8FB9B7}" type="pres">
      <dgm:prSet presAssocID="{E5EB0BC9-A688-4084-80B4-5C48DA5072A4}" presName="space" presStyleCnt="0"/>
      <dgm:spPr/>
    </dgm:pt>
    <dgm:pt modelId="{407E586B-3653-4680-84B0-54FE9C91442B}" type="pres">
      <dgm:prSet presAssocID="{F041A559-2DDB-4DF0-A366-2A3D5E8759AF}" presName="composite" presStyleCnt="0"/>
      <dgm:spPr/>
    </dgm:pt>
    <dgm:pt modelId="{58BD799F-7E71-4FFF-B20E-D172647B020B}" type="pres">
      <dgm:prSet presAssocID="{F041A559-2DDB-4DF0-A366-2A3D5E8759AF}" presName="LShape" presStyleLbl="alignNode1" presStyleIdx="2" presStyleCnt="7"/>
      <dgm:spPr>
        <a:solidFill>
          <a:schemeClr val="bg2">
            <a:lumMod val="50000"/>
          </a:schemeClr>
        </a:solidFill>
        <a:ln>
          <a:solidFill>
            <a:schemeClr val="bg2">
              <a:lumMod val="75000"/>
            </a:schemeClr>
          </a:solidFill>
        </a:ln>
      </dgm:spPr>
    </dgm:pt>
    <dgm:pt modelId="{CC6DE53F-1F5C-4882-A328-9596D9CE2033}" type="pres">
      <dgm:prSet presAssocID="{F041A559-2DDB-4DF0-A366-2A3D5E8759AF}" presName="ParentText" presStyleLbl="revTx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5F6451-D473-4677-BAE3-6EB8516ACF05}" type="pres">
      <dgm:prSet presAssocID="{F041A559-2DDB-4DF0-A366-2A3D5E8759AF}" presName="Triangle" presStyleLbl="alignNode1" presStyleIdx="3" presStyleCnt="7"/>
      <dgm:spPr>
        <a:solidFill>
          <a:schemeClr val="bg2">
            <a:lumMod val="50000"/>
          </a:schemeClr>
        </a:solidFill>
        <a:ln>
          <a:solidFill>
            <a:schemeClr val="bg2">
              <a:lumMod val="75000"/>
            </a:schemeClr>
          </a:solidFill>
        </a:ln>
      </dgm:spPr>
    </dgm:pt>
    <dgm:pt modelId="{4B58F3A4-7D68-494F-BB4D-B99CA7F06EDA}" type="pres">
      <dgm:prSet presAssocID="{94493518-BC0E-40E7-8E08-9EEB33359085}" presName="sibTrans" presStyleCnt="0"/>
      <dgm:spPr/>
    </dgm:pt>
    <dgm:pt modelId="{0CFBF4D5-A4EA-44B8-98B7-73B74082C492}" type="pres">
      <dgm:prSet presAssocID="{94493518-BC0E-40E7-8E08-9EEB33359085}" presName="space" presStyleCnt="0"/>
      <dgm:spPr/>
    </dgm:pt>
    <dgm:pt modelId="{F002B988-B336-43D9-AF9C-A30E65634D14}" type="pres">
      <dgm:prSet presAssocID="{2F3EB8BB-10E6-4A37-87D6-A68E60E1119E}" presName="composite" presStyleCnt="0"/>
      <dgm:spPr/>
    </dgm:pt>
    <dgm:pt modelId="{F13D6BCB-DE01-4D59-8813-C20374F1A4B8}" type="pres">
      <dgm:prSet presAssocID="{2F3EB8BB-10E6-4A37-87D6-A68E60E1119E}" presName="LShape" presStyleLbl="alignNode1" presStyleIdx="4" presStyleCnt="7"/>
      <dgm:spPr>
        <a:solidFill>
          <a:schemeClr val="bg2">
            <a:lumMod val="50000"/>
          </a:schemeClr>
        </a:solidFill>
        <a:ln>
          <a:solidFill>
            <a:schemeClr val="bg2">
              <a:lumMod val="75000"/>
            </a:schemeClr>
          </a:solidFill>
        </a:ln>
      </dgm:spPr>
    </dgm:pt>
    <dgm:pt modelId="{93798E33-29BE-4896-9A8B-D35E28ACDB20}" type="pres">
      <dgm:prSet presAssocID="{2F3EB8BB-10E6-4A37-87D6-A68E60E1119E}" presName="ParentText" presStyleLbl="revTx" presStyleIdx="2" presStyleCnt="4" custScaleY="62906" custLinFactNeighborX="2755" custLinFactNeighborY="-161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4E3229-814C-4AAB-A418-6F96C8E6F240}" type="pres">
      <dgm:prSet presAssocID="{2F3EB8BB-10E6-4A37-87D6-A68E60E1119E}" presName="Triangle" presStyleLbl="alignNode1" presStyleIdx="5" presStyleCnt="7"/>
      <dgm:spPr>
        <a:solidFill>
          <a:schemeClr val="bg2">
            <a:lumMod val="50000"/>
          </a:schemeClr>
        </a:solidFill>
        <a:ln>
          <a:solidFill>
            <a:schemeClr val="bg2">
              <a:lumMod val="75000"/>
            </a:schemeClr>
          </a:solidFill>
        </a:ln>
      </dgm:spPr>
    </dgm:pt>
    <dgm:pt modelId="{9AB70C75-228F-418D-BB00-610FD3C601B3}" type="pres">
      <dgm:prSet presAssocID="{D56E536C-F9F1-4C9A-B8C3-AB95DFF66715}" presName="sibTrans" presStyleCnt="0"/>
      <dgm:spPr/>
    </dgm:pt>
    <dgm:pt modelId="{7261881E-8E2A-466B-8ACF-1EECE8543191}" type="pres">
      <dgm:prSet presAssocID="{D56E536C-F9F1-4C9A-B8C3-AB95DFF66715}" presName="space" presStyleCnt="0"/>
      <dgm:spPr/>
    </dgm:pt>
    <dgm:pt modelId="{84D5FCED-236A-4699-8F12-A87516E937C2}" type="pres">
      <dgm:prSet presAssocID="{1A197BE4-3255-4C31-A4EE-43F2C43951AD}" presName="composite" presStyleCnt="0"/>
      <dgm:spPr/>
    </dgm:pt>
    <dgm:pt modelId="{B7E28E5F-5392-42E2-92C1-81B9CF9A74FD}" type="pres">
      <dgm:prSet presAssocID="{1A197BE4-3255-4C31-A4EE-43F2C43951AD}" presName="LShape" presStyleLbl="alignNode1" presStyleIdx="6" presStyleCnt="7"/>
      <dgm:spPr>
        <a:solidFill>
          <a:schemeClr val="bg2">
            <a:lumMod val="50000"/>
          </a:schemeClr>
        </a:solidFill>
        <a:ln>
          <a:solidFill>
            <a:schemeClr val="bg2">
              <a:lumMod val="75000"/>
            </a:schemeClr>
          </a:solidFill>
        </a:ln>
      </dgm:spPr>
    </dgm:pt>
    <dgm:pt modelId="{A6BC52E3-B8AE-4D02-9027-6E4353439BA5}" type="pres">
      <dgm:prSet presAssocID="{1A197BE4-3255-4C31-A4EE-43F2C43951AD}" presName="ParentText" presStyleLbl="revTx" presStyleIdx="3" presStyleCnt="4" custScaleX="100466" custScaleY="69569" custLinFactNeighborX="5574" custLinFactNeighborY="-1844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9C512E4-F5AB-4403-8940-1155CE345C8B}" type="presOf" srcId="{2F3EB8BB-10E6-4A37-87D6-A68E60E1119E}" destId="{93798E33-29BE-4896-9A8B-D35E28ACDB20}" srcOrd="0" destOrd="0" presId="urn:microsoft.com/office/officeart/2009/3/layout/StepUpProcess"/>
    <dgm:cxn modelId="{A1576E99-0DF4-4322-BD15-FF7F063C976A}" srcId="{CE6C9483-E1C3-4FEC-9C9A-B6E73FF7D544}" destId="{1A197BE4-3255-4C31-A4EE-43F2C43951AD}" srcOrd="3" destOrd="0" parTransId="{AD9EE87D-7782-490F-B40E-7EF93ADA2799}" sibTransId="{886E198E-AE4E-4CA2-A790-00094900D260}"/>
    <dgm:cxn modelId="{D037F8CB-553C-48D1-BFAA-A39459BB8483}" type="presOf" srcId="{CE6C9483-E1C3-4FEC-9C9A-B6E73FF7D544}" destId="{19B7CD57-931C-4732-ADF7-E2F6E90AE1D7}" srcOrd="0" destOrd="0" presId="urn:microsoft.com/office/officeart/2009/3/layout/StepUpProcess"/>
    <dgm:cxn modelId="{63599E88-DD82-4475-8854-729265F61CF7}" type="presOf" srcId="{37228B23-16B5-4682-8346-894C30957B75}" destId="{B529A1E4-C7AA-4E6D-8DA8-3F83295D1AEF}" srcOrd="0" destOrd="0" presId="urn:microsoft.com/office/officeart/2009/3/layout/StepUpProcess"/>
    <dgm:cxn modelId="{17F85A30-5902-4378-B053-53E5280FB38F}" srcId="{CE6C9483-E1C3-4FEC-9C9A-B6E73FF7D544}" destId="{37228B23-16B5-4682-8346-894C30957B75}" srcOrd="0" destOrd="0" parTransId="{3AE2CC59-7C28-4A7D-95DB-3795587458EF}" sibTransId="{E5EB0BC9-A688-4084-80B4-5C48DA5072A4}"/>
    <dgm:cxn modelId="{34D4D26A-8091-4553-ABD2-0C8F459C6E71}" srcId="{CE6C9483-E1C3-4FEC-9C9A-B6E73FF7D544}" destId="{2F3EB8BB-10E6-4A37-87D6-A68E60E1119E}" srcOrd="2" destOrd="0" parTransId="{9FAF3ACE-4EFF-4AD7-85BE-27A7B19ECD4D}" sibTransId="{D56E536C-F9F1-4C9A-B8C3-AB95DFF66715}"/>
    <dgm:cxn modelId="{A2CE65C1-F9ED-48DA-8F27-3F39BDF17E02}" srcId="{CE6C9483-E1C3-4FEC-9C9A-B6E73FF7D544}" destId="{F041A559-2DDB-4DF0-A366-2A3D5E8759AF}" srcOrd="1" destOrd="0" parTransId="{87391F43-19AB-4E70-AEB6-8C66AD2C5E1B}" sibTransId="{94493518-BC0E-40E7-8E08-9EEB33359085}"/>
    <dgm:cxn modelId="{569305EC-6543-48BE-90F4-B768B98E8E3E}" type="presOf" srcId="{1A197BE4-3255-4C31-A4EE-43F2C43951AD}" destId="{A6BC52E3-B8AE-4D02-9027-6E4353439BA5}" srcOrd="0" destOrd="0" presId="urn:microsoft.com/office/officeart/2009/3/layout/StepUpProcess"/>
    <dgm:cxn modelId="{66B9FC69-FBCA-412E-9A81-5EBFFE5C44F9}" type="presOf" srcId="{F041A559-2DDB-4DF0-A366-2A3D5E8759AF}" destId="{CC6DE53F-1F5C-4882-A328-9596D9CE2033}" srcOrd="0" destOrd="0" presId="urn:microsoft.com/office/officeart/2009/3/layout/StepUpProcess"/>
    <dgm:cxn modelId="{480FA7EF-18EC-4EF8-BC8F-D92162FAD7A6}" type="presParOf" srcId="{19B7CD57-931C-4732-ADF7-E2F6E90AE1D7}" destId="{55394936-F114-4A49-83ED-DE414A52B72A}" srcOrd="0" destOrd="0" presId="urn:microsoft.com/office/officeart/2009/3/layout/StepUpProcess"/>
    <dgm:cxn modelId="{790BAD4C-9672-4A11-B1A1-97FFF00F845C}" type="presParOf" srcId="{55394936-F114-4A49-83ED-DE414A52B72A}" destId="{399079E6-5C53-4705-AA82-B21EDE773EF2}" srcOrd="0" destOrd="0" presId="urn:microsoft.com/office/officeart/2009/3/layout/StepUpProcess"/>
    <dgm:cxn modelId="{EB7C94F9-8EB6-4E54-B87D-2C26AD0D2BB2}" type="presParOf" srcId="{55394936-F114-4A49-83ED-DE414A52B72A}" destId="{B529A1E4-C7AA-4E6D-8DA8-3F83295D1AEF}" srcOrd="1" destOrd="0" presId="urn:microsoft.com/office/officeart/2009/3/layout/StepUpProcess"/>
    <dgm:cxn modelId="{87DB25D3-F1FE-4DD3-9FAB-5164C2C1840C}" type="presParOf" srcId="{55394936-F114-4A49-83ED-DE414A52B72A}" destId="{573EDC14-1368-4BD3-90C5-17D008425393}" srcOrd="2" destOrd="0" presId="urn:microsoft.com/office/officeart/2009/3/layout/StepUpProcess"/>
    <dgm:cxn modelId="{8B952B0B-D229-4B9C-81C3-CD51E2D185D1}" type="presParOf" srcId="{19B7CD57-931C-4732-ADF7-E2F6E90AE1D7}" destId="{D48F9217-F969-48CF-8BC2-7861A232AE37}" srcOrd="1" destOrd="0" presId="urn:microsoft.com/office/officeart/2009/3/layout/StepUpProcess"/>
    <dgm:cxn modelId="{EAF25A2C-E373-4306-9023-5B902839F588}" type="presParOf" srcId="{D48F9217-F969-48CF-8BC2-7861A232AE37}" destId="{59D53971-BA2E-4014-9FDE-4217EA8FB9B7}" srcOrd="0" destOrd="0" presId="urn:microsoft.com/office/officeart/2009/3/layout/StepUpProcess"/>
    <dgm:cxn modelId="{E282478F-EAB3-48A9-8892-C272C49ABA5F}" type="presParOf" srcId="{19B7CD57-931C-4732-ADF7-E2F6E90AE1D7}" destId="{407E586B-3653-4680-84B0-54FE9C91442B}" srcOrd="2" destOrd="0" presId="urn:microsoft.com/office/officeart/2009/3/layout/StepUpProcess"/>
    <dgm:cxn modelId="{A3A73EFF-96B9-4755-9EAF-7FD2A22DD127}" type="presParOf" srcId="{407E586B-3653-4680-84B0-54FE9C91442B}" destId="{58BD799F-7E71-4FFF-B20E-D172647B020B}" srcOrd="0" destOrd="0" presId="urn:microsoft.com/office/officeart/2009/3/layout/StepUpProcess"/>
    <dgm:cxn modelId="{C7F8FBA8-46F7-4F1C-AA13-69232ABC6302}" type="presParOf" srcId="{407E586B-3653-4680-84B0-54FE9C91442B}" destId="{CC6DE53F-1F5C-4882-A328-9596D9CE2033}" srcOrd="1" destOrd="0" presId="urn:microsoft.com/office/officeart/2009/3/layout/StepUpProcess"/>
    <dgm:cxn modelId="{2D3C7581-2C8E-4253-9DC2-ACC5388DB684}" type="presParOf" srcId="{407E586B-3653-4680-84B0-54FE9C91442B}" destId="{655F6451-D473-4677-BAE3-6EB8516ACF05}" srcOrd="2" destOrd="0" presId="urn:microsoft.com/office/officeart/2009/3/layout/StepUpProcess"/>
    <dgm:cxn modelId="{C9D2888F-3FFA-43E7-8874-7CDCDC217C97}" type="presParOf" srcId="{19B7CD57-931C-4732-ADF7-E2F6E90AE1D7}" destId="{4B58F3A4-7D68-494F-BB4D-B99CA7F06EDA}" srcOrd="3" destOrd="0" presId="urn:microsoft.com/office/officeart/2009/3/layout/StepUpProcess"/>
    <dgm:cxn modelId="{F3B1AC38-74BD-4B1C-821B-B9B4393DB5A0}" type="presParOf" srcId="{4B58F3A4-7D68-494F-BB4D-B99CA7F06EDA}" destId="{0CFBF4D5-A4EA-44B8-98B7-73B74082C492}" srcOrd="0" destOrd="0" presId="urn:microsoft.com/office/officeart/2009/3/layout/StepUpProcess"/>
    <dgm:cxn modelId="{B3956CFB-2607-4970-8A0A-3E144EAE6F3E}" type="presParOf" srcId="{19B7CD57-931C-4732-ADF7-E2F6E90AE1D7}" destId="{F002B988-B336-43D9-AF9C-A30E65634D14}" srcOrd="4" destOrd="0" presId="urn:microsoft.com/office/officeart/2009/3/layout/StepUpProcess"/>
    <dgm:cxn modelId="{9E7C9AE6-88F4-4DBA-8BCB-E566370129E0}" type="presParOf" srcId="{F002B988-B336-43D9-AF9C-A30E65634D14}" destId="{F13D6BCB-DE01-4D59-8813-C20374F1A4B8}" srcOrd="0" destOrd="0" presId="urn:microsoft.com/office/officeart/2009/3/layout/StepUpProcess"/>
    <dgm:cxn modelId="{FCEC97DB-0B6C-4F81-B855-2DC2AA7AACBC}" type="presParOf" srcId="{F002B988-B336-43D9-AF9C-A30E65634D14}" destId="{93798E33-29BE-4896-9A8B-D35E28ACDB20}" srcOrd="1" destOrd="0" presId="urn:microsoft.com/office/officeart/2009/3/layout/StepUpProcess"/>
    <dgm:cxn modelId="{687AD7F9-978F-4BB4-9567-ADBA454A2F4E}" type="presParOf" srcId="{F002B988-B336-43D9-AF9C-A30E65634D14}" destId="{314E3229-814C-4AAB-A418-6F96C8E6F240}" srcOrd="2" destOrd="0" presId="urn:microsoft.com/office/officeart/2009/3/layout/StepUpProcess"/>
    <dgm:cxn modelId="{CCF79587-D901-4105-9343-D5F5196D9B2A}" type="presParOf" srcId="{19B7CD57-931C-4732-ADF7-E2F6E90AE1D7}" destId="{9AB70C75-228F-418D-BB00-610FD3C601B3}" srcOrd="5" destOrd="0" presId="urn:microsoft.com/office/officeart/2009/3/layout/StepUpProcess"/>
    <dgm:cxn modelId="{F40EDB08-544D-40E5-9D3C-FD082BF0B582}" type="presParOf" srcId="{9AB70C75-228F-418D-BB00-610FD3C601B3}" destId="{7261881E-8E2A-466B-8ACF-1EECE8543191}" srcOrd="0" destOrd="0" presId="urn:microsoft.com/office/officeart/2009/3/layout/StepUpProcess"/>
    <dgm:cxn modelId="{EB6DC3E7-5EAA-42CB-BE84-D468AC8DF1B2}" type="presParOf" srcId="{19B7CD57-931C-4732-ADF7-E2F6E90AE1D7}" destId="{84D5FCED-236A-4699-8F12-A87516E937C2}" srcOrd="6" destOrd="0" presId="urn:microsoft.com/office/officeart/2009/3/layout/StepUpProcess"/>
    <dgm:cxn modelId="{E4F6DA89-80E4-4853-89ED-DA16B28A91F1}" type="presParOf" srcId="{84D5FCED-236A-4699-8F12-A87516E937C2}" destId="{B7E28E5F-5392-42E2-92C1-81B9CF9A74FD}" srcOrd="0" destOrd="0" presId="urn:microsoft.com/office/officeart/2009/3/layout/StepUpProcess"/>
    <dgm:cxn modelId="{435A136A-4BA9-4E2B-B0A3-F6B78FA55FE4}" type="presParOf" srcId="{84D5FCED-236A-4699-8F12-A87516E937C2}" destId="{A6BC52E3-B8AE-4D02-9027-6E4353439BA5}" srcOrd="1" destOrd="0" presId="urn:microsoft.com/office/officeart/2009/3/layout/StepUpProcess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107CC65-C307-4010-82C5-A4A067E9DF91}" type="doc">
      <dgm:prSet loTypeId="urn:microsoft.com/office/officeart/2008/layout/VerticalCurvedList" loCatId="list" qsTypeId="urn:microsoft.com/office/officeart/2005/8/quickstyle/3d2" qsCatId="3D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A1788EE7-3717-437C-8171-25063F69F88F}">
      <dgm:prSet phldrT="[Текст]" custT="1"/>
      <dgm:spPr>
        <a:xfrm>
          <a:off x="498130" y="357536"/>
          <a:ext cx="11041934" cy="715072"/>
        </a:xfrm>
        <a:prstGeom prst="rect">
          <a:avLst/>
        </a:prstGeom>
        <a:solidFill>
          <a:schemeClr val="bg2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/>
        <a:lstStyle/>
        <a:p>
          <a:pPr algn="just">
            <a:spcAft>
              <a:spcPts val="0"/>
            </a:spcAft>
          </a:pPr>
          <a:r>
            <a:rPr lang="ru-RU" sz="1500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Проведение </a:t>
          </a:r>
          <a:r>
            <a:rPr lang="ru-RU" sz="1500" b="1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регионального конкурса </a:t>
          </a:r>
          <a:r>
            <a:rPr lang="ru-RU" sz="1500" b="1" dirty="0" err="1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брендбука</a:t>
          </a:r>
          <a:r>
            <a:rPr lang="ru-RU" sz="1500" b="1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 </a:t>
          </a:r>
        </a:p>
        <a:p>
          <a:pPr algn="just">
            <a:spcAft>
              <a:spcPts val="0"/>
            </a:spcAft>
          </a:pPr>
          <a:r>
            <a:rPr lang="ru-RU" sz="1500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губернаторских инженерных классов «Инженер будущего 74» (01.02.2024 – 14.03.2024 года)</a:t>
          </a:r>
        </a:p>
      </dgm:t>
    </dgm:pt>
    <dgm:pt modelId="{0BB25F3A-A448-42AD-8875-E0AB644BA73E}" type="parTrans" cxnId="{3166A2F6-3117-419E-AE92-308D24D759A1}">
      <dgm:prSet/>
      <dgm:spPr/>
      <dgm:t>
        <a:bodyPr/>
        <a:lstStyle/>
        <a:p>
          <a:endParaRPr lang="ru-RU" sz="1500">
            <a:solidFill>
              <a:schemeClr val="tx1"/>
            </a:solidFill>
            <a:latin typeface="+mn-lt"/>
          </a:endParaRPr>
        </a:p>
      </dgm:t>
    </dgm:pt>
    <dgm:pt modelId="{A49C911A-45AD-4FA0-9186-5D76ED5AC897}" type="sibTrans" cxnId="{3166A2F6-3117-419E-AE92-308D24D759A1}">
      <dgm:prSet/>
      <dgm:spPr>
        <a:xfrm>
          <a:off x="-4041497" y="-620361"/>
          <a:ext cx="4816083" cy="4816083"/>
        </a:xfrm>
        <a:prstGeom prst="blockArc">
          <a:avLst>
            <a:gd name="adj1" fmla="val 18900000"/>
            <a:gd name="adj2" fmla="val 2700000"/>
            <a:gd name="adj3" fmla="val 448"/>
          </a:avLst>
        </a:prstGeom>
        <a:noFill/>
        <a:ln w="12700" cap="flat" cmpd="sng" algn="ctr">
          <a:solidFill>
            <a:srgbClr val="A5A5A5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gm:spPr>
      <dgm:t>
        <a:bodyPr/>
        <a:lstStyle/>
        <a:p>
          <a:endParaRPr lang="ru-RU" sz="1500">
            <a:solidFill>
              <a:schemeClr val="tx1"/>
            </a:solidFill>
            <a:latin typeface="+mn-lt"/>
          </a:endParaRPr>
        </a:p>
      </dgm:t>
    </dgm:pt>
    <dgm:pt modelId="{44CA062A-CBFD-4694-BDA1-01D8766C3D4E}">
      <dgm:prSet phldrT="[Текст]" custT="1"/>
      <dgm:spPr>
        <a:xfrm>
          <a:off x="758059" y="1380989"/>
          <a:ext cx="10782005" cy="813380"/>
        </a:xfrm>
        <a:solidFill>
          <a:schemeClr val="bg2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/>
        <a:lstStyle/>
        <a:p>
          <a:r>
            <a:rPr lang="ru-RU" sz="1500" b="1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Реализация</a:t>
          </a:r>
          <a:r>
            <a:rPr lang="ru-RU" sz="1500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 ОО </a:t>
          </a:r>
          <a:r>
            <a:rPr lang="ru-RU" sz="1500" b="1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программ стажировок</a:t>
          </a:r>
          <a:r>
            <a:rPr lang="ru-RU" sz="1500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 в рамках программ повышения квалификации по внедрению модели профориентационной работы по приоритетным региональным инженерным направлениям</a:t>
          </a:r>
        </a:p>
      </dgm:t>
    </dgm:pt>
    <dgm:pt modelId="{01EB22C6-D47B-48E1-9616-52DB9DE25702}" type="parTrans" cxnId="{72AF688F-60A2-47C3-B2B8-912617A8700B}">
      <dgm:prSet/>
      <dgm:spPr/>
      <dgm:t>
        <a:bodyPr/>
        <a:lstStyle/>
        <a:p>
          <a:endParaRPr lang="ru-RU" sz="1500">
            <a:solidFill>
              <a:schemeClr val="tx1"/>
            </a:solidFill>
            <a:latin typeface="+mn-lt"/>
          </a:endParaRPr>
        </a:p>
      </dgm:t>
    </dgm:pt>
    <dgm:pt modelId="{64553183-7E3D-43F8-A295-1F3D48BBEC22}" type="sibTrans" cxnId="{72AF688F-60A2-47C3-B2B8-912617A8700B}">
      <dgm:prSet/>
      <dgm:spPr/>
      <dgm:t>
        <a:bodyPr/>
        <a:lstStyle/>
        <a:p>
          <a:endParaRPr lang="ru-RU" sz="1500">
            <a:solidFill>
              <a:schemeClr val="tx1"/>
            </a:solidFill>
            <a:latin typeface="+mn-lt"/>
          </a:endParaRPr>
        </a:p>
      </dgm:t>
    </dgm:pt>
    <dgm:pt modelId="{00F168E3-39CE-47F8-9C08-99521DB46979}">
      <dgm:prSet phldrT="[Текст]" custT="1"/>
      <dgm:spPr>
        <a:xfrm>
          <a:off x="498130" y="2502752"/>
          <a:ext cx="11041934" cy="715072"/>
        </a:xfrm>
        <a:solidFill>
          <a:schemeClr val="bg2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/>
        <a:lstStyle/>
        <a:p>
          <a:r>
            <a:rPr lang="ru-RU" sz="1500" b="1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Реализация модели профориентационной работы</a:t>
          </a:r>
          <a:r>
            <a:rPr lang="ru-RU" sz="1500" b="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, обеспечивающей достижение обучающимися профориентационного минимума </a:t>
          </a:r>
          <a:r>
            <a:rPr lang="ru-RU" sz="1500" b="1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на продвинутом уровне </a:t>
          </a:r>
          <a:r>
            <a:rPr lang="ru-RU" sz="1500" b="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(на основе сетевого </a:t>
          </a:r>
          <a:r>
            <a:rPr lang="ru-RU" sz="1500" b="0" dirty="0" err="1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межорганизационного</a:t>
          </a:r>
          <a:r>
            <a:rPr lang="ru-RU" sz="1500" b="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 взаимодействия</a:t>
          </a:r>
          <a:r>
            <a:rPr lang="ru-RU" sz="1500" b="1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) </a:t>
          </a:r>
          <a:endParaRPr lang="ru-RU" sz="1500" b="1" dirty="0">
            <a:solidFill>
              <a:schemeClr val="tx1"/>
            </a:solidFill>
            <a:latin typeface="+mn-lt"/>
            <a:ea typeface="+mn-ea"/>
            <a:cs typeface="+mn-cs"/>
          </a:endParaRPr>
        </a:p>
      </dgm:t>
    </dgm:pt>
    <dgm:pt modelId="{5E649CE6-CFE5-4191-920F-581116AB76FD}" type="parTrans" cxnId="{D8E04ACA-7D91-41EB-A067-53063A168B8A}">
      <dgm:prSet/>
      <dgm:spPr/>
      <dgm:t>
        <a:bodyPr/>
        <a:lstStyle/>
        <a:p>
          <a:endParaRPr lang="ru-RU" sz="1500">
            <a:solidFill>
              <a:schemeClr val="tx1"/>
            </a:solidFill>
            <a:latin typeface="+mn-lt"/>
          </a:endParaRPr>
        </a:p>
      </dgm:t>
    </dgm:pt>
    <dgm:pt modelId="{E8DB8D41-6329-437A-B38B-3AB06C076727}" type="sibTrans" cxnId="{D8E04ACA-7D91-41EB-A067-53063A168B8A}">
      <dgm:prSet/>
      <dgm:spPr/>
      <dgm:t>
        <a:bodyPr/>
        <a:lstStyle/>
        <a:p>
          <a:endParaRPr lang="ru-RU" sz="1500">
            <a:solidFill>
              <a:schemeClr val="tx1"/>
            </a:solidFill>
            <a:latin typeface="+mn-lt"/>
          </a:endParaRPr>
        </a:p>
      </dgm:t>
    </dgm:pt>
    <dgm:pt modelId="{26669CC6-A697-4029-9CE5-75FF3B65FAB0}">
      <dgm:prSet custT="1"/>
      <dgm:spPr>
        <a:solidFill>
          <a:schemeClr val="bg2"/>
        </a:solidFill>
      </dgm:spPr>
      <dgm:t>
        <a:bodyPr/>
        <a:lstStyle/>
        <a:p>
          <a:r>
            <a:rPr lang="ru-RU" sz="1500" b="1" dirty="0">
              <a:solidFill>
                <a:schemeClr val="tx1"/>
              </a:solidFill>
              <a:latin typeface="+mn-lt"/>
              <a:ea typeface="+mn-ea"/>
              <a:cs typeface="+mn-cs"/>
            </a:rPr>
            <a:t>Обобщение опыта и представление эффективных практик </a:t>
          </a:r>
          <a:r>
            <a:rPr lang="ru-RU" sz="1500" b="0" dirty="0">
              <a:solidFill>
                <a:schemeClr val="tx1"/>
              </a:solidFill>
              <a:latin typeface="+mn-lt"/>
              <a:ea typeface="+mn-ea"/>
              <a:cs typeface="+mn-cs"/>
            </a:rPr>
            <a:t>работы губернаторских инженерных классов (в течение  2024 года)</a:t>
          </a:r>
        </a:p>
      </dgm:t>
    </dgm:pt>
    <dgm:pt modelId="{13FA7302-0A92-4AC9-8BB7-8D7FBB6D3344}" type="parTrans" cxnId="{A097A499-0FEF-4199-82E1-E2BD3C3252AD}">
      <dgm:prSet/>
      <dgm:spPr/>
      <dgm:t>
        <a:bodyPr/>
        <a:lstStyle/>
        <a:p>
          <a:endParaRPr lang="ru-RU" sz="1500">
            <a:latin typeface="+mn-lt"/>
          </a:endParaRPr>
        </a:p>
      </dgm:t>
    </dgm:pt>
    <dgm:pt modelId="{974564F5-3031-4AAF-9FC2-9CE277CBC475}" type="sibTrans" cxnId="{A097A499-0FEF-4199-82E1-E2BD3C3252AD}">
      <dgm:prSet/>
      <dgm:spPr/>
      <dgm:t>
        <a:bodyPr/>
        <a:lstStyle/>
        <a:p>
          <a:endParaRPr lang="ru-RU" sz="1500">
            <a:latin typeface="+mn-lt"/>
          </a:endParaRPr>
        </a:p>
      </dgm:t>
    </dgm:pt>
    <dgm:pt modelId="{1A9B7977-0E57-4B61-B02C-CC533483C04B}">
      <dgm:prSet phldrT="[Текст]" custT="1"/>
      <dgm:spPr>
        <a:xfrm>
          <a:off x="498130" y="357536"/>
          <a:ext cx="11041934" cy="715072"/>
        </a:xfrm>
        <a:solidFill>
          <a:schemeClr val="bg2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/>
        <a:lstStyle/>
        <a:p>
          <a:pPr>
            <a:spcAft>
              <a:spcPts val="0"/>
            </a:spcAft>
          </a:pPr>
          <a:r>
            <a:rPr lang="ru-RU" sz="1500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Проведение </a:t>
          </a:r>
          <a:r>
            <a:rPr lang="ru-RU" sz="1500" b="1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серии семинаров для школьных команд ОО</a:t>
          </a:r>
          <a:r>
            <a:rPr lang="ru-RU" sz="1500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, </a:t>
          </a:r>
        </a:p>
        <a:p>
          <a:pPr>
            <a:spcAft>
              <a:spcPts val="0"/>
            </a:spcAft>
          </a:pPr>
          <a:r>
            <a:rPr lang="ru-RU" sz="1500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на базе которых открыты губернаторские инженерные классы (январь, апрель, сентябрь, декабрь 2024 года)</a:t>
          </a:r>
        </a:p>
      </dgm:t>
    </dgm:pt>
    <dgm:pt modelId="{487DC70A-1133-4606-A398-F3921631879F}" type="parTrans" cxnId="{C6C4DB98-74CE-4C3A-B5C0-24874678DE24}">
      <dgm:prSet/>
      <dgm:spPr/>
      <dgm:t>
        <a:bodyPr/>
        <a:lstStyle/>
        <a:p>
          <a:endParaRPr lang="en-US" sz="1500">
            <a:latin typeface="+mn-lt"/>
          </a:endParaRPr>
        </a:p>
      </dgm:t>
    </dgm:pt>
    <dgm:pt modelId="{B7958EE0-DF15-4F2C-A60D-F6DAC6B36A30}" type="sibTrans" cxnId="{C6C4DB98-74CE-4C3A-B5C0-24874678DE24}">
      <dgm:prSet/>
      <dgm:spPr/>
      <dgm:t>
        <a:bodyPr/>
        <a:lstStyle/>
        <a:p>
          <a:endParaRPr lang="en-US" sz="1500">
            <a:latin typeface="+mn-lt"/>
          </a:endParaRPr>
        </a:p>
      </dgm:t>
    </dgm:pt>
    <dgm:pt modelId="{0E561A57-2E32-460A-A626-BB66E74D2838}" type="pres">
      <dgm:prSet presAssocID="{E107CC65-C307-4010-82C5-A4A067E9DF91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E72F6893-08F2-49CB-B4AE-A6454CE100A8}" type="pres">
      <dgm:prSet presAssocID="{E107CC65-C307-4010-82C5-A4A067E9DF91}" presName="Name1" presStyleCnt="0"/>
      <dgm:spPr/>
    </dgm:pt>
    <dgm:pt modelId="{20C96CFD-4416-46E3-AE10-7D7BC3350B06}" type="pres">
      <dgm:prSet presAssocID="{E107CC65-C307-4010-82C5-A4A067E9DF91}" presName="cycle" presStyleCnt="0"/>
      <dgm:spPr/>
    </dgm:pt>
    <dgm:pt modelId="{AFBE48BD-3606-4447-BA35-79A907C94003}" type="pres">
      <dgm:prSet presAssocID="{E107CC65-C307-4010-82C5-A4A067E9DF91}" presName="srcNode" presStyleLbl="node1" presStyleIdx="0" presStyleCnt="5"/>
      <dgm:spPr/>
    </dgm:pt>
    <dgm:pt modelId="{5783A2F4-19A0-499D-83AD-17773F49D46D}" type="pres">
      <dgm:prSet presAssocID="{E107CC65-C307-4010-82C5-A4A067E9DF91}" presName="conn" presStyleLbl="parChTrans1D2" presStyleIdx="0" presStyleCnt="1"/>
      <dgm:spPr/>
      <dgm:t>
        <a:bodyPr/>
        <a:lstStyle/>
        <a:p>
          <a:endParaRPr lang="ru-RU"/>
        </a:p>
      </dgm:t>
    </dgm:pt>
    <dgm:pt modelId="{D2A411E6-48E4-403B-9CCF-E94BD3D26982}" type="pres">
      <dgm:prSet presAssocID="{E107CC65-C307-4010-82C5-A4A067E9DF91}" presName="extraNode" presStyleLbl="node1" presStyleIdx="0" presStyleCnt="5"/>
      <dgm:spPr/>
    </dgm:pt>
    <dgm:pt modelId="{C3740810-CD3A-4821-B0B0-4E9A034507DB}" type="pres">
      <dgm:prSet presAssocID="{E107CC65-C307-4010-82C5-A4A067E9DF91}" presName="dstNode" presStyleLbl="node1" presStyleIdx="0" presStyleCnt="5"/>
      <dgm:spPr/>
    </dgm:pt>
    <dgm:pt modelId="{6ED073E0-8CB8-4192-97B2-8CD8A11D5127}" type="pres">
      <dgm:prSet presAssocID="{A1788EE7-3717-437C-8171-25063F69F88F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284BE8-7D02-455E-8797-750A9830AC10}" type="pres">
      <dgm:prSet presAssocID="{A1788EE7-3717-437C-8171-25063F69F88F}" presName="accent_1" presStyleCnt="0"/>
      <dgm:spPr/>
    </dgm:pt>
    <dgm:pt modelId="{FDC2F3DC-E729-4924-AF11-126D9E0874C8}" type="pres">
      <dgm:prSet presAssocID="{A1788EE7-3717-437C-8171-25063F69F88F}" presName="accentRepeatNode" presStyleLbl="solidFgAcc1" presStyleIdx="0" presStyleCnt="5"/>
      <dgm:spPr>
        <a:xfrm>
          <a:off x="51210" y="268152"/>
          <a:ext cx="893840" cy="893840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ln w="6350" cap="flat" cmpd="sng" algn="ctr">
          <a:solidFill>
            <a:srgbClr val="A5A5A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ysClr val="window" lastClr="FFFFFF"/>
          </a:contourClr>
        </a:sp3d>
      </dgm:spPr>
    </dgm:pt>
    <dgm:pt modelId="{9FAE5C6F-82D7-455C-B95B-4DADCE4E2EF1}" type="pres">
      <dgm:prSet presAssocID="{1A9B7977-0E57-4B61-B02C-CC533483C04B}" presName="text_2" presStyleLbl="node1" presStyleIdx="1" presStyleCnt="5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E0ECD8D3-8967-45AC-8041-9438041D0FBD}" type="pres">
      <dgm:prSet presAssocID="{1A9B7977-0E57-4B61-B02C-CC533483C04B}" presName="accent_2" presStyleCnt="0"/>
      <dgm:spPr/>
    </dgm:pt>
    <dgm:pt modelId="{E1115696-8B19-45B4-8BD3-C5E85BC63F20}" type="pres">
      <dgm:prSet presAssocID="{1A9B7977-0E57-4B61-B02C-CC533483C04B}" presName="accentRepeatNode" presStyleLbl="solidFgAcc1" presStyleIdx="1" presStyleCnt="5"/>
      <dgm:spPr/>
    </dgm:pt>
    <dgm:pt modelId="{B7860E24-F499-428A-ADFF-F850087B4767}" type="pres">
      <dgm:prSet presAssocID="{44CA062A-CBFD-4694-BDA1-01D8766C3D4E}" presName="text_3" presStyleLbl="node1" presStyleIdx="2" presStyleCnt="5" custScaleY="125505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1D0C99BE-F48D-4FCF-BE70-42B96515F257}" type="pres">
      <dgm:prSet presAssocID="{44CA062A-CBFD-4694-BDA1-01D8766C3D4E}" presName="accent_3" presStyleCnt="0"/>
      <dgm:spPr/>
    </dgm:pt>
    <dgm:pt modelId="{5030E461-6A8F-434E-A0CC-2A897868B08D}" type="pres">
      <dgm:prSet presAssocID="{44CA062A-CBFD-4694-BDA1-01D8766C3D4E}" presName="accentRepeatNode" presStyleLbl="solidFgAcc1" presStyleIdx="2" presStyleCnt="5" custLinFactNeighborX="2560"/>
      <dgm:spPr>
        <a:xfrm>
          <a:off x="311139" y="1340760"/>
          <a:ext cx="893840" cy="893840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6350" cap="flat" cmpd="sng" algn="ctr">
          <a:solidFill>
            <a:srgbClr val="A5A5A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ysClr val="window" lastClr="FFFFFF"/>
          </a:contourClr>
        </a:sp3d>
      </dgm:spPr>
    </dgm:pt>
    <dgm:pt modelId="{D9383B0C-DB04-4BDB-9532-2992434AA4F0}" type="pres">
      <dgm:prSet presAssocID="{00F168E3-39CE-47F8-9C08-99521DB46979}" presName="text_4" presStyleLbl="node1" presStyleIdx="3" presStyleCnt="5" custScaleY="129098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974EE821-B029-4758-A66E-AA80EACEFA8B}" type="pres">
      <dgm:prSet presAssocID="{00F168E3-39CE-47F8-9C08-99521DB46979}" presName="accent_4" presStyleCnt="0"/>
      <dgm:spPr/>
    </dgm:pt>
    <dgm:pt modelId="{EADA2E4E-96DD-4762-BA7E-877FD7F928F4}" type="pres">
      <dgm:prSet presAssocID="{00F168E3-39CE-47F8-9C08-99521DB46979}" presName="accentRepeatNode" presStyleLbl="solidFgAcc1" presStyleIdx="3" presStyleCnt="5" custScaleX="81411" custScaleY="78769"/>
      <dgm:spPr>
        <a:xfrm>
          <a:off x="51210" y="2413368"/>
          <a:ext cx="893840" cy="893840"/>
        </a:xfrm>
        <a:prstGeom prst="ellipse">
          <a:avLst/>
        </a:prstGeom>
        <a:ln w="6350" cap="flat" cmpd="sng" algn="ctr">
          <a:solidFill>
            <a:srgbClr val="A5A5A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ysClr val="window" lastClr="FFFFFF"/>
          </a:contourClr>
        </a:sp3d>
      </dgm:spPr>
    </dgm:pt>
    <dgm:pt modelId="{FC6E52D6-B9B7-4D23-A1D0-9A47C9C56F0A}" type="pres">
      <dgm:prSet presAssocID="{26669CC6-A697-4029-9CE5-75FF3B65FAB0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2CC019-8126-4880-A72F-DBA73D0C7F63}" type="pres">
      <dgm:prSet presAssocID="{26669CC6-A697-4029-9CE5-75FF3B65FAB0}" presName="accent_5" presStyleCnt="0"/>
      <dgm:spPr/>
    </dgm:pt>
    <dgm:pt modelId="{D6332781-5416-46B1-931C-16EAD27773AD}" type="pres">
      <dgm:prSet presAssocID="{26669CC6-A697-4029-9CE5-75FF3B65FAB0}" presName="accentRepeatNode" presStyleLbl="solidFgAcc1" presStyleIdx="4" presStyleCnt="5"/>
      <dgm:spPr>
        <a:blipFill rotWithShape="0">
          <a:blip xmlns:r="http://schemas.openxmlformats.org/officeDocument/2006/relationships"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a:blipFill>
      </dgm:spPr>
    </dgm:pt>
  </dgm:ptLst>
  <dgm:cxnLst>
    <dgm:cxn modelId="{135A3B7D-98BE-40BB-AB4E-3E2C881CDDCA}" type="presOf" srcId="{00F168E3-39CE-47F8-9C08-99521DB46979}" destId="{D9383B0C-DB04-4BDB-9532-2992434AA4F0}" srcOrd="0" destOrd="0" presId="urn:microsoft.com/office/officeart/2008/layout/VerticalCurvedList"/>
    <dgm:cxn modelId="{2E1A515B-2C80-4A0E-9BE5-71CD2D3438FA}" type="presOf" srcId="{A1788EE7-3717-437C-8171-25063F69F88F}" destId="{6ED073E0-8CB8-4192-97B2-8CD8A11D5127}" srcOrd="0" destOrd="0" presId="urn:microsoft.com/office/officeart/2008/layout/VerticalCurvedList"/>
    <dgm:cxn modelId="{A097A499-0FEF-4199-82E1-E2BD3C3252AD}" srcId="{E107CC65-C307-4010-82C5-A4A067E9DF91}" destId="{26669CC6-A697-4029-9CE5-75FF3B65FAB0}" srcOrd="4" destOrd="0" parTransId="{13FA7302-0A92-4AC9-8BB7-8D7FBB6D3344}" sibTransId="{974564F5-3031-4AAF-9FC2-9CE277CBC475}"/>
    <dgm:cxn modelId="{A32CA5DD-B88B-4866-BF1A-E8EBB82BDE47}" type="presOf" srcId="{E107CC65-C307-4010-82C5-A4A067E9DF91}" destId="{0E561A57-2E32-460A-A626-BB66E74D2838}" srcOrd="0" destOrd="0" presId="urn:microsoft.com/office/officeart/2008/layout/VerticalCurvedList"/>
    <dgm:cxn modelId="{9BF892AC-CD3F-4F16-8C08-AABA6C2BD884}" type="presOf" srcId="{26669CC6-A697-4029-9CE5-75FF3B65FAB0}" destId="{FC6E52D6-B9B7-4D23-A1D0-9A47C9C56F0A}" srcOrd="0" destOrd="0" presId="urn:microsoft.com/office/officeart/2008/layout/VerticalCurvedList"/>
    <dgm:cxn modelId="{E86DECEC-E854-44DB-9531-9FA1B78D31E9}" type="presOf" srcId="{A49C911A-45AD-4FA0-9186-5D76ED5AC897}" destId="{5783A2F4-19A0-499D-83AD-17773F49D46D}" srcOrd="0" destOrd="0" presId="urn:microsoft.com/office/officeart/2008/layout/VerticalCurvedList"/>
    <dgm:cxn modelId="{3166A2F6-3117-419E-AE92-308D24D759A1}" srcId="{E107CC65-C307-4010-82C5-A4A067E9DF91}" destId="{A1788EE7-3717-437C-8171-25063F69F88F}" srcOrd="0" destOrd="0" parTransId="{0BB25F3A-A448-42AD-8875-E0AB644BA73E}" sibTransId="{A49C911A-45AD-4FA0-9186-5D76ED5AC897}"/>
    <dgm:cxn modelId="{72AF688F-60A2-47C3-B2B8-912617A8700B}" srcId="{E107CC65-C307-4010-82C5-A4A067E9DF91}" destId="{44CA062A-CBFD-4694-BDA1-01D8766C3D4E}" srcOrd="2" destOrd="0" parTransId="{01EB22C6-D47B-48E1-9616-52DB9DE25702}" sibTransId="{64553183-7E3D-43F8-A295-1F3D48BBEC22}"/>
    <dgm:cxn modelId="{365FB896-1893-43AE-8B5B-D90FA13287AE}" type="presOf" srcId="{44CA062A-CBFD-4694-BDA1-01D8766C3D4E}" destId="{B7860E24-F499-428A-ADFF-F850087B4767}" srcOrd="0" destOrd="0" presId="urn:microsoft.com/office/officeart/2008/layout/VerticalCurvedList"/>
    <dgm:cxn modelId="{C6C4DB98-74CE-4C3A-B5C0-24874678DE24}" srcId="{E107CC65-C307-4010-82C5-A4A067E9DF91}" destId="{1A9B7977-0E57-4B61-B02C-CC533483C04B}" srcOrd="1" destOrd="0" parTransId="{487DC70A-1133-4606-A398-F3921631879F}" sibTransId="{B7958EE0-DF15-4F2C-A60D-F6DAC6B36A30}"/>
    <dgm:cxn modelId="{4495F52A-E97A-4F70-BC92-74CBC259C628}" type="presOf" srcId="{1A9B7977-0E57-4B61-B02C-CC533483C04B}" destId="{9FAE5C6F-82D7-455C-B95B-4DADCE4E2EF1}" srcOrd="0" destOrd="0" presId="urn:microsoft.com/office/officeart/2008/layout/VerticalCurvedList"/>
    <dgm:cxn modelId="{D8E04ACA-7D91-41EB-A067-53063A168B8A}" srcId="{E107CC65-C307-4010-82C5-A4A067E9DF91}" destId="{00F168E3-39CE-47F8-9C08-99521DB46979}" srcOrd="3" destOrd="0" parTransId="{5E649CE6-CFE5-4191-920F-581116AB76FD}" sibTransId="{E8DB8D41-6329-437A-B38B-3AB06C076727}"/>
    <dgm:cxn modelId="{A24FFB11-5015-44CD-A344-F6F8A5E7D066}" type="presParOf" srcId="{0E561A57-2E32-460A-A626-BB66E74D2838}" destId="{E72F6893-08F2-49CB-B4AE-A6454CE100A8}" srcOrd="0" destOrd="0" presId="urn:microsoft.com/office/officeart/2008/layout/VerticalCurvedList"/>
    <dgm:cxn modelId="{9F24E2C4-2C73-46BB-B9B2-7DB6F47638B4}" type="presParOf" srcId="{E72F6893-08F2-49CB-B4AE-A6454CE100A8}" destId="{20C96CFD-4416-46E3-AE10-7D7BC3350B06}" srcOrd="0" destOrd="0" presId="urn:microsoft.com/office/officeart/2008/layout/VerticalCurvedList"/>
    <dgm:cxn modelId="{E1875136-B062-42F8-9985-0149FF345D80}" type="presParOf" srcId="{20C96CFD-4416-46E3-AE10-7D7BC3350B06}" destId="{AFBE48BD-3606-4447-BA35-79A907C94003}" srcOrd="0" destOrd="0" presId="urn:microsoft.com/office/officeart/2008/layout/VerticalCurvedList"/>
    <dgm:cxn modelId="{E30BD4A9-2542-4EB7-BFD0-708146FD5EE9}" type="presParOf" srcId="{20C96CFD-4416-46E3-AE10-7D7BC3350B06}" destId="{5783A2F4-19A0-499D-83AD-17773F49D46D}" srcOrd="1" destOrd="0" presId="urn:microsoft.com/office/officeart/2008/layout/VerticalCurvedList"/>
    <dgm:cxn modelId="{6A67596A-8462-4E45-8427-2F1361C2F300}" type="presParOf" srcId="{20C96CFD-4416-46E3-AE10-7D7BC3350B06}" destId="{D2A411E6-48E4-403B-9CCF-E94BD3D26982}" srcOrd="2" destOrd="0" presId="urn:microsoft.com/office/officeart/2008/layout/VerticalCurvedList"/>
    <dgm:cxn modelId="{23B97351-EBAF-4FC1-9A1C-840FDC59FC88}" type="presParOf" srcId="{20C96CFD-4416-46E3-AE10-7D7BC3350B06}" destId="{C3740810-CD3A-4821-B0B0-4E9A034507DB}" srcOrd="3" destOrd="0" presId="urn:microsoft.com/office/officeart/2008/layout/VerticalCurvedList"/>
    <dgm:cxn modelId="{D11CDADD-67AA-4966-8D3A-A1D21B7AAB13}" type="presParOf" srcId="{E72F6893-08F2-49CB-B4AE-A6454CE100A8}" destId="{6ED073E0-8CB8-4192-97B2-8CD8A11D5127}" srcOrd="1" destOrd="0" presId="urn:microsoft.com/office/officeart/2008/layout/VerticalCurvedList"/>
    <dgm:cxn modelId="{681FC824-74F4-4798-B564-BD29331D69DF}" type="presParOf" srcId="{E72F6893-08F2-49CB-B4AE-A6454CE100A8}" destId="{85284BE8-7D02-455E-8797-750A9830AC10}" srcOrd="2" destOrd="0" presId="urn:microsoft.com/office/officeart/2008/layout/VerticalCurvedList"/>
    <dgm:cxn modelId="{CADD599A-1ADB-48A2-85DF-72EEDA05BCE4}" type="presParOf" srcId="{85284BE8-7D02-455E-8797-750A9830AC10}" destId="{FDC2F3DC-E729-4924-AF11-126D9E0874C8}" srcOrd="0" destOrd="0" presId="urn:microsoft.com/office/officeart/2008/layout/VerticalCurvedList"/>
    <dgm:cxn modelId="{61D08770-0E29-43FC-A409-1361974EB335}" type="presParOf" srcId="{E72F6893-08F2-49CB-B4AE-A6454CE100A8}" destId="{9FAE5C6F-82D7-455C-B95B-4DADCE4E2EF1}" srcOrd="3" destOrd="0" presId="urn:microsoft.com/office/officeart/2008/layout/VerticalCurvedList"/>
    <dgm:cxn modelId="{C8706682-25E0-4AD5-AA29-6AA2986C4263}" type="presParOf" srcId="{E72F6893-08F2-49CB-B4AE-A6454CE100A8}" destId="{E0ECD8D3-8967-45AC-8041-9438041D0FBD}" srcOrd="4" destOrd="0" presId="urn:microsoft.com/office/officeart/2008/layout/VerticalCurvedList"/>
    <dgm:cxn modelId="{666ED88C-3C3F-45C6-84CB-CEA1E254B74C}" type="presParOf" srcId="{E0ECD8D3-8967-45AC-8041-9438041D0FBD}" destId="{E1115696-8B19-45B4-8BD3-C5E85BC63F20}" srcOrd="0" destOrd="0" presId="urn:microsoft.com/office/officeart/2008/layout/VerticalCurvedList"/>
    <dgm:cxn modelId="{531883B8-F235-43BB-AECF-BBEF496D7CEF}" type="presParOf" srcId="{E72F6893-08F2-49CB-B4AE-A6454CE100A8}" destId="{B7860E24-F499-428A-ADFF-F850087B4767}" srcOrd="5" destOrd="0" presId="urn:microsoft.com/office/officeart/2008/layout/VerticalCurvedList"/>
    <dgm:cxn modelId="{A9139846-D6CE-4E12-BFC6-F8E6C97B7745}" type="presParOf" srcId="{E72F6893-08F2-49CB-B4AE-A6454CE100A8}" destId="{1D0C99BE-F48D-4FCF-BE70-42B96515F257}" srcOrd="6" destOrd="0" presId="urn:microsoft.com/office/officeart/2008/layout/VerticalCurvedList"/>
    <dgm:cxn modelId="{105C480C-96FE-4712-A392-68C14DB81A50}" type="presParOf" srcId="{1D0C99BE-F48D-4FCF-BE70-42B96515F257}" destId="{5030E461-6A8F-434E-A0CC-2A897868B08D}" srcOrd="0" destOrd="0" presId="urn:microsoft.com/office/officeart/2008/layout/VerticalCurvedList"/>
    <dgm:cxn modelId="{BA5AFB1C-6838-45D1-9D3F-8641BA47915D}" type="presParOf" srcId="{E72F6893-08F2-49CB-B4AE-A6454CE100A8}" destId="{D9383B0C-DB04-4BDB-9532-2992434AA4F0}" srcOrd="7" destOrd="0" presId="urn:microsoft.com/office/officeart/2008/layout/VerticalCurvedList"/>
    <dgm:cxn modelId="{5F40009E-1A61-496C-BD00-5F8940472E6D}" type="presParOf" srcId="{E72F6893-08F2-49CB-B4AE-A6454CE100A8}" destId="{974EE821-B029-4758-A66E-AA80EACEFA8B}" srcOrd="8" destOrd="0" presId="urn:microsoft.com/office/officeart/2008/layout/VerticalCurvedList"/>
    <dgm:cxn modelId="{D6A81D35-6CCE-495C-BC63-8F4FB0FE4FAE}" type="presParOf" srcId="{974EE821-B029-4758-A66E-AA80EACEFA8B}" destId="{EADA2E4E-96DD-4762-BA7E-877FD7F928F4}" srcOrd="0" destOrd="0" presId="urn:microsoft.com/office/officeart/2008/layout/VerticalCurvedList"/>
    <dgm:cxn modelId="{A489E512-9BD8-49D3-AE3C-2B6FDEE905AF}" type="presParOf" srcId="{E72F6893-08F2-49CB-B4AE-A6454CE100A8}" destId="{FC6E52D6-B9B7-4D23-A1D0-9A47C9C56F0A}" srcOrd="9" destOrd="0" presId="urn:microsoft.com/office/officeart/2008/layout/VerticalCurvedList"/>
    <dgm:cxn modelId="{777014F0-24CC-49BB-A38B-2CC83A363428}" type="presParOf" srcId="{E72F6893-08F2-49CB-B4AE-A6454CE100A8}" destId="{B12CC019-8126-4880-A72F-DBA73D0C7F63}" srcOrd="10" destOrd="0" presId="urn:microsoft.com/office/officeart/2008/layout/VerticalCurvedList"/>
    <dgm:cxn modelId="{72A7C79D-B433-49EE-AC57-FBFE9A18E1A3}" type="presParOf" srcId="{B12CC019-8126-4880-A72F-DBA73D0C7F63}" destId="{D6332781-5416-46B1-931C-16EAD27773A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1A987D6-3543-4123-922C-D7F033A9392B}" type="doc">
      <dgm:prSet loTypeId="urn:microsoft.com/office/officeart/2005/8/layout/hierarchy1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A33F26B2-9CF4-4651-80A0-40B0422C12A7}">
      <dgm:prSet phldrT="[Текст]" custT="1"/>
      <dgm:spPr>
        <a:solidFill>
          <a:schemeClr val="accent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2000" b="1" dirty="0" smtClean="0">
              <a:solidFill>
                <a:schemeClr val="accent5">
                  <a:lumMod val="50000"/>
                </a:schemeClr>
              </a:solidFill>
            </a:rPr>
            <a:t>Реализуемые в Челябинской области модели сопровождения общеобразовательных организаций с низкими образовательными результатами</a:t>
          </a:r>
          <a:endParaRPr lang="ru-RU" sz="2000" b="1" dirty="0">
            <a:solidFill>
              <a:schemeClr val="accent5">
                <a:lumMod val="50000"/>
              </a:schemeClr>
            </a:solidFill>
          </a:endParaRPr>
        </a:p>
      </dgm:t>
    </dgm:pt>
    <dgm:pt modelId="{F867223A-0C3E-4A9A-8E4D-F2C1E8EB0A56}" type="parTrans" cxnId="{4046C2D0-77FC-48D8-9883-FA0068C0F884}">
      <dgm:prSet/>
      <dgm:spPr/>
      <dgm:t>
        <a:bodyPr/>
        <a:lstStyle/>
        <a:p>
          <a:endParaRPr lang="ru-RU" sz="2000">
            <a:latin typeface="+mn-lt"/>
          </a:endParaRPr>
        </a:p>
      </dgm:t>
    </dgm:pt>
    <dgm:pt modelId="{2BD253EB-CA4D-4D14-BDF7-D90A095E2FA6}" type="sibTrans" cxnId="{4046C2D0-77FC-48D8-9883-FA0068C0F884}">
      <dgm:prSet/>
      <dgm:spPr/>
      <dgm:t>
        <a:bodyPr/>
        <a:lstStyle/>
        <a:p>
          <a:endParaRPr lang="ru-RU" sz="2000">
            <a:latin typeface="+mn-lt"/>
          </a:endParaRPr>
        </a:p>
      </dgm:t>
    </dgm:pt>
    <dgm:pt modelId="{5DBF5351-5BF2-4770-B311-A7EBF08B79D6}">
      <dgm:prSet phldrT="[Текст]" custT="1"/>
      <dgm:spPr/>
      <dgm:t>
        <a:bodyPr/>
        <a:lstStyle/>
        <a:p>
          <a:r>
            <a:rPr lang="ru-RU" sz="1600" b="1" dirty="0" smtClean="0">
              <a:latin typeface="+mn-lt"/>
              <a:ea typeface="Times New Roman" panose="02020603050405020304" pitchFamily="18" charset="0"/>
            </a:rPr>
            <a:t>Региональные</a:t>
          </a:r>
          <a:endParaRPr lang="ru-RU" sz="1600" b="1" dirty="0">
            <a:latin typeface="+mn-lt"/>
            <a:ea typeface="Times New Roman" panose="02020603050405020304" pitchFamily="18" charset="0"/>
          </a:endParaRPr>
        </a:p>
      </dgm:t>
    </dgm:pt>
    <dgm:pt modelId="{AEEE5A35-1F63-4496-9459-406C2315674F}" type="parTrans" cxnId="{3BD1264D-AE1E-4344-B39D-B8450242678C}">
      <dgm:prSet/>
      <dgm:spPr/>
      <dgm:t>
        <a:bodyPr/>
        <a:lstStyle/>
        <a:p>
          <a:endParaRPr lang="ru-RU" sz="2000">
            <a:latin typeface="+mn-lt"/>
          </a:endParaRPr>
        </a:p>
      </dgm:t>
    </dgm:pt>
    <dgm:pt modelId="{1E2D471C-35F4-4DB3-B068-A1862304541D}" type="sibTrans" cxnId="{3BD1264D-AE1E-4344-B39D-B8450242678C}">
      <dgm:prSet/>
      <dgm:spPr/>
      <dgm:t>
        <a:bodyPr/>
        <a:lstStyle/>
        <a:p>
          <a:endParaRPr lang="ru-RU" sz="2000">
            <a:latin typeface="+mn-lt"/>
          </a:endParaRPr>
        </a:p>
      </dgm:t>
    </dgm:pt>
    <dgm:pt modelId="{3B20D51C-27F1-4778-86BD-CA10FD22B55D}">
      <dgm:prSet custT="1"/>
      <dgm:spPr/>
      <dgm:t>
        <a:bodyPr/>
        <a:lstStyle/>
        <a:p>
          <a:r>
            <a:rPr lang="ru-RU" sz="1600" b="1" dirty="0" smtClean="0">
              <a:latin typeface="+mn-lt"/>
              <a:ea typeface="Times New Roman" panose="02020603050405020304" pitchFamily="18" charset="0"/>
            </a:rPr>
            <a:t>Муниципальные</a:t>
          </a:r>
          <a:endParaRPr lang="ru-RU" sz="1600" b="1" dirty="0">
            <a:latin typeface="+mn-lt"/>
            <a:ea typeface="Times New Roman" panose="02020603050405020304" pitchFamily="18" charset="0"/>
          </a:endParaRPr>
        </a:p>
      </dgm:t>
    </dgm:pt>
    <dgm:pt modelId="{CC78BE82-DEE8-4A15-831D-9BF68DBECACE}" type="parTrans" cxnId="{B53D01A2-27E8-42B7-9702-B6B27D369208}">
      <dgm:prSet/>
      <dgm:spPr/>
      <dgm:t>
        <a:bodyPr/>
        <a:lstStyle/>
        <a:p>
          <a:endParaRPr lang="ru-RU" sz="2000">
            <a:latin typeface="+mn-lt"/>
          </a:endParaRPr>
        </a:p>
      </dgm:t>
    </dgm:pt>
    <dgm:pt modelId="{50AB539E-3234-4A89-A84F-DB4C9E9ABBA2}" type="sibTrans" cxnId="{B53D01A2-27E8-42B7-9702-B6B27D369208}">
      <dgm:prSet/>
      <dgm:spPr/>
      <dgm:t>
        <a:bodyPr/>
        <a:lstStyle/>
        <a:p>
          <a:endParaRPr lang="ru-RU" sz="2000">
            <a:latin typeface="+mn-lt"/>
          </a:endParaRPr>
        </a:p>
      </dgm:t>
    </dgm:pt>
    <dgm:pt modelId="{6A7379DF-418F-49C1-A899-83A8A2230F5A}">
      <dgm:prSet phldrT="[Текст]" custT="1"/>
      <dgm:spPr/>
      <dgm:t>
        <a:bodyPr/>
        <a:lstStyle/>
        <a:p>
          <a:r>
            <a:rPr lang="ru-RU" sz="1600" b="1" dirty="0" smtClean="0">
              <a:latin typeface="+mn-lt"/>
              <a:ea typeface="Times New Roman" panose="02020603050405020304" pitchFamily="18" charset="0"/>
            </a:rPr>
            <a:t>Модель 1</a:t>
          </a:r>
        </a:p>
        <a:p>
          <a:r>
            <a:rPr lang="ru-RU" sz="1400" b="0" dirty="0" smtClean="0">
              <a:latin typeface="+mn-lt"/>
              <a:ea typeface="Times New Roman" panose="02020603050405020304" pitchFamily="18" charset="0"/>
            </a:rPr>
            <a:t>Сопровождение</a:t>
          </a:r>
          <a:r>
            <a:rPr lang="ru-RU" sz="1400" b="1" dirty="0" smtClean="0">
              <a:latin typeface="+mn-lt"/>
              <a:ea typeface="Times New Roman" panose="02020603050405020304" pitchFamily="18" charset="0"/>
            </a:rPr>
            <a:t> </a:t>
          </a:r>
          <a:r>
            <a:rPr lang="ru-RU" sz="1400" b="0" dirty="0" smtClean="0">
              <a:latin typeface="+mn-lt"/>
              <a:ea typeface="Times New Roman" panose="02020603050405020304" pitchFamily="18" charset="0"/>
            </a:rPr>
            <a:t>школ с низкими результатами обучения демонстрирующие НОР впервые за последние 3 года</a:t>
          </a:r>
        </a:p>
        <a:p>
          <a:r>
            <a:rPr lang="ru-RU" sz="1400" b="1" dirty="0" smtClean="0">
              <a:latin typeface="+mn-lt"/>
              <a:ea typeface="Times New Roman" panose="02020603050405020304" pitchFamily="18" charset="0"/>
            </a:rPr>
            <a:t>Кафедра педагогики и психологии</a:t>
          </a:r>
          <a:endParaRPr lang="ru-RU" sz="1400" b="1" dirty="0">
            <a:latin typeface="+mn-lt"/>
            <a:ea typeface="Times New Roman" panose="02020603050405020304" pitchFamily="18" charset="0"/>
          </a:endParaRPr>
        </a:p>
      </dgm:t>
    </dgm:pt>
    <dgm:pt modelId="{B009A05F-CEB2-4D8A-9B20-47CF67CA099C}" type="parTrans" cxnId="{E2179DEA-8126-4EC1-AC7C-A32C5DFF63C3}">
      <dgm:prSet/>
      <dgm:spPr/>
      <dgm:t>
        <a:bodyPr/>
        <a:lstStyle/>
        <a:p>
          <a:endParaRPr lang="ru-RU"/>
        </a:p>
      </dgm:t>
    </dgm:pt>
    <dgm:pt modelId="{3BF1545F-8560-4EE9-A916-498CD12684C2}" type="sibTrans" cxnId="{E2179DEA-8126-4EC1-AC7C-A32C5DFF63C3}">
      <dgm:prSet/>
      <dgm:spPr/>
      <dgm:t>
        <a:bodyPr/>
        <a:lstStyle/>
        <a:p>
          <a:endParaRPr lang="ru-RU"/>
        </a:p>
      </dgm:t>
    </dgm:pt>
    <dgm:pt modelId="{A5D7C1A6-DE9A-4D8A-A04C-4C5B71076861}">
      <dgm:prSet custT="1"/>
      <dgm:spPr/>
      <dgm:t>
        <a:bodyPr/>
        <a:lstStyle/>
        <a:p>
          <a:r>
            <a:rPr lang="ru-RU" sz="1600" b="1" dirty="0" smtClean="0">
              <a:latin typeface="+mn-lt"/>
              <a:ea typeface="Times New Roman" panose="02020603050405020304" pitchFamily="18" charset="0"/>
            </a:rPr>
            <a:t>Модель 3</a:t>
          </a:r>
        </a:p>
        <a:p>
          <a:r>
            <a:rPr lang="ru-RU" sz="1400" b="0" dirty="0" smtClean="0">
              <a:latin typeface="+mn-lt"/>
              <a:ea typeface="Times New Roman" panose="02020603050405020304" pitchFamily="18" charset="0"/>
            </a:rPr>
            <a:t>Сопровождение образовательных организаций с низкими образовательными результатами МОУО</a:t>
          </a:r>
        </a:p>
      </dgm:t>
    </dgm:pt>
    <dgm:pt modelId="{93C895C7-924B-4275-A5FD-9FE10E6ED04A}" type="parTrans" cxnId="{73FAEE1F-7C45-47BC-9BEA-8A762B176656}">
      <dgm:prSet/>
      <dgm:spPr/>
      <dgm:t>
        <a:bodyPr/>
        <a:lstStyle/>
        <a:p>
          <a:endParaRPr lang="ru-RU"/>
        </a:p>
      </dgm:t>
    </dgm:pt>
    <dgm:pt modelId="{C5EAB063-7763-4AE9-A951-C61745A8E291}" type="sibTrans" cxnId="{73FAEE1F-7C45-47BC-9BEA-8A762B176656}">
      <dgm:prSet/>
      <dgm:spPr/>
      <dgm:t>
        <a:bodyPr/>
        <a:lstStyle/>
        <a:p>
          <a:endParaRPr lang="ru-RU"/>
        </a:p>
      </dgm:t>
    </dgm:pt>
    <dgm:pt modelId="{AB7ED1BB-1688-475A-8F6C-018FDFB97463}">
      <dgm:prSet phldrT="[Текст]" custT="1"/>
      <dgm:spPr/>
      <dgm:t>
        <a:bodyPr/>
        <a:lstStyle/>
        <a:p>
          <a:r>
            <a:rPr lang="ru-RU" sz="1600" b="1" dirty="0" smtClean="0">
              <a:latin typeface="+mn-lt"/>
              <a:ea typeface="Times New Roman" panose="02020603050405020304" pitchFamily="18" charset="0"/>
            </a:rPr>
            <a:t>Модель 2</a:t>
          </a:r>
        </a:p>
        <a:p>
          <a:r>
            <a:rPr lang="ru-RU" sz="1400" b="0" dirty="0" smtClean="0">
              <a:latin typeface="+mn-lt"/>
              <a:ea typeface="Times New Roman" panose="02020603050405020304" pitchFamily="18" charset="0"/>
            </a:rPr>
            <a:t>Сопровождение школ с низкими результатами обучения демонстрирующие НОР на протяжении 2-х и более лет, а также демонстрирующие признаки необъективности результатов ВПР</a:t>
          </a:r>
        </a:p>
        <a:p>
          <a:r>
            <a:rPr lang="ru-RU" sz="1300" b="1" dirty="0" smtClean="0">
              <a:latin typeface="+mn-lt"/>
              <a:ea typeface="Times New Roman" panose="02020603050405020304" pitchFamily="18" charset="0"/>
            </a:rPr>
            <a:t>Управление сопровождения оценочных процедур</a:t>
          </a:r>
          <a:endParaRPr lang="ru-RU" sz="1300" b="1" dirty="0">
            <a:latin typeface="+mn-lt"/>
            <a:ea typeface="Times New Roman" panose="02020603050405020304" pitchFamily="18" charset="0"/>
          </a:endParaRPr>
        </a:p>
      </dgm:t>
    </dgm:pt>
    <dgm:pt modelId="{473ABB1B-6395-4D6C-B62E-1B9B94E84B3B}" type="parTrans" cxnId="{97E8C8F4-9EB0-410A-92C3-8BD8AA7021E7}">
      <dgm:prSet/>
      <dgm:spPr/>
      <dgm:t>
        <a:bodyPr/>
        <a:lstStyle/>
        <a:p>
          <a:endParaRPr lang="ru-RU"/>
        </a:p>
      </dgm:t>
    </dgm:pt>
    <dgm:pt modelId="{DE69F55C-C601-416E-90A6-615569AEFCC3}" type="sibTrans" cxnId="{97E8C8F4-9EB0-410A-92C3-8BD8AA7021E7}">
      <dgm:prSet/>
      <dgm:spPr/>
      <dgm:t>
        <a:bodyPr/>
        <a:lstStyle/>
        <a:p>
          <a:endParaRPr lang="ru-RU"/>
        </a:p>
      </dgm:t>
    </dgm:pt>
    <dgm:pt modelId="{338DAAA8-A796-4104-AED7-EAAA5BAE250B}" type="pres">
      <dgm:prSet presAssocID="{11A987D6-3543-4123-922C-D7F033A9392B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9911B51-26F9-4CF4-BCC4-A0259AC89DCB}" type="pres">
      <dgm:prSet presAssocID="{A33F26B2-9CF4-4651-80A0-40B0422C12A7}" presName="hierRoot1" presStyleCnt="0"/>
      <dgm:spPr/>
    </dgm:pt>
    <dgm:pt modelId="{59E4BDE5-8C9A-467C-AC00-C1CDBC790962}" type="pres">
      <dgm:prSet presAssocID="{A33F26B2-9CF4-4651-80A0-40B0422C12A7}" presName="composite" presStyleCnt="0"/>
      <dgm:spPr/>
    </dgm:pt>
    <dgm:pt modelId="{D119F95E-80C8-4AAC-A738-C872E28CCD1A}" type="pres">
      <dgm:prSet presAssocID="{A33F26B2-9CF4-4651-80A0-40B0422C12A7}" presName="background" presStyleLbl="node0" presStyleIdx="0" presStyleCnt="1"/>
      <dgm:spPr/>
    </dgm:pt>
    <dgm:pt modelId="{A1A99CD9-02E6-497D-9362-1ADD9D95BC81}" type="pres">
      <dgm:prSet presAssocID="{A33F26B2-9CF4-4651-80A0-40B0422C12A7}" presName="text" presStyleLbl="fgAcc0" presStyleIdx="0" presStyleCnt="1" custScaleX="488058" custScaleY="93387" custLinFactNeighborX="-42594" custLinFactNeighborY="-3254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F170F9F-7072-4444-BDDD-ECEC61937508}" type="pres">
      <dgm:prSet presAssocID="{A33F26B2-9CF4-4651-80A0-40B0422C12A7}" presName="hierChild2" presStyleCnt="0"/>
      <dgm:spPr/>
    </dgm:pt>
    <dgm:pt modelId="{5B566D91-C238-4716-9A19-5161B13C2B4C}" type="pres">
      <dgm:prSet presAssocID="{AEEE5A35-1F63-4496-9459-406C2315674F}" presName="Name10" presStyleLbl="parChTrans1D2" presStyleIdx="0" presStyleCnt="2"/>
      <dgm:spPr/>
      <dgm:t>
        <a:bodyPr/>
        <a:lstStyle/>
        <a:p>
          <a:endParaRPr lang="ru-RU"/>
        </a:p>
      </dgm:t>
    </dgm:pt>
    <dgm:pt modelId="{68C230B7-81FD-48F3-B795-245D7B0783F4}" type="pres">
      <dgm:prSet presAssocID="{5DBF5351-5BF2-4770-B311-A7EBF08B79D6}" presName="hierRoot2" presStyleCnt="0"/>
      <dgm:spPr/>
    </dgm:pt>
    <dgm:pt modelId="{6F8CD062-0198-4E8F-923A-3247246E8774}" type="pres">
      <dgm:prSet presAssocID="{5DBF5351-5BF2-4770-B311-A7EBF08B79D6}" presName="composite2" presStyleCnt="0"/>
      <dgm:spPr/>
    </dgm:pt>
    <dgm:pt modelId="{182C1A34-F4D2-4519-8863-62154A8F4579}" type="pres">
      <dgm:prSet presAssocID="{5DBF5351-5BF2-4770-B311-A7EBF08B79D6}" presName="background2" presStyleLbl="node2" presStyleIdx="0" presStyleCnt="2"/>
      <dgm:spPr/>
    </dgm:pt>
    <dgm:pt modelId="{550C2468-6E5F-439D-AF40-0D2CF6989A22}" type="pres">
      <dgm:prSet presAssocID="{5DBF5351-5BF2-4770-B311-A7EBF08B79D6}" presName="text2" presStyleLbl="fgAcc2" presStyleIdx="0" presStyleCnt="2" custScaleX="99685" custScaleY="31547" custLinFactNeighborX="-49842" custLinFactNeighborY="-2698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C243DDD-61C5-47F6-9EA5-5C617813F188}" type="pres">
      <dgm:prSet presAssocID="{5DBF5351-5BF2-4770-B311-A7EBF08B79D6}" presName="hierChild3" presStyleCnt="0"/>
      <dgm:spPr/>
    </dgm:pt>
    <dgm:pt modelId="{622F5CE6-546F-48D4-8FAD-73DE83EB6CAF}" type="pres">
      <dgm:prSet presAssocID="{B009A05F-CEB2-4D8A-9B20-47CF67CA099C}" presName="Name17" presStyleLbl="parChTrans1D3" presStyleIdx="0" presStyleCnt="3"/>
      <dgm:spPr/>
      <dgm:t>
        <a:bodyPr/>
        <a:lstStyle/>
        <a:p>
          <a:endParaRPr lang="ru-RU"/>
        </a:p>
      </dgm:t>
    </dgm:pt>
    <dgm:pt modelId="{E38EE15E-3699-4B14-8404-41D91FECB950}" type="pres">
      <dgm:prSet presAssocID="{6A7379DF-418F-49C1-A899-83A8A2230F5A}" presName="hierRoot3" presStyleCnt="0"/>
      <dgm:spPr/>
    </dgm:pt>
    <dgm:pt modelId="{40D24A21-5AEF-4CC5-A1ED-0224D7BC5B2B}" type="pres">
      <dgm:prSet presAssocID="{6A7379DF-418F-49C1-A899-83A8A2230F5A}" presName="composite3" presStyleCnt="0"/>
      <dgm:spPr/>
    </dgm:pt>
    <dgm:pt modelId="{4B18021D-0E00-4670-A580-226E7E84AC1A}" type="pres">
      <dgm:prSet presAssocID="{6A7379DF-418F-49C1-A899-83A8A2230F5A}" presName="background3" presStyleLbl="node3" presStyleIdx="0" presStyleCnt="3"/>
      <dgm:spPr/>
    </dgm:pt>
    <dgm:pt modelId="{A327B53B-0C84-465B-A8B9-B8B0AE3591FC}" type="pres">
      <dgm:prSet presAssocID="{6A7379DF-418F-49C1-A899-83A8A2230F5A}" presName="text3" presStyleLbl="fgAcc3" presStyleIdx="0" presStyleCnt="3" custScaleX="172194" custScaleY="150912" custLinFactNeighborX="-16855" custLinFactNeighborY="-1284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3EB3DDD-35D0-4B99-8D43-C13835EDD1F9}" type="pres">
      <dgm:prSet presAssocID="{6A7379DF-418F-49C1-A899-83A8A2230F5A}" presName="hierChild4" presStyleCnt="0"/>
      <dgm:spPr/>
    </dgm:pt>
    <dgm:pt modelId="{44DC1372-B2E9-4746-AC0E-92A077CCFCF4}" type="pres">
      <dgm:prSet presAssocID="{473ABB1B-6395-4D6C-B62E-1B9B94E84B3B}" presName="Name17" presStyleLbl="parChTrans1D3" presStyleIdx="1" presStyleCnt="3"/>
      <dgm:spPr/>
      <dgm:t>
        <a:bodyPr/>
        <a:lstStyle/>
        <a:p>
          <a:endParaRPr lang="ru-RU"/>
        </a:p>
      </dgm:t>
    </dgm:pt>
    <dgm:pt modelId="{A9C187D6-0111-4194-845F-B1223E670EF9}" type="pres">
      <dgm:prSet presAssocID="{AB7ED1BB-1688-475A-8F6C-018FDFB97463}" presName="hierRoot3" presStyleCnt="0"/>
      <dgm:spPr/>
    </dgm:pt>
    <dgm:pt modelId="{4AE971DD-A8CC-4935-9057-7062A219F288}" type="pres">
      <dgm:prSet presAssocID="{AB7ED1BB-1688-475A-8F6C-018FDFB97463}" presName="composite3" presStyleCnt="0"/>
      <dgm:spPr/>
    </dgm:pt>
    <dgm:pt modelId="{E87852C1-80A7-4722-9F76-F4AD8E3F4865}" type="pres">
      <dgm:prSet presAssocID="{AB7ED1BB-1688-475A-8F6C-018FDFB97463}" presName="background3" presStyleLbl="node3" presStyleIdx="1" presStyleCnt="3"/>
      <dgm:spPr/>
    </dgm:pt>
    <dgm:pt modelId="{B83AB98D-7001-4E98-972D-16209DF8BA5D}" type="pres">
      <dgm:prSet presAssocID="{AB7ED1BB-1688-475A-8F6C-018FDFB97463}" presName="text3" presStyleLbl="fgAcc3" presStyleIdx="1" presStyleCnt="3" custScaleX="172194" custScaleY="183957" custLinFactNeighborX="-16855" custLinFactNeighborY="-1284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20C82FF-3555-4B4E-B3B4-48B251FE736A}" type="pres">
      <dgm:prSet presAssocID="{AB7ED1BB-1688-475A-8F6C-018FDFB97463}" presName="hierChild4" presStyleCnt="0"/>
      <dgm:spPr/>
    </dgm:pt>
    <dgm:pt modelId="{5876E26C-1546-4408-96CF-CDBF4C8093C6}" type="pres">
      <dgm:prSet presAssocID="{CC78BE82-DEE8-4A15-831D-9BF68DBECACE}" presName="Name10" presStyleLbl="parChTrans1D2" presStyleIdx="1" presStyleCnt="2"/>
      <dgm:spPr/>
      <dgm:t>
        <a:bodyPr/>
        <a:lstStyle/>
        <a:p>
          <a:endParaRPr lang="ru-RU"/>
        </a:p>
      </dgm:t>
    </dgm:pt>
    <dgm:pt modelId="{C18EAB81-3924-4D74-8EB2-CE95B6399753}" type="pres">
      <dgm:prSet presAssocID="{3B20D51C-27F1-4778-86BD-CA10FD22B55D}" presName="hierRoot2" presStyleCnt="0"/>
      <dgm:spPr/>
    </dgm:pt>
    <dgm:pt modelId="{6559D31D-E255-49E6-B631-401202DDDA30}" type="pres">
      <dgm:prSet presAssocID="{3B20D51C-27F1-4778-86BD-CA10FD22B55D}" presName="composite2" presStyleCnt="0"/>
      <dgm:spPr/>
    </dgm:pt>
    <dgm:pt modelId="{F2547EBB-EFB1-46E9-BE03-FC07AD81C567}" type="pres">
      <dgm:prSet presAssocID="{3B20D51C-27F1-4778-86BD-CA10FD22B55D}" presName="background2" presStyleLbl="node2" presStyleIdx="1" presStyleCnt="2"/>
      <dgm:spPr/>
    </dgm:pt>
    <dgm:pt modelId="{3D2DB9B3-6576-41F3-8A46-B0A7F90A4D58}" type="pres">
      <dgm:prSet presAssocID="{3B20D51C-27F1-4778-86BD-CA10FD22B55D}" presName="text2" presStyleLbl="fgAcc2" presStyleIdx="1" presStyleCnt="2" custScaleX="105527" custScaleY="32608" custLinFactNeighborX="29057" custLinFactNeighborY="-2691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23BAC63-4435-4456-B5DD-B9D0B6B73817}" type="pres">
      <dgm:prSet presAssocID="{3B20D51C-27F1-4778-86BD-CA10FD22B55D}" presName="hierChild3" presStyleCnt="0"/>
      <dgm:spPr/>
    </dgm:pt>
    <dgm:pt modelId="{BAE1FCB4-EDA7-4635-8D0E-9376E6F14ABA}" type="pres">
      <dgm:prSet presAssocID="{93C895C7-924B-4275-A5FD-9FE10E6ED04A}" presName="Name17" presStyleLbl="parChTrans1D3" presStyleIdx="2" presStyleCnt="3"/>
      <dgm:spPr/>
      <dgm:t>
        <a:bodyPr/>
        <a:lstStyle/>
        <a:p>
          <a:endParaRPr lang="ru-RU"/>
        </a:p>
      </dgm:t>
    </dgm:pt>
    <dgm:pt modelId="{737FA6BB-4119-4DB5-8C6F-EB9E792CCF8E}" type="pres">
      <dgm:prSet presAssocID="{A5D7C1A6-DE9A-4D8A-A04C-4C5B71076861}" presName="hierRoot3" presStyleCnt="0"/>
      <dgm:spPr/>
    </dgm:pt>
    <dgm:pt modelId="{720995FC-1A6F-4F03-BFAF-970228A27D7A}" type="pres">
      <dgm:prSet presAssocID="{A5D7C1A6-DE9A-4D8A-A04C-4C5B71076861}" presName="composite3" presStyleCnt="0"/>
      <dgm:spPr/>
    </dgm:pt>
    <dgm:pt modelId="{B4FABDE3-A092-41CA-881F-FB64778CB9FD}" type="pres">
      <dgm:prSet presAssocID="{A5D7C1A6-DE9A-4D8A-A04C-4C5B71076861}" presName="background3" presStyleLbl="node3" presStyleIdx="2" presStyleCnt="3"/>
      <dgm:spPr/>
    </dgm:pt>
    <dgm:pt modelId="{3A7BAA16-4B0C-4915-81F3-92A82BE0849E}" type="pres">
      <dgm:prSet presAssocID="{A5D7C1A6-DE9A-4D8A-A04C-4C5B71076861}" presName="text3" presStyleLbl="fgAcc3" presStyleIdx="2" presStyleCnt="3" custScaleX="178190" custScaleY="162762" custLinFactNeighborX="7263" custLinFactNeighborY="-1241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8161C64-7F65-40CB-A3DF-EDA40BBEAE50}" type="pres">
      <dgm:prSet presAssocID="{A5D7C1A6-DE9A-4D8A-A04C-4C5B71076861}" presName="hierChild4" presStyleCnt="0"/>
      <dgm:spPr/>
    </dgm:pt>
  </dgm:ptLst>
  <dgm:cxnLst>
    <dgm:cxn modelId="{AFB15DEB-A137-4627-A459-1719A50BBA9E}" type="presOf" srcId="{AB7ED1BB-1688-475A-8F6C-018FDFB97463}" destId="{B83AB98D-7001-4E98-972D-16209DF8BA5D}" srcOrd="0" destOrd="0" presId="urn:microsoft.com/office/officeart/2005/8/layout/hierarchy1"/>
    <dgm:cxn modelId="{73FAEE1F-7C45-47BC-9BEA-8A762B176656}" srcId="{3B20D51C-27F1-4778-86BD-CA10FD22B55D}" destId="{A5D7C1A6-DE9A-4D8A-A04C-4C5B71076861}" srcOrd="0" destOrd="0" parTransId="{93C895C7-924B-4275-A5FD-9FE10E6ED04A}" sibTransId="{C5EAB063-7763-4AE9-A951-C61745A8E291}"/>
    <dgm:cxn modelId="{3BD1264D-AE1E-4344-B39D-B8450242678C}" srcId="{A33F26B2-9CF4-4651-80A0-40B0422C12A7}" destId="{5DBF5351-5BF2-4770-B311-A7EBF08B79D6}" srcOrd="0" destOrd="0" parTransId="{AEEE5A35-1F63-4496-9459-406C2315674F}" sibTransId="{1E2D471C-35F4-4DB3-B068-A1862304541D}"/>
    <dgm:cxn modelId="{60B935C7-0294-4786-AEFF-52D5AA58DB0A}" type="presOf" srcId="{473ABB1B-6395-4D6C-B62E-1B9B94E84B3B}" destId="{44DC1372-B2E9-4746-AC0E-92A077CCFCF4}" srcOrd="0" destOrd="0" presId="urn:microsoft.com/office/officeart/2005/8/layout/hierarchy1"/>
    <dgm:cxn modelId="{EA5CA177-E3A9-4717-BC2A-9F548DA8CA8C}" type="presOf" srcId="{5DBF5351-5BF2-4770-B311-A7EBF08B79D6}" destId="{550C2468-6E5F-439D-AF40-0D2CF6989A22}" srcOrd="0" destOrd="0" presId="urn:microsoft.com/office/officeart/2005/8/layout/hierarchy1"/>
    <dgm:cxn modelId="{3AFDC611-A40B-4FEA-AC0F-999A8F680356}" type="presOf" srcId="{11A987D6-3543-4123-922C-D7F033A9392B}" destId="{338DAAA8-A796-4104-AED7-EAAA5BAE250B}" srcOrd="0" destOrd="0" presId="urn:microsoft.com/office/officeart/2005/8/layout/hierarchy1"/>
    <dgm:cxn modelId="{8CE2BD89-3C6D-4F7A-B328-33CD779A49EA}" type="presOf" srcId="{6A7379DF-418F-49C1-A899-83A8A2230F5A}" destId="{A327B53B-0C84-465B-A8B9-B8B0AE3591FC}" srcOrd="0" destOrd="0" presId="urn:microsoft.com/office/officeart/2005/8/layout/hierarchy1"/>
    <dgm:cxn modelId="{B53D01A2-27E8-42B7-9702-B6B27D369208}" srcId="{A33F26B2-9CF4-4651-80A0-40B0422C12A7}" destId="{3B20D51C-27F1-4778-86BD-CA10FD22B55D}" srcOrd="1" destOrd="0" parTransId="{CC78BE82-DEE8-4A15-831D-9BF68DBECACE}" sibTransId="{50AB539E-3234-4A89-A84F-DB4C9E9ABBA2}"/>
    <dgm:cxn modelId="{1EEBA9B8-F5A4-4668-A03E-0CADF72FB1F6}" type="presOf" srcId="{3B20D51C-27F1-4778-86BD-CA10FD22B55D}" destId="{3D2DB9B3-6576-41F3-8A46-B0A7F90A4D58}" srcOrd="0" destOrd="0" presId="urn:microsoft.com/office/officeart/2005/8/layout/hierarchy1"/>
    <dgm:cxn modelId="{34A9307B-537E-457E-B4E7-F1873AB76D54}" type="presOf" srcId="{CC78BE82-DEE8-4A15-831D-9BF68DBECACE}" destId="{5876E26C-1546-4408-96CF-CDBF4C8093C6}" srcOrd="0" destOrd="0" presId="urn:microsoft.com/office/officeart/2005/8/layout/hierarchy1"/>
    <dgm:cxn modelId="{CCDF82C3-EF7A-4531-8AF5-29B8EC21621E}" type="presOf" srcId="{93C895C7-924B-4275-A5FD-9FE10E6ED04A}" destId="{BAE1FCB4-EDA7-4635-8D0E-9376E6F14ABA}" srcOrd="0" destOrd="0" presId="urn:microsoft.com/office/officeart/2005/8/layout/hierarchy1"/>
    <dgm:cxn modelId="{C39991D7-B9E7-4038-910E-640368FEE38B}" type="presOf" srcId="{B009A05F-CEB2-4D8A-9B20-47CF67CA099C}" destId="{622F5CE6-546F-48D4-8FAD-73DE83EB6CAF}" srcOrd="0" destOrd="0" presId="urn:microsoft.com/office/officeart/2005/8/layout/hierarchy1"/>
    <dgm:cxn modelId="{4046C2D0-77FC-48D8-9883-FA0068C0F884}" srcId="{11A987D6-3543-4123-922C-D7F033A9392B}" destId="{A33F26B2-9CF4-4651-80A0-40B0422C12A7}" srcOrd="0" destOrd="0" parTransId="{F867223A-0C3E-4A9A-8E4D-F2C1E8EB0A56}" sibTransId="{2BD253EB-CA4D-4D14-BDF7-D90A095E2FA6}"/>
    <dgm:cxn modelId="{97E8C8F4-9EB0-410A-92C3-8BD8AA7021E7}" srcId="{5DBF5351-5BF2-4770-B311-A7EBF08B79D6}" destId="{AB7ED1BB-1688-475A-8F6C-018FDFB97463}" srcOrd="1" destOrd="0" parTransId="{473ABB1B-6395-4D6C-B62E-1B9B94E84B3B}" sibTransId="{DE69F55C-C601-416E-90A6-615569AEFCC3}"/>
    <dgm:cxn modelId="{89294799-DDB6-4E0F-B9DD-D62C28690A8B}" type="presOf" srcId="{A5D7C1A6-DE9A-4D8A-A04C-4C5B71076861}" destId="{3A7BAA16-4B0C-4915-81F3-92A82BE0849E}" srcOrd="0" destOrd="0" presId="urn:microsoft.com/office/officeart/2005/8/layout/hierarchy1"/>
    <dgm:cxn modelId="{26E9042C-DAE6-41BF-A6F8-6025BE83D6B4}" type="presOf" srcId="{A33F26B2-9CF4-4651-80A0-40B0422C12A7}" destId="{A1A99CD9-02E6-497D-9362-1ADD9D95BC81}" srcOrd="0" destOrd="0" presId="urn:microsoft.com/office/officeart/2005/8/layout/hierarchy1"/>
    <dgm:cxn modelId="{E9449878-3902-4C04-A5DC-074ED829C0D2}" type="presOf" srcId="{AEEE5A35-1F63-4496-9459-406C2315674F}" destId="{5B566D91-C238-4716-9A19-5161B13C2B4C}" srcOrd="0" destOrd="0" presId="urn:microsoft.com/office/officeart/2005/8/layout/hierarchy1"/>
    <dgm:cxn modelId="{E2179DEA-8126-4EC1-AC7C-A32C5DFF63C3}" srcId="{5DBF5351-5BF2-4770-B311-A7EBF08B79D6}" destId="{6A7379DF-418F-49C1-A899-83A8A2230F5A}" srcOrd="0" destOrd="0" parTransId="{B009A05F-CEB2-4D8A-9B20-47CF67CA099C}" sibTransId="{3BF1545F-8560-4EE9-A916-498CD12684C2}"/>
    <dgm:cxn modelId="{0DF8B951-2ACB-491D-9BDC-D901047ED96C}" type="presParOf" srcId="{338DAAA8-A796-4104-AED7-EAAA5BAE250B}" destId="{49911B51-26F9-4CF4-BCC4-A0259AC89DCB}" srcOrd="0" destOrd="0" presId="urn:microsoft.com/office/officeart/2005/8/layout/hierarchy1"/>
    <dgm:cxn modelId="{5D303176-B5E1-463C-96A0-868C0BCDC31E}" type="presParOf" srcId="{49911B51-26F9-4CF4-BCC4-A0259AC89DCB}" destId="{59E4BDE5-8C9A-467C-AC00-C1CDBC790962}" srcOrd="0" destOrd="0" presId="urn:microsoft.com/office/officeart/2005/8/layout/hierarchy1"/>
    <dgm:cxn modelId="{F7E71B5C-C5CF-47E7-A1F3-C8E39F67C25E}" type="presParOf" srcId="{59E4BDE5-8C9A-467C-AC00-C1CDBC790962}" destId="{D119F95E-80C8-4AAC-A738-C872E28CCD1A}" srcOrd="0" destOrd="0" presId="urn:microsoft.com/office/officeart/2005/8/layout/hierarchy1"/>
    <dgm:cxn modelId="{63590E0C-4687-405E-B0AB-C9555D0A218D}" type="presParOf" srcId="{59E4BDE5-8C9A-467C-AC00-C1CDBC790962}" destId="{A1A99CD9-02E6-497D-9362-1ADD9D95BC81}" srcOrd="1" destOrd="0" presId="urn:microsoft.com/office/officeart/2005/8/layout/hierarchy1"/>
    <dgm:cxn modelId="{09BDE3DD-FA15-45FA-AC0C-16DB65889F0F}" type="presParOf" srcId="{49911B51-26F9-4CF4-BCC4-A0259AC89DCB}" destId="{2F170F9F-7072-4444-BDDD-ECEC61937508}" srcOrd="1" destOrd="0" presId="urn:microsoft.com/office/officeart/2005/8/layout/hierarchy1"/>
    <dgm:cxn modelId="{05D174A8-0CBB-464D-A297-890D9CF41CC6}" type="presParOf" srcId="{2F170F9F-7072-4444-BDDD-ECEC61937508}" destId="{5B566D91-C238-4716-9A19-5161B13C2B4C}" srcOrd="0" destOrd="0" presId="urn:microsoft.com/office/officeart/2005/8/layout/hierarchy1"/>
    <dgm:cxn modelId="{CBE39DF9-6CFD-4DB5-A0B2-2CDDE72059C7}" type="presParOf" srcId="{2F170F9F-7072-4444-BDDD-ECEC61937508}" destId="{68C230B7-81FD-48F3-B795-245D7B0783F4}" srcOrd="1" destOrd="0" presId="urn:microsoft.com/office/officeart/2005/8/layout/hierarchy1"/>
    <dgm:cxn modelId="{1AB77596-2051-4336-B84C-4A80E5CD7405}" type="presParOf" srcId="{68C230B7-81FD-48F3-B795-245D7B0783F4}" destId="{6F8CD062-0198-4E8F-923A-3247246E8774}" srcOrd="0" destOrd="0" presId="urn:microsoft.com/office/officeart/2005/8/layout/hierarchy1"/>
    <dgm:cxn modelId="{9C1C06D0-5A93-4969-ABE9-55ED912E5A42}" type="presParOf" srcId="{6F8CD062-0198-4E8F-923A-3247246E8774}" destId="{182C1A34-F4D2-4519-8863-62154A8F4579}" srcOrd="0" destOrd="0" presId="urn:microsoft.com/office/officeart/2005/8/layout/hierarchy1"/>
    <dgm:cxn modelId="{47F32C6E-48DD-40E2-9BEA-4C5349EC360E}" type="presParOf" srcId="{6F8CD062-0198-4E8F-923A-3247246E8774}" destId="{550C2468-6E5F-439D-AF40-0D2CF6989A22}" srcOrd="1" destOrd="0" presId="urn:microsoft.com/office/officeart/2005/8/layout/hierarchy1"/>
    <dgm:cxn modelId="{84A60353-FDCC-47F5-9CCB-F18BA9926550}" type="presParOf" srcId="{68C230B7-81FD-48F3-B795-245D7B0783F4}" destId="{3C243DDD-61C5-47F6-9EA5-5C617813F188}" srcOrd="1" destOrd="0" presId="urn:microsoft.com/office/officeart/2005/8/layout/hierarchy1"/>
    <dgm:cxn modelId="{522AF39F-746C-4CB8-8FEF-CE00631727F4}" type="presParOf" srcId="{3C243DDD-61C5-47F6-9EA5-5C617813F188}" destId="{622F5CE6-546F-48D4-8FAD-73DE83EB6CAF}" srcOrd="0" destOrd="0" presId="urn:microsoft.com/office/officeart/2005/8/layout/hierarchy1"/>
    <dgm:cxn modelId="{852EA1DA-E795-4FD1-9C63-0831F6A61B16}" type="presParOf" srcId="{3C243DDD-61C5-47F6-9EA5-5C617813F188}" destId="{E38EE15E-3699-4B14-8404-41D91FECB950}" srcOrd="1" destOrd="0" presId="urn:microsoft.com/office/officeart/2005/8/layout/hierarchy1"/>
    <dgm:cxn modelId="{CE6DEA25-B409-4695-B3EC-F8801E630163}" type="presParOf" srcId="{E38EE15E-3699-4B14-8404-41D91FECB950}" destId="{40D24A21-5AEF-4CC5-A1ED-0224D7BC5B2B}" srcOrd="0" destOrd="0" presId="urn:microsoft.com/office/officeart/2005/8/layout/hierarchy1"/>
    <dgm:cxn modelId="{DD126FA0-39D1-4255-B7C1-712E9D57646C}" type="presParOf" srcId="{40D24A21-5AEF-4CC5-A1ED-0224D7BC5B2B}" destId="{4B18021D-0E00-4670-A580-226E7E84AC1A}" srcOrd="0" destOrd="0" presId="urn:microsoft.com/office/officeart/2005/8/layout/hierarchy1"/>
    <dgm:cxn modelId="{B086238E-1CF6-49A0-AB74-B50F3F4C3CE0}" type="presParOf" srcId="{40D24A21-5AEF-4CC5-A1ED-0224D7BC5B2B}" destId="{A327B53B-0C84-465B-A8B9-B8B0AE3591FC}" srcOrd="1" destOrd="0" presId="urn:microsoft.com/office/officeart/2005/8/layout/hierarchy1"/>
    <dgm:cxn modelId="{20C569F3-7E08-4F62-BE3E-72A1F2476ED6}" type="presParOf" srcId="{E38EE15E-3699-4B14-8404-41D91FECB950}" destId="{A3EB3DDD-35D0-4B99-8D43-C13835EDD1F9}" srcOrd="1" destOrd="0" presId="urn:microsoft.com/office/officeart/2005/8/layout/hierarchy1"/>
    <dgm:cxn modelId="{200EF8EE-2665-420E-8416-9942CF87368E}" type="presParOf" srcId="{3C243DDD-61C5-47F6-9EA5-5C617813F188}" destId="{44DC1372-B2E9-4746-AC0E-92A077CCFCF4}" srcOrd="2" destOrd="0" presId="urn:microsoft.com/office/officeart/2005/8/layout/hierarchy1"/>
    <dgm:cxn modelId="{AB9A081D-2D5B-4C6B-9B3F-40572ACDF3FF}" type="presParOf" srcId="{3C243DDD-61C5-47F6-9EA5-5C617813F188}" destId="{A9C187D6-0111-4194-845F-B1223E670EF9}" srcOrd="3" destOrd="0" presId="urn:microsoft.com/office/officeart/2005/8/layout/hierarchy1"/>
    <dgm:cxn modelId="{ECDAAD3B-580B-4D50-9210-E3C564A6B0BE}" type="presParOf" srcId="{A9C187D6-0111-4194-845F-B1223E670EF9}" destId="{4AE971DD-A8CC-4935-9057-7062A219F288}" srcOrd="0" destOrd="0" presId="urn:microsoft.com/office/officeart/2005/8/layout/hierarchy1"/>
    <dgm:cxn modelId="{29F90087-72B0-495E-8A83-C93F24DA77D4}" type="presParOf" srcId="{4AE971DD-A8CC-4935-9057-7062A219F288}" destId="{E87852C1-80A7-4722-9F76-F4AD8E3F4865}" srcOrd="0" destOrd="0" presId="urn:microsoft.com/office/officeart/2005/8/layout/hierarchy1"/>
    <dgm:cxn modelId="{061247A7-0F29-47E3-861C-DE407300DD4D}" type="presParOf" srcId="{4AE971DD-A8CC-4935-9057-7062A219F288}" destId="{B83AB98D-7001-4E98-972D-16209DF8BA5D}" srcOrd="1" destOrd="0" presId="urn:microsoft.com/office/officeart/2005/8/layout/hierarchy1"/>
    <dgm:cxn modelId="{8BE1097B-1FCA-4CFA-9DEB-6A413C2E791B}" type="presParOf" srcId="{A9C187D6-0111-4194-845F-B1223E670EF9}" destId="{620C82FF-3555-4B4E-B3B4-48B251FE736A}" srcOrd="1" destOrd="0" presId="urn:microsoft.com/office/officeart/2005/8/layout/hierarchy1"/>
    <dgm:cxn modelId="{0D3304B0-5187-47F8-8556-38892B3C883A}" type="presParOf" srcId="{2F170F9F-7072-4444-BDDD-ECEC61937508}" destId="{5876E26C-1546-4408-96CF-CDBF4C8093C6}" srcOrd="2" destOrd="0" presId="urn:microsoft.com/office/officeart/2005/8/layout/hierarchy1"/>
    <dgm:cxn modelId="{C35CEE84-60CD-44D3-B5C4-45C3D4D73906}" type="presParOf" srcId="{2F170F9F-7072-4444-BDDD-ECEC61937508}" destId="{C18EAB81-3924-4D74-8EB2-CE95B6399753}" srcOrd="3" destOrd="0" presId="urn:microsoft.com/office/officeart/2005/8/layout/hierarchy1"/>
    <dgm:cxn modelId="{C521CBBF-7980-4219-A461-02512539FAFD}" type="presParOf" srcId="{C18EAB81-3924-4D74-8EB2-CE95B6399753}" destId="{6559D31D-E255-49E6-B631-401202DDDA30}" srcOrd="0" destOrd="0" presId="urn:microsoft.com/office/officeart/2005/8/layout/hierarchy1"/>
    <dgm:cxn modelId="{3E3D9A92-124A-4BA7-96A6-74F0A96AA371}" type="presParOf" srcId="{6559D31D-E255-49E6-B631-401202DDDA30}" destId="{F2547EBB-EFB1-46E9-BE03-FC07AD81C567}" srcOrd="0" destOrd="0" presId="urn:microsoft.com/office/officeart/2005/8/layout/hierarchy1"/>
    <dgm:cxn modelId="{EC9C0771-9BED-4F86-87A5-BB21319C1DA5}" type="presParOf" srcId="{6559D31D-E255-49E6-B631-401202DDDA30}" destId="{3D2DB9B3-6576-41F3-8A46-B0A7F90A4D58}" srcOrd="1" destOrd="0" presId="urn:microsoft.com/office/officeart/2005/8/layout/hierarchy1"/>
    <dgm:cxn modelId="{990F7268-FB05-473B-916E-5DC9DC7D81CC}" type="presParOf" srcId="{C18EAB81-3924-4D74-8EB2-CE95B6399753}" destId="{523BAC63-4435-4456-B5DD-B9D0B6B73817}" srcOrd="1" destOrd="0" presId="urn:microsoft.com/office/officeart/2005/8/layout/hierarchy1"/>
    <dgm:cxn modelId="{3E625B61-A97C-4743-AA93-F579263C6E90}" type="presParOf" srcId="{523BAC63-4435-4456-B5DD-B9D0B6B73817}" destId="{BAE1FCB4-EDA7-4635-8D0E-9376E6F14ABA}" srcOrd="0" destOrd="0" presId="urn:microsoft.com/office/officeart/2005/8/layout/hierarchy1"/>
    <dgm:cxn modelId="{745860B7-D615-4FF2-8F89-44CB85E09E88}" type="presParOf" srcId="{523BAC63-4435-4456-B5DD-B9D0B6B73817}" destId="{737FA6BB-4119-4DB5-8C6F-EB9E792CCF8E}" srcOrd="1" destOrd="0" presId="urn:microsoft.com/office/officeart/2005/8/layout/hierarchy1"/>
    <dgm:cxn modelId="{900E48F9-73E5-4558-BE5F-7D229D0299D6}" type="presParOf" srcId="{737FA6BB-4119-4DB5-8C6F-EB9E792CCF8E}" destId="{720995FC-1A6F-4F03-BFAF-970228A27D7A}" srcOrd="0" destOrd="0" presId="urn:microsoft.com/office/officeart/2005/8/layout/hierarchy1"/>
    <dgm:cxn modelId="{0582B861-462E-4B3E-A7E4-0F20D19C5320}" type="presParOf" srcId="{720995FC-1A6F-4F03-BFAF-970228A27D7A}" destId="{B4FABDE3-A092-41CA-881F-FB64778CB9FD}" srcOrd="0" destOrd="0" presId="urn:microsoft.com/office/officeart/2005/8/layout/hierarchy1"/>
    <dgm:cxn modelId="{30C4FD7F-2719-4B50-88F2-EF801EEA0D86}" type="presParOf" srcId="{720995FC-1A6F-4F03-BFAF-970228A27D7A}" destId="{3A7BAA16-4B0C-4915-81F3-92A82BE0849E}" srcOrd="1" destOrd="0" presId="urn:microsoft.com/office/officeart/2005/8/layout/hierarchy1"/>
    <dgm:cxn modelId="{B1D915FB-DDF1-4B11-85DC-ED0729ED59DC}" type="presParOf" srcId="{737FA6BB-4119-4DB5-8C6F-EB9E792CCF8E}" destId="{18161C64-7F65-40CB-A3DF-EDA40BBEAE50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1A987D6-3543-4123-922C-D7F033A9392B}" type="doc">
      <dgm:prSet loTypeId="urn:microsoft.com/office/officeart/2005/8/layout/hierarchy1" loCatId="hierarchy" qsTypeId="urn:microsoft.com/office/officeart/2005/8/quickstyle/3d4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A33F26B2-9CF4-4651-80A0-40B0422C12A7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accent5">
                  <a:lumMod val="50000"/>
                </a:schemeClr>
              </a:solidFill>
            </a:rPr>
            <a:t>Сопровождение общеобразовательных организаций с признаками необъективных результатов всероссийских проверочных работ, сформированных по результатам контрольно-оценочных процедур за 2022</a:t>
          </a:r>
          <a:endParaRPr lang="ru-RU" sz="2000" b="1" dirty="0">
            <a:latin typeface="+mn-lt"/>
          </a:endParaRPr>
        </a:p>
      </dgm:t>
    </dgm:pt>
    <dgm:pt modelId="{F867223A-0C3E-4A9A-8E4D-F2C1E8EB0A56}" type="parTrans" cxnId="{4046C2D0-77FC-48D8-9883-FA0068C0F884}">
      <dgm:prSet/>
      <dgm:spPr/>
      <dgm:t>
        <a:bodyPr/>
        <a:lstStyle/>
        <a:p>
          <a:endParaRPr lang="ru-RU" sz="2000">
            <a:latin typeface="+mn-lt"/>
          </a:endParaRPr>
        </a:p>
      </dgm:t>
    </dgm:pt>
    <dgm:pt modelId="{2BD253EB-CA4D-4D14-BDF7-D90A095E2FA6}" type="sibTrans" cxnId="{4046C2D0-77FC-48D8-9883-FA0068C0F884}">
      <dgm:prSet/>
      <dgm:spPr/>
      <dgm:t>
        <a:bodyPr/>
        <a:lstStyle/>
        <a:p>
          <a:endParaRPr lang="ru-RU" sz="2000">
            <a:latin typeface="+mn-lt"/>
          </a:endParaRPr>
        </a:p>
      </dgm:t>
    </dgm:pt>
    <dgm:pt modelId="{5DBF5351-5BF2-4770-B311-A7EBF08B79D6}">
      <dgm:prSet phldrT="[Текст]" custT="1"/>
      <dgm:spPr/>
      <dgm:t>
        <a:bodyPr/>
        <a:lstStyle/>
        <a:p>
          <a:r>
            <a:rPr lang="ru-RU" sz="1600" b="1" dirty="0" smtClean="0">
              <a:latin typeface="+mn-lt"/>
              <a:ea typeface="Times New Roman" panose="02020603050405020304" pitchFamily="18" charset="0"/>
            </a:rPr>
            <a:t>ГБУ ДПО «ЧИРО»</a:t>
          </a:r>
          <a:endParaRPr lang="ru-RU" sz="1600" b="1" dirty="0">
            <a:latin typeface="+mn-lt"/>
          </a:endParaRPr>
        </a:p>
      </dgm:t>
    </dgm:pt>
    <dgm:pt modelId="{AEEE5A35-1F63-4496-9459-406C2315674F}" type="parTrans" cxnId="{3BD1264D-AE1E-4344-B39D-B8450242678C}">
      <dgm:prSet/>
      <dgm:spPr/>
      <dgm:t>
        <a:bodyPr/>
        <a:lstStyle/>
        <a:p>
          <a:endParaRPr lang="ru-RU" sz="2000">
            <a:latin typeface="+mn-lt"/>
          </a:endParaRPr>
        </a:p>
      </dgm:t>
    </dgm:pt>
    <dgm:pt modelId="{1E2D471C-35F4-4DB3-B068-A1862304541D}" type="sibTrans" cxnId="{3BD1264D-AE1E-4344-B39D-B8450242678C}">
      <dgm:prSet/>
      <dgm:spPr/>
      <dgm:t>
        <a:bodyPr/>
        <a:lstStyle/>
        <a:p>
          <a:endParaRPr lang="ru-RU" sz="2000">
            <a:latin typeface="+mn-lt"/>
          </a:endParaRPr>
        </a:p>
      </dgm:t>
    </dgm:pt>
    <dgm:pt modelId="{DD362357-ECD3-40F6-9C09-9DE5499DD554}">
      <dgm:prSet phldrT="[Текст]" custT="1"/>
      <dgm:spPr/>
      <dgm:t>
        <a:bodyPr/>
        <a:lstStyle/>
        <a:p>
          <a:r>
            <a:rPr lang="ru-RU" sz="1600" b="1" dirty="0" smtClean="0">
              <a:latin typeface="+mn-lt"/>
            </a:rPr>
            <a:t>МОУО</a:t>
          </a:r>
          <a:endParaRPr lang="ru-RU" sz="1600" b="1" dirty="0">
            <a:latin typeface="+mn-lt"/>
          </a:endParaRPr>
        </a:p>
      </dgm:t>
    </dgm:pt>
    <dgm:pt modelId="{F967F1D6-6223-40A8-AF46-5F6F1F14789F}" type="parTrans" cxnId="{6A3DBD5C-03D8-4789-80FA-3834DF53E96D}">
      <dgm:prSet/>
      <dgm:spPr/>
      <dgm:t>
        <a:bodyPr/>
        <a:lstStyle/>
        <a:p>
          <a:endParaRPr lang="ru-RU"/>
        </a:p>
      </dgm:t>
    </dgm:pt>
    <dgm:pt modelId="{B1638FED-99F0-4DF5-9B62-EF9277916A6F}" type="sibTrans" cxnId="{6A3DBD5C-03D8-4789-80FA-3834DF53E96D}">
      <dgm:prSet/>
      <dgm:spPr/>
      <dgm:t>
        <a:bodyPr/>
        <a:lstStyle/>
        <a:p>
          <a:endParaRPr lang="ru-RU"/>
        </a:p>
      </dgm:t>
    </dgm:pt>
    <dgm:pt modelId="{338DAAA8-A796-4104-AED7-EAAA5BAE250B}" type="pres">
      <dgm:prSet presAssocID="{11A987D6-3543-4123-922C-D7F033A9392B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9911B51-26F9-4CF4-BCC4-A0259AC89DCB}" type="pres">
      <dgm:prSet presAssocID="{A33F26B2-9CF4-4651-80A0-40B0422C12A7}" presName="hierRoot1" presStyleCnt="0"/>
      <dgm:spPr/>
    </dgm:pt>
    <dgm:pt modelId="{59E4BDE5-8C9A-467C-AC00-C1CDBC790962}" type="pres">
      <dgm:prSet presAssocID="{A33F26B2-9CF4-4651-80A0-40B0422C12A7}" presName="composite" presStyleCnt="0"/>
      <dgm:spPr/>
    </dgm:pt>
    <dgm:pt modelId="{D119F95E-80C8-4AAC-A738-C872E28CCD1A}" type="pres">
      <dgm:prSet presAssocID="{A33F26B2-9CF4-4651-80A0-40B0422C12A7}" presName="background" presStyleLbl="node0" presStyleIdx="0" presStyleCnt="1"/>
      <dgm:spPr/>
    </dgm:pt>
    <dgm:pt modelId="{A1A99CD9-02E6-497D-9362-1ADD9D95BC81}" type="pres">
      <dgm:prSet presAssocID="{A33F26B2-9CF4-4651-80A0-40B0422C12A7}" presName="text" presStyleLbl="fgAcc0" presStyleIdx="0" presStyleCnt="1" custScaleX="460640" custScaleY="9069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F170F9F-7072-4444-BDDD-ECEC61937508}" type="pres">
      <dgm:prSet presAssocID="{A33F26B2-9CF4-4651-80A0-40B0422C12A7}" presName="hierChild2" presStyleCnt="0"/>
      <dgm:spPr/>
    </dgm:pt>
    <dgm:pt modelId="{5B566D91-C238-4716-9A19-5161B13C2B4C}" type="pres">
      <dgm:prSet presAssocID="{AEEE5A35-1F63-4496-9459-406C2315674F}" presName="Name10" presStyleLbl="parChTrans1D2" presStyleIdx="0" presStyleCnt="2"/>
      <dgm:spPr/>
      <dgm:t>
        <a:bodyPr/>
        <a:lstStyle/>
        <a:p>
          <a:endParaRPr lang="ru-RU"/>
        </a:p>
      </dgm:t>
    </dgm:pt>
    <dgm:pt modelId="{68C230B7-81FD-48F3-B795-245D7B0783F4}" type="pres">
      <dgm:prSet presAssocID="{5DBF5351-5BF2-4770-B311-A7EBF08B79D6}" presName="hierRoot2" presStyleCnt="0"/>
      <dgm:spPr/>
    </dgm:pt>
    <dgm:pt modelId="{6F8CD062-0198-4E8F-923A-3247246E8774}" type="pres">
      <dgm:prSet presAssocID="{5DBF5351-5BF2-4770-B311-A7EBF08B79D6}" presName="composite2" presStyleCnt="0"/>
      <dgm:spPr/>
    </dgm:pt>
    <dgm:pt modelId="{182C1A34-F4D2-4519-8863-62154A8F4579}" type="pres">
      <dgm:prSet presAssocID="{5DBF5351-5BF2-4770-B311-A7EBF08B79D6}" presName="background2" presStyleLbl="node2" presStyleIdx="0" presStyleCnt="2"/>
      <dgm:spPr/>
    </dgm:pt>
    <dgm:pt modelId="{550C2468-6E5F-439D-AF40-0D2CF6989A22}" type="pres">
      <dgm:prSet presAssocID="{5DBF5351-5BF2-4770-B311-A7EBF08B79D6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C243DDD-61C5-47F6-9EA5-5C617813F188}" type="pres">
      <dgm:prSet presAssocID="{5DBF5351-5BF2-4770-B311-A7EBF08B79D6}" presName="hierChild3" presStyleCnt="0"/>
      <dgm:spPr/>
    </dgm:pt>
    <dgm:pt modelId="{E37B77DD-8747-45F4-9C89-6CDFFF2993BB}" type="pres">
      <dgm:prSet presAssocID="{F967F1D6-6223-40A8-AF46-5F6F1F14789F}" presName="Name10" presStyleLbl="parChTrans1D2" presStyleIdx="1" presStyleCnt="2"/>
      <dgm:spPr/>
      <dgm:t>
        <a:bodyPr/>
        <a:lstStyle/>
        <a:p>
          <a:endParaRPr lang="ru-RU"/>
        </a:p>
      </dgm:t>
    </dgm:pt>
    <dgm:pt modelId="{BAFA906C-A95E-429D-B725-F646EE511458}" type="pres">
      <dgm:prSet presAssocID="{DD362357-ECD3-40F6-9C09-9DE5499DD554}" presName="hierRoot2" presStyleCnt="0"/>
      <dgm:spPr/>
    </dgm:pt>
    <dgm:pt modelId="{7D55F7DF-428F-441C-BFEF-E6839CFE857A}" type="pres">
      <dgm:prSet presAssocID="{DD362357-ECD3-40F6-9C09-9DE5499DD554}" presName="composite2" presStyleCnt="0"/>
      <dgm:spPr/>
    </dgm:pt>
    <dgm:pt modelId="{73096AB2-D043-4A12-A14A-2A1F6FFA55A6}" type="pres">
      <dgm:prSet presAssocID="{DD362357-ECD3-40F6-9C09-9DE5499DD554}" presName="background2" presStyleLbl="node2" presStyleIdx="1" presStyleCnt="2"/>
      <dgm:spPr/>
    </dgm:pt>
    <dgm:pt modelId="{99852528-5A26-44A4-8000-554C21C6BFCE}" type="pres">
      <dgm:prSet presAssocID="{DD362357-ECD3-40F6-9C09-9DE5499DD554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724BCBA-4E17-4E25-AFD2-E4C5F9906A8E}" type="pres">
      <dgm:prSet presAssocID="{DD362357-ECD3-40F6-9C09-9DE5499DD554}" presName="hierChild3" presStyleCnt="0"/>
      <dgm:spPr/>
    </dgm:pt>
  </dgm:ptLst>
  <dgm:cxnLst>
    <dgm:cxn modelId="{3BF19B23-D838-4059-B063-32813C3C44F2}" type="presOf" srcId="{F967F1D6-6223-40A8-AF46-5F6F1F14789F}" destId="{E37B77DD-8747-45F4-9C89-6CDFFF2993BB}" srcOrd="0" destOrd="0" presId="urn:microsoft.com/office/officeart/2005/8/layout/hierarchy1"/>
    <dgm:cxn modelId="{EA5CA177-E3A9-4717-BC2A-9F548DA8CA8C}" type="presOf" srcId="{5DBF5351-5BF2-4770-B311-A7EBF08B79D6}" destId="{550C2468-6E5F-439D-AF40-0D2CF6989A22}" srcOrd="0" destOrd="0" presId="urn:microsoft.com/office/officeart/2005/8/layout/hierarchy1"/>
    <dgm:cxn modelId="{6A3DBD5C-03D8-4789-80FA-3834DF53E96D}" srcId="{A33F26B2-9CF4-4651-80A0-40B0422C12A7}" destId="{DD362357-ECD3-40F6-9C09-9DE5499DD554}" srcOrd="1" destOrd="0" parTransId="{F967F1D6-6223-40A8-AF46-5F6F1F14789F}" sibTransId="{B1638FED-99F0-4DF5-9B62-EF9277916A6F}"/>
    <dgm:cxn modelId="{6A377F27-4D48-43D5-94D0-483CB3EC6331}" type="presOf" srcId="{DD362357-ECD3-40F6-9C09-9DE5499DD554}" destId="{99852528-5A26-44A4-8000-554C21C6BFCE}" srcOrd="0" destOrd="0" presId="urn:microsoft.com/office/officeart/2005/8/layout/hierarchy1"/>
    <dgm:cxn modelId="{4046C2D0-77FC-48D8-9883-FA0068C0F884}" srcId="{11A987D6-3543-4123-922C-D7F033A9392B}" destId="{A33F26B2-9CF4-4651-80A0-40B0422C12A7}" srcOrd="0" destOrd="0" parTransId="{F867223A-0C3E-4A9A-8E4D-F2C1E8EB0A56}" sibTransId="{2BD253EB-CA4D-4D14-BDF7-D90A095E2FA6}"/>
    <dgm:cxn modelId="{26E9042C-DAE6-41BF-A6F8-6025BE83D6B4}" type="presOf" srcId="{A33F26B2-9CF4-4651-80A0-40B0422C12A7}" destId="{A1A99CD9-02E6-497D-9362-1ADD9D95BC81}" srcOrd="0" destOrd="0" presId="urn:microsoft.com/office/officeart/2005/8/layout/hierarchy1"/>
    <dgm:cxn modelId="{3BD1264D-AE1E-4344-B39D-B8450242678C}" srcId="{A33F26B2-9CF4-4651-80A0-40B0422C12A7}" destId="{5DBF5351-5BF2-4770-B311-A7EBF08B79D6}" srcOrd="0" destOrd="0" parTransId="{AEEE5A35-1F63-4496-9459-406C2315674F}" sibTransId="{1E2D471C-35F4-4DB3-B068-A1862304541D}"/>
    <dgm:cxn modelId="{E9449878-3902-4C04-A5DC-074ED829C0D2}" type="presOf" srcId="{AEEE5A35-1F63-4496-9459-406C2315674F}" destId="{5B566D91-C238-4716-9A19-5161B13C2B4C}" srcOrd="0" destOrd="0" presId="urn:microsoft.com/office/officeart/2005/8/layout/hierarchy1"/>
    <dgm:cxn modelId="{3AFDC611-A40B-4FEA-AC0F-999A8F680356}" type="presOf" srcId="{11A987D6-3543-4123-922C-D7F033A9392B}" destId="{338DAAA8-A796-4104-AED7-EAAA5BAE250B}" srcOrd="0" destOrd="0" presId="urn:microsoft.com/office/officeart/2005/8/layout/hierarchy1"/>
    <dgm:cxn modelId="{0DF8B951-2ACB-491D-9BDC-D901047ED96C}" type="presParOf" srcId="{338DAAA8-A796-4104-AED7-EAAA5BAE250B}" destId="{49911B51-26F9-4CF4-BCC4-A0259AC89DCB}" srcOrd="0" destOrd="0" presId="urn:microsoft.com/office/officeart/2005/8/layout/hierarchy1"/>
    <dgm:cxn modelId="{5D303176-B5E1-463C-96A0-868C0BCDC31E}" type="presParOf" srcId="{49911B51-26F9-4CF4-BCC4-A0259AC89DCB}" destId="{59E4BDE5-8C9A-467C-AC00-C1CDBC790962}" srcOrd="0" destOrd="0" presId="urn:microsoft.com/office/officeart/2005/8/layout/hierarchy1"/>
    <dgm:cxn modelId="{F7E71B5C-C5CF-47E7-A1F3-C8E39F67C25E}" type="presParOf" srcId="{59E4BDE5-8C9A-467C-AC00-C1CDBC790962}" destId="{D119F95E-80C8-4AAC-A738-C872E28CCD1A}" srcOrd="0" destOrd="0" presId="urn:microsoft.com/office/officeart/2005/8/layout/hierarchy1"/>
    <dgm:cxn modelId="{63590E0C-4687-405E-B0AB-C9555D0A218D}" type="presParOf" srcId="{59E4BDE5-8C9A-467C-AC00-C1CDBC790962}" destId="{A1A99CD9-02E6-497D-9362-1ADD9D95BC81}" srcOrd="1" destOrd="0" presId="urn:microsoft.com/office/officeart/2005/8/layout/hierarchy1"/>
    <dgm:cxn modelId="{09BDE3DD-FA15-45FA-AC0C-16DB65889F0F}" type="presParOf" srcId="{49911B51-26F9-4CF4-BCC4-A0259AC89DCB}" destId="{2F170F9F-7072-4444-BDDD-ECEC61937508}" srcOrd="1" destOrd="0" presId="urn:microsoft.com/office/officeart/2005/8/layout/hierarchy1"/>
    <dgm:cxn modelId="{05D174A8-0CBB-464D-A297-890D9CF41CC6}" type="presParOf" srcId="{2F170F9F-7072-4444-BDDD-ECEC61937508}" destId="{5B566D91-C238-4716-9A19-5161B13C2B4C}" srcOrd="0" destOrd="0" presId="urn:microsoft.com/office/officeart/2005/8/layout/hierarchy1"/>
    <dgm:cxn modelId="{CBE39DF9-6CFD-4DB5-A0B2-2CDDE72059C7}" type="presParOf" srcId="{2F170F9F-7072-4444-BDDD-ECEC61937508}" destId="{68C230B7-81FD-48F3-B795-245D7B0783F4}" srcOrd="1" destOrd="0" presId="urn:microsoft.com/office/officeart/2005/8/layout/hierarchy1"/>
    <dgm:cxn modelId="{1AB77596-2051-4336-B84C-4A80E5CD7405}" type="presParOf" srcId="{68C230B7-81FD-48F3-B795-245D7B0783F4}" destId="{6F8CD062-0198-4E8F-923A-3247246E8774}" srcOrd="0" destOrd="0" presId="urn:microsoft.com/office/officeart/2005/8/layout/hierarchy1"/>
    <dgm:cxn modelId="{9C1C06D0-5A93-4969-ABE9-55ED912E5A42}" type="presParOf" srcId="{6F8CD062-0198-4E8F-923A-3247246E8774}" destId="{182C1A34-F4D2-4519-8863-62154A8F4579}" srcOrd="0" destOrd="0" presId="urn:microsoft.com/office/officeart/2005/8/layout/hierarchy1"/>
    <dgm:cxn modelId="{47F32C6E-48DD-40E2-9BEA-4C5349EC360E}" type="presParOf" srcId="{6F8CD062-0198-4E8F-923A-3247246E8774}" destId="{550C2468-6E5F-439D-AF40-0D2CF6989A22}" srcOrd="1" destOrd="0" presId="urn:microsoft.com/office/officeart/2005/8/layout/hierarchy1"/>
    <dgm:cxn modelId="{84A60353-FDCC-47F5-9CCB-F18BA9926550}" type="presParOf" srcId="{68C230B7-81FD-48F3-B795-245D7B0783F4}" destId="{3C243DDD-61C5-47F6-9EA5-5C617813F188}" srcOrd="1" destOrd="0" presId="urn:microsoft.com/office/officeart/2005/8/layout/hierarchy1"/>
    <dgm:cxn modelId="{BB515E1A-C298-4107-B3D6-822AB6F21B29}" type="presParOf" srcId="{2F170F9F-7072-4444-BDDD-ECEC61937508}" destId="{E37B77DD-8747-45F4-9C89-6CDFFF2993BB}" srcOrd="2" destOrd="0" presId="urn:microsoft.com/office/officeart/2005/8/layout/hierarchy1"/>
    <dgm:cxn modelId="{197603E9-2CD8-4A4E-BBD5-9F7308B0CCF7}" type="presParOf" srcId="{2F170F9F-7072-4444-BDDD-ECEC61937508}" destId="{BAFA906C-A95E-429D-B725-F646EE511458}" srcOrd="3" destOrd="0" presId="urn:microsoft.com/office/officeart/2005/8/layout/hierarchy1"/>
    <dgm:cxn modelId="{192F3B60-B6C5-4465-8600-DE9D5ABDC0A2}" type="presParOf" srcId="{BAFA906C-A95E-429D-B725-F646EE511458}" destId="{7D55F7DF-428F-441C-BFEF-E6839CFE857A}" srcOrd="0" destOrd="0" presId="urn:microsoft.com/office/officeart/2005/8/layout/hierarchy1"/>
    <dgm:cxn modelId="{9E1052EF-816B-4529-88E3-AE2BBC7A943F}" type="presParOf" srcId="{7D55F7DF-428F-441C-BFEF-E6839CFE857A}" destId="{73096AB2-D043-4A12-A14A-2A1F6FFA55A6}" srcOrd="0" destOrd="0" presId="urn:microsoft.com/office/officeart/2005/8/layout/hierarchy1"/>
    <dgm:cxn modelId="{7931854E-67B1-4AF4-B3CA-3ACD7AFA9433}" type="presParOf" srcId="{7D55F7DF-428F-441C-BFEF-E6839CFE857A}" destId="{99852528-5A26-44A4-8000-554C21C6BFCE}" srcOrd="1" destOrd="0" presId="urn:microsoft.com/office/officeart/2005/8/layout/hierarchy1"/>
    <dgm:cxn modelId="{C5B82058-32C4-4C3E-8678-DAB2C5D9D875}" type="presParOf" srcId="{BAFA906C-A95E-429D-B725-F646EE511458}" destId="{E724BCBA-4E17-4E25-AFD2-E4C5F9906A8E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107CC65-C307-4010-82C5-A4A067E9DF91}" type="doc">
      <dgm:prSet loTypeId="urn:microsoft.com/office/officeart/2008/layout/VerticalCurvedList" loCatId="list" qsTypeId="urn:microsoft.com/office/officeart/2005/8/quickstyle/3d2" qsCatId="3D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44CA062A-CBFD-4694-BDA1-01D8766C3D4E}">
      <dgm:prSet phldrT="[Текст]" custT="1"/>
      <dgm:spPr>
        <a:xfrm>
          <a:off x="758059" y="1380989"/>
          <a:ext cx="10782005" cy="813380"/>
        </a:xfrm>
        <a:solidFill>
          <a:schemeClr val="bg2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/>
        <a:lstStyle/>
        <a:p>
          <a:r>
            <a:rPr lang="ru-RU" sz="1500" b="1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Реализация</a:t>
          </a:r>
          <a:r>
            <a:rPr lang="ru-RU" sz="1500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 </a:t>
          </a:r>
          <a:r>
            <a:rPr lang="ru-RU" sz="1500" b="1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программ </a:t>
          </a:r>
          <a:r>
            <a:rPr lang="ru-RU" sz="1500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повышения квалификации по реализации модели </a:t>
          </a:r>
          <a:r>
            <a:rPr lang="ru-RU" sz="1500" dirty="0" err="1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профориентационной</a:t>
          </a:r>
          <a:r>
            <a:rPr lang="ru-RU" sz="1500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 работы</a:t>
          </a:r>
        </a:p>
      </dgm:t>
    </dgm:pt>
    <dgm:pt modelId="{01EB22C6-D47B-48E1-9616-52DB9DE25702}" type="parTrans" cxnId="{72AF688F-60A2-47C3-B2B8-912617A8700B}">
      <dgm:prSet/>
      <dgm:spPr/>
      <dgm:t>
        <a:bodyPr/>
        <a:lstStyle/>
        <a:p>
          <a:endParaRPr lang="ru-RU" sz="1500">
            <a:solidFill>
              <a:schemeClr val="tx1"/>
            </a:solidFill>
            <a:latin typeface="+mn-lt"/>
          </a:endParaRPr>
        </a:p>
      </dgm:t>
    </dgm:pt>
    <dgm:pt modelId="{64553183-7E3D-43F8-A295-1F3D48BBEC22}" type="sibTrans" cxnId="{72AF688F-60A2-47C3-B2B8-912617A8700B}">
      <dgm:prSet/>
      <dgm:spPr/>
      <dgm:t>
        <a:bodyPr/>
        <a:lstStyle/>
        <a:p>
          <a:endParaRPr lang="ru-RU" sz="1500">
            <a:solidFill>
              <a:schemeClr val="tx1"/>
            </a:solidFill>
            <a:latin typeface="+mn-lt"/>
          </a:endParaRPr>
        </a:p>
      </dgm:t>
    </dgm:pt>
    <dgm:pt modelId="{26669CC6-A697-4029-9CE5-75FF3B65FAB0}">
      <dgm:prSet custT="1"/>
      <dgm:spPr>
        <a:solidFill>
          <a:schemeClr val="bg2"/>
        </a:solidFill>
      </dgm:spPr>
      <dgm:t>
        <a:bodyPr/>
        <a:lstStyle/>
        <a:p>
          <a:r>
            <a:rPr lang="ru-RU" sz="1500" b="1" dirty="0">
              <a:solidFill>
                <a:schemeClr val="tx1"/>
              </a:solidFill>
              <a:latin typeface="+mn-lt"/>
              <a:ea typeface="+mn-ea"/>
              <a:cs typeface="+mn-cs"/>
            </a:rPr>
            <a:t>Обобщение опыта и представление эффективных практик </a:t>
          </a:r>
          <a:r>
            <a:rPr lang="ru-RU" sz="1500" b="0" dirty="0">
              <a:solidFill>
                <a:schemeClr val="tx1"/>
              </a:solidFill>
              <a:latin typeface="+mn-lt"/>
              <a:ea typeface="+mn-ea"/>
              <a:cs typeface="+mn-cs"/>
            </a:rPr>
            <a:t>работы по реализации модели </a:t>
          </a:r>
          <a:r>
            <a:rPr lang="ru-RU" sz="1500" b="0" dirty="0" err="1">
              <a:solidFill>
                <a:schemeClr val="tx1"/>
              </a:solidFill>
              <a:latin typeface="+mn-lt"/>
              <a:ea typeface="+mn-ea"/>
              <a:cs typeface="+mn-cs"/>
            </a:rPr>
            <a:t>профориентационной</a:t>
          </a:r>
          <a:r>
            <a:rPr lang="ru-RU" sz="1500" b="0" dirty="0">
              <a:solidFill>
                <a:schemeClr val="tx1"/>
              </a:solidFill>
              <a:latin typeface="+mn-lt"/>
              <a:ea typeface="+mn-ea"/>
              <a:cs typeface="+mn-cs"/>
            </a:rPr>
            <a:t> работы (в течение  2024 года)</a:t>
          </a:r>
        </a:p>
      </dgm:t>
    </dgm:pt>
    <dgm:pt modelId="{13FA7302-0A92-4AC9-8BB7-8D7FBB6D3344}" type="parTrans" cxnId="{A097A499-0FEF-4199-82E1-E2BD3C3252AD}">
      <dgm:prSet/>
      <dgm:spPr/>
      <dgm:t>
        <a:bodyPr/>
        <a:lstStyle/>
        <a:p>
          <a:endParaRPr lang="ru-RU" sz="1500">
            <a:latin typeface="+mn-lt"/>
          </a:endParaRPr>
        </a:p>
      </dgm:t>
    </dgm:pt>
    <dgm:pt modelId="{974564F5-3031-4AAF-9FC2-9CE277CBC475}" type="sibTrans" cxnId="{A097A499-0FEF-4199-82E1-E2BD3C3252AD}">
      <dgm:prSet/>
      <dgm:spPr/>
      <dgm:t>
        <a:bodyPr/>
        <a:lstStyle/>
        <a:p>
          <a:endParaRPr lang="ru-RU" sz="1500">
            <a:latin typeface="+mn-lt"/>
          </a:endParaRPr>
        </a:p>
      </dgm:t>
    </dgm:pt>
    <dgm:pt modelId="{1A9B7977-0E57-4B61-B02C-CC533483C04B}">
      <dgm:prSet phldrT="[Текст]" custT="1"/>
      <dgm:spPr>
        <a:xfrm>
          <a:off x="498130" y="357536"/>
          <a:ext cx="11041934" cy="715072"/>
        </a:xfrm>
        <a:solidFill>
          <a:schemeClr val="bg2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/>
        <a:lstStyle/>
        <a:p>
          <a:pPr>
            <a:spcAft>
              <a:spcPts val="0"/>
            </a:spcAft>
          </a:pPr>
          <a:r>
            <a:rPr lang="ru-RU" sz="1500" b="1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Семинары </a:t>
          </a:r>
          <a:r>
            <a:rPr lang="ru-RU" sz="1500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по вопросам внедрения профессионального минимума в общеобразовательных организациях Челябинской области ( апрель, октябрь 2024 года)</a:t>
          </a:r>
        </a:p>
      </dgm:t>
    </dgm:pt>
    <dgm:pt modelId="{487DC70A-1133-4606-A398-F3921631879F}" type="parTrans" cxnId="{C6C4DB98-74CE-4C3A-B5C0-24874678DE24}">
      <dgm:prSet/>
      <dgm:spPr/>
      <dgm:t>
        <a:bodyPr/>
        <a:lstStyle/>
        <a:p>
          <a:endParaRPr lang="en-US" sz="1500">
            <a:latin typeface="+mn-lt"/>
          </a:endParaRPr>
        </a:p>
      </dgm:t>
    </dgm:pt>
    <dgm:pt modelId="{B7958EE0-DF15-4F2C-A60D-F6DAC6B36A30}" type="sibTrans" cxnId="{C6C4DB98-74CE-4C3A-B5C0-24874678DE24}">
      <dgm:prSet/>
      <dgm:spPr/>
      <dgm:t>
        <a:bodyPr/>
        <a:lstStyle/>
        <a:p>
          <a:endParaRPr lang="en-US" sz="1500">
            <a:latin typeface="+mn-lt"/>
          </a:endParaRPr>
        </a:p>
      </dgm:t>
    </dgm:pt>
    <dgm:pt modelId="{0B76052A-0168-4BB4-90C9-3A21009AEFC2}">
      <dgm:prSet/>
      <dgm:spPr>
        <a:solidFill>
          <a:schemeClr val="bg2"/>
        </a:solidFill>
      </dgm:spPr>
      <dgm:t>
        <a:bodyPr/>
        <a:lstStyle/>
        <a:p>
          <a:r>
            <a:rPr lang="ru-RU" b="1" dirty="0">
              <a:solidFill>
                <a:schemeClr val="tx1"/>
              </a:solidFill>
            </a:rPr>
            <a:t>Оказание адресной методической помощи </a:t>
          </a:r>
          <a:r>
            <a:rPr lang="ru-RU" dirty="0">
              <a:solidFill>
                <a:schemeClr val="tx1"/>
              </a:solidFill>
            </a:rPr>
            <a:t>педагогам методистами из состава регионального методического актива по вопросам реализации модели </a:t>
          </a:r>
          <a:r>
            <a:rPr lang="ru-RU" dirty="0" err="1">
              <a:solidFill>
                <a:schemeClr val="tx1"/>
              </a:solidFill>
            </a:rPr>
            <a:t>профориентационной</a:t>
          </a:r>
          <a:r>
            <a:rPr lang="ru-RU" dirty="0">
              <a:solidFill>
                <a:schemeClr val="tx1"/>
              </a:solidFill>
            </a:rPr>
            <a:t> работы</a:t>
          </a:r>
        </a:p>
      </dgm:t>
    </dgm:pt>
    <dgm:pt modelId="{00422099-19BE-4D17-9889-5A971E527C0F}" type="parTrans" cxnId="{3BC9112E-4065-47E6-ACC2-EA0F0D635E80}">
      <dgm:prSet/>
      <dgm:spPr/>
      <dgm:t>
        <a:bodyPr/>
        <a:lstStyle/>
        <a:p>
          <a:endParaRPr lang="ru-RU"/>
        </a:p>
      </dgm:t>
    </dgm:pt>
    <dgm:pt modelId="{0096EE20-84B7-4DE0-8FCF-F2E004B2529D}" type="sibTrans" cxnId="{3BC9112E-4065-47E6-ACC2-EA0F0D635E80}">
      <dgm:prSet/>
      <dgm:spPr/>
      <dgm:t>
        <a:bodyPr/>
        <a:lstStyle/>
        <a:p>
          <a:endParaRPr lang="ru-RU"/>
        </a:p>
      </dgm:t>
    </dgm:pt>
    <dgm:pt modelId="{0E561A57-2E32-460A-A626-BB66E74D2838}" type="pres">
      <dgm:prSet presAssocID="{E107CC65-C307-4010-82C5-A4A067E9DF91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E72F6893-08F2-49CB-B4AE-A6454CE100A8}" type="pres">
      <dgm:prSet presAssocID="{E107CC65-C307-4010-82C5-A4A067E9DF91}" presName="Name1" presStyleCnt="0"/>
      <dgm:spPr/>
    </dgm:pt>
    <dgm:pt modelId="{20C96CFD-4416-46E3-AE10-7D7BC3350B06}" type="pres">
      <dgm:prSet presAssocID="{E107CC65-C307-4010-82C5-A4A067E9DF91}" presName="cycle" presStyleCnt="0"/>
      <dgm:spPr/>
    </dgm:pt>
    <dgm:pt modelId="{AFBE48BD-3606-4447-BA35-79A907C94003}" type="pres">
      <dgm:prSet presAssocID="{E107CC65-C307-4010-82C5-A4A067E9DF91}" presName="srcNode" presStyleLbl="node1" presStyleIdx="0" presStyleCnt="4"/>
      <dgm:spPr/>
    </dgm:pt>
    <dgm:pt modelId="{5783A2F4-19A0-499D-83AD-17773F49D46D}" type="pres">
      <dgm:prSet presAssocID="{E107CC65-C307-4010-82C5-A4A067E9DF91}" presName="conn" presStyleLbl="parChTrans1D2" presStyleIdx="0" presStyleCnt="1"/>
      <dgm:spPr/>
      <dgm:t>
        <a:bodyPr/>
        <a:lstStyle/>
        <a:p>
          <a:endParaRPr lang="ru-RU"/>
        </a:p>
      </dgm:t>
    </dgm:pt>
    <dgm:pt modelId="{D2A411E6-48E4-403B-9CCF-E94BD3D26982}" type="pres">
      <dgm:prSet presAssocID="{E107CC65-C307-4010-82C5-A4A067E9DF91}" presName="extraNode" presStyleLbl="node1" presStyleIdx="0" presStyleCnt="4"/>
      <dgm:spPr/>
    </dgm:pt>
    <dgm:pt modelId="{C3740810-CD3A-4821-B0B0-4E9A034507DB}" type="pres">
      <dgm:prSet presAssocID="{E107CC65-C307-4010-82C5-A4A067E9DF91}" presName="dstNode" presStyleLbl="node1" presStyleIdx="0" presStyleCnt="4"/>
      <dgm:spPr/>
    </dgm:pt>
    <dgm:pt modelId="{893EB629-1D31-4A6C-B8D9-6A552924FECE}" type="pres">
      <dgm:prSet presAssocID="{1A9B7977-0E57-4B61-B02C-CC533483C04B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462B3C-7D73-4383-A7CF-686614E5BC3E}" type="pres">
      <dgm:prSet presAssocID="{1A9B7977-0E57-4B61-B02C-CC533483C04B}" presName="accent_1" presStyleCnt="0"/>
      <dgm:spPr/>
    </dgm:pt>
    <dgm:pt modelId="{E1115696-8B19-45B4-8BD3-C5E85BC63F20}" type="pres">
      <dgm:prSet presAssocID="{1A9B7977-0E57-4B61-B02C-CC533483C04B}" presName="accentRepeatNode" presStyleLbl="solidFgAcc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53686AC7-120A-4003-8A43-5A4515DFEB9C}" type="pres">
      <dgm:prSet presAssocID="{44CA062A-CBFD-4694-BDA1-01D8766C3D4E}" presName="text_2" presStyleLbl="node1" presStyleIdx="1" presStyleCnt="4" custScaleY="124967" custLinFactNeighborX="512" custLinFactNeighborY="-30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3A0548-082A-4789-8523-A72844EF85A7}" type="pres">
      <dgm:prSet presAssocID="{44CA062A-CBFD-4694-BDA1-01D8766C3D4E}" presName="accent_2" presStyleCnt="0"/>
      <dgm:spPr/>
    </dgm:pt>
    <dgm:pt modelId="{5030E461-6A8F-434E-A0CC-2A897868B08D}" type="pres">
      <dgm:prSet presAssocID="{44CA062A-CBFD-4694-BDA1-01D8766C3D4E}" presName="accentRepeatNode" presStyleLbl="solidFgAcc1" presStyleIdx="1" presStyleCnt="4" custLinFactNeighborX="2560"/>
      <dgm:spPr>
        <a:xfrm>
          <a:off x="311139" y="1340760"/>
          <a:ext cx="893840" cy="893840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6350" cap="flat" cmpd="sng" algn="ctr">
          <a:solidFill>
            <a:srgbClr val="A5A5A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ysClr val="window" lastClr="FFFFFF"/>
          </a:contourClr>
        </a:sp3d>
      </dgm:spPr>
    </dgm:pt>
    <dgm:pt modelId="{47BEAF80-9B01-43F7-BB60-5890BBB0FDB9}" type="pres">
      <dgm:prSet presAssocID="{26669CC6-A697-4029-9CE5-75FF3B65FAB0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DA4889-74D9-4702-8DBF-B8884E433415}" type="pres">
      <dgm:prSet presAssocID="{26669CC6-A697-4029-9CE5-75FF3B65FAB0}" presName="accent_3" presStyleCnt="0"/>
      <dgm:spPr/>
    </dgm:pt>
    <dgm:pt modelId="{D6332781-5416-46B1-931C-16EAD27773AD}" type="pres">
      <dgm:prSet presAssocID="{26669CC6-A697-4029-9CE5-75FF3B65FAB0}" presName="accentRepeatNode" presStyleLbl="solidFgAcc1" presStyleIdx="2" presStyleCnt="4"/>
      <dgm:spPr>
        <a:blipFill rotWithShape="0">
          <a:blip xmlns:r="http://schemas.openxmlformats.org/officeDocument/2006/relationships"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a:blipFill>
      </dgm:spPr>
    </dgm:pt>
    <dgm:pt modelId="{3FBFF257-03F5-41B1-A5D7-4F3C64CADAE5}" type="pres">
      <dgm:prSet presAssocID="{0B76052A-0168-4BB4-90C9-3A21009AEFC2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F01D4C-ECE3-49C8-9AEA-4871D271759B}" type="pres">
      <dgm:prSet presAssocID="{0B76052A-0168-4BB4-90C9-3A21009AEFC2}" presName="accent_4" presStyleCnt="0"/>
      <dgm:spPr/>
    </dgm:pt>
    <dgm:pt modelId="{B5309EA2-1267-4ECC-9B76-CC04A25AFDEB}" type="pres">
      <dgm:prSet presAssocID="{0B76052A-0168-4BB4-90C9-3A21009AEFC2}" presName="accentRepeatNode" presStyleLbl="solidFgAcc1" presStyleIdx="3" presStyleCnt="4"/>
      <dgm:spPr>
        <a:blipFill rotWithShape="0">
          <a:blip xmlns:r="http://schemas.openxmlformats.org/officeDocument/2006/relationships" r:embed="rId5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a:blipFill>
      </dgm:spPr>
    </dgm:pt>
  </dgm:ptLst>
  <dgm:cxnLst>
    <dgm:cxn modelId="{A097A499-0FEF-4199-82E1-E2BD3C3252AD}" srcId="{E107CC65-C307-4010-82C5-A4A067E9DF91}" destId="{26669CC6-A697-4029-9CE5-75FF3B65FAB0}" srcOrd="2" destOrd="0" parTransId="{13FA7302-0A92-4AC9-8BB7-8D7FBB6D3344}" sibTransId="{974564F5-3031-4AAF-9FC2-9CE277CBC475}"/>
    <dgm:cxn modelId="{6C016CEC-B525-4AB0-9A6E-C594641A9A38}" type="presOf" srcId="{0B76052A-0168-4BB4-90C9-3A21009AEFC2}" destId="{3FBFF257-03F5-41B1-A5D7-4F3C64CADAE5}" srcOrd="0" destOrd="0" presId="urn:microsoft.com/office/officeart/2008/layout/VerticalCurvedList"/>
    <dgm:cxn modelId="{31EC99BB-4472-4929-85EE-E7BBEABD84BF}" type="presOf" srcId="{44CA062A-CBFD-4694-BDA1-01D8766C3D4E}" destId="{53686AC7-120A-4003-8A43-5A4515DFEB9C}" srcOrd="0" destOrd="0" presId="urn:microsoft.com/office/officeart/2008/layout/VerticalCurvedList"/>
    <dgm:cxn modelId="{EC8B8026-605A-4558-903D-8E26F38C1311}" type="presOf" srcId="{1A9B7977-0E57-4B61-B02C-CC533483C04B}" destId="{893EB629-1D31-4A6C-B8D9-6A552924FECE}" srcOrd="0" destOrd="0" presId="urn:microsoft.com/office/officeart/2008/layout/VerticalCurvedList"/>
    <dgm:cxn modelId="{A32CA5DD-B88B-4866-BF1A-E8EBB82BDE47}" type="presOf" srcId="{E107CC65-C307-4010-82C5-A4A067E9DF91}" destId="{0E561A57-2E32-460A-A626-BB66E74D2838}" srcOrd="0" destOrd="0" presId="urn:microsoft.com/office/officeart/2008/layout/VerticalCurvedList"/>
    <dgm:cxn modelId="{72AF688F-60A2-47C3-B2B8-912617A8700B}" srcId="{E107CC65-C307-4010-82C5-A4A067E9DF91}" destId="{44CA062A-CBFD-4694-BDA1-01D8766C3D4E}" srcOrd="1" destOrd="0" parTransId="{01EB22C6-D47B-48E1-9616-52DB9DE25702}" sibTransId="{64553183-7E3D-43F8-A295-1F3D48BBEC22}"/>
    <dgm:cxn modelId="{3BC9112E-4065-47E6-ACC2-EA0F0D635E80}" srcId="{E107CC65-C307-4010-82C5-A4A067E9DF91}" destId="{0B76052A-0168-4BB4-90C9-3A21009AEFC2}" srcOrd="3" destOrd="0" parTransId="{00422099-19BE-4D17-9889-5A971E527C0F}" sibTransId="{0096EE20-84B7-4DE0-8FCF-F2E004B2529D}"/>
    <dgm:cxn modelId="{C6C4DB98-74CE-4C3A-B5C0-24874678DE24}" srcId="{E107CC65-C307-4010-82C5-A4A067E9DF91}" destId="{1A9B7977-0E57-4B61-B02C-CC533483C04B}" srcOrd="0" destOrd="0" parTransId="{487DC70A-1133-4606-A398-F3921631879F}" sibTransId="{B7958EE0-DF15-4F2C-A60D-F6DAC6B36A30}"/>
    <dgm:cxn modelId="{B2DE94A5-4092-4E65-A39D-7CBAE39D1513}" type="presOf" srcId="{26669CC6-A697-4029-9CE5-75FF3B65FAB0}" destId="{47BEAF80-9B01-43F7-BB60-5890BBB0FDB9}" srcOrd="0" destOrd="0" presId="urn:microsoft.com/office/officeart/2008/layout/VerticalCurvedList"/>
    <dgm:cxn modelId="{8EE202A2-ED40-4051-ADFC-94D3158A0434}" type="presOf" srcId="{B7958EE0-DF15-4F2C-A60D-F6DAC6B36A30}" destId="{5783A2F4-19A0-499D-83AD-17773F49D46D}" srcOrd="0" destOrd="0" presId="urn:microsoft.com/office/officeart/2008/layout/VerticalCurvedList"/>
    <dgm:cxn modelId="{A24FFB11-5015-44CD-A344-F6F8A5E7D066}" type="presParOf" srcId="{0E561A57-2E32-460A-A626-BB66E74D2838}" destId="{E72F6893-08F2-49CB-B4AE-A6454CE100A8}" srcOrd="0" destOrd="0" presId="urn:microsoft.com/office/officeart/2008/layout/VerticalCurvedList"/>
    <dgm:cxn modelId="{9F24E2C4-2C73-46BB-B9B2-7DB6F47638B4}" type="presParOf" srcId="{E72F6893-08F2-49CB-B4AE-A6454CE100A8}" destId="{20C96CFD-4416-46E3-AE10-7D7BC3350B06}" srcOrd="0" destOrd="0" presId="urn:microsoft.com/office/officeart/2008/layout/VerticalCurvedList"/>
    <dgm:cxn modelId="{E1875136-B062-42F8-9985-0149FF345D80}" type="presParOf" srcId="{20C96CFD-4416-46E3-AE10-7D7BC3350B06}" destId="{AFBE48BD-3606-4447-BA35-79A907C94003}" srcOrd="0" destOrd="0" presId="urn:microsoft.com/office/officeart/2008/layout/VerticalCurvedList"/>
    <dgm:cxn modelId="{E30BD4A9-2542-4EB7-BFD0-708146FD5EE9}" type="presParOf" srcId="{20C96CFD-4416-46E3-AE10-7D7BC3350B06}" destId="{5783A2F4-19A0-499D-83AD-17773F49D46D}" srcOrd="1" destOrd="0" presId="urn:microsoft.com/office/officeart/2008/layout/VerticalCurvedList"/>
    <dgm:cxn modelId="{6A67596A-8462-4E45-8427-2F1361C2F300}" type="presParOf" srcId="{20C96CFD-4416-46E3-AE10-7D7BC3350B06}" destId="{D2A411E6-48E4-403B-9CCF-E94BD3D26982}" srcOrd="2" destOrd="0" presId="urn:microsoft.com/office/officeart/2008/layout/VerticalCurvedList"/>
    <dgm:cxn modelId="{23B97351-EBAF-4FC1-9A1C-840FDC59FC88}" type="presParOf" srcId="{20C96CFD-4416-46E3-AE10-7D7BC3350B06}" destId="{C3740810-CD3A-4821-B0B0-4E9A034507DB}" srcOrd="3" destOrd="0" presId="urn:microsoft.com/office/officeart/2008/layout/VerticalCurvedList"/>
    <dgm:cxn modelId="{38E16CF6-E277-44FD-8046-665871D6ECA2}" type="presParOf" srcId="{E72F6893-08F2-49CB-B4AE-A6454CE100A8}" destId="{893EB629-1D31-4A6C-B8D9-6A552924FECE}" srcOrd="1" destOrd="0" presId="urn:microsoft.com/office/officeart/2008/layout/VerticalCurvedList"/>
    <dgm:cxn modelId="{77DB54C4-6F32-4958-A111-87C6877A0632}" type="presParOf" srcId="{E72F6893-08F2-49CB-B4AE-A6454CE100A8}" destId="{2F462B3C-7D73-4383-A7CF-686614E5BC3E}" srcOrd="2" destOrd="0" presId="urn:microsoft.com/office/officeart/2008/layout/VerticalCurvedList"/>
    <dgm:cxn modelId="{8FAFD9D7-ABC2-4E06-8937-F21D90B461EF}" type="presParOf" srcId="{2F462B3C-7D73-4383-A7CF-686614E5BC3E}" destId="{E1115696-8B19-45B4-8BD3-C5E85BC63F20}" srcOrd="0" destOrd="0" presId="urn:microsoft.com/office/officeart/2008/layout/VerticalCurvedList"/>
    <dgm:cxn modelId="{406490C3-24DB-4CDF-BEBE-8449A1BA8102}" type="presParOf" srcId="{E72F6893-08F2-49CB-B4AE-A6454CE100A8}" destId="{53686AC7-120A-4003-8A43-5A4515DFEB9C}" srcOrd="3" destOrd="0" presId="urn:microsoft.com/office/officeart/2008/layout/VerticalCurvedList"/>
    <dgm:cxn modelId="{94F8D0C8-1CA2-45FD-A700-5551CD4C8537}" type="presParOf" srcId="{E72F6893-08F2-49CB-B4AE-A6454CE100A8}" destId="{033A0548-082A-4789-8523-A72844EF85A7}" srcOrd="4" destOrd="0" presId="urn:microsoft.com/office/officeart/2008/layout/VerticalCurvedList"/>
    <dgm:cxn modelId="{B7612C40-248E-4515-B7A5-6CA3B034A5FA}" type="presParOf" srcId="{033A0548-082A-4789-8523-A72844EF85A7}" destId="{5030E461-6A8F-434E-A0CC-2A897868B08D}" srcOrd="0" destOrd="0" presId="urn:microsoft.com/office/officeart/2008/layout/VerticalCurvedList"/>
    <dgm:cxn modelId="{0010B805-53C4-4B50-814D-C7F851E4F964}" type="presParOf" srcId="{E72F6893-08F2-49CB-B4AE-A6454CE100A8}" destId="{47BEAF80-9B01-43F7-BB60-5890BBB0FDB9}" srcOrd="5" destOrd="0" presId="urn:microsoft.com/office/officeart/2008/layout/VerticalCurvedList"/>
    <dgm:cxn modelId="{07D51CEA-3AA8-42C2-A9E3-2B780C3A0871}" type="presParOf" srcId="{E72F6893-08F2-49CB-B4AE-A6454CE100A8}" destId="{E9DA4889-74D9-4702-8DBF-B8884E433415}" srcOrd="6" destOrd="0" presId="urn:microsoft.com/office/officeart/2008/layout/VerticalCurvedList"/>
    <dgm:cxn modelId="{26871D13-74D7-4942-B6A4-413541271782}" type="presParOf" srcId="{E9DA4889-74D9-4702-8DBF-B8884E433415}" destId="{D6332781-5416-46B1-931C-16EAD27773AD}" srcOrd="0" destOrd="0" presId="urn:microsoft.com/office/officeart/2008/layout/VerticalCurvedList"/>
    <dgm:cxn modelId="{B102DD67-7E7F-40BF-8763-AA538D81E345}" type="presParOf" srcId="{E72F6893-08F2-49CB-B4AE-A6454CE100A8}" destId="{3FBFF257-03F5-41B1-A5D7-4F3C64CADAE5}" srcOrd="7" destOrd="0" presId="urn:microsoft.com/office/officeart/2008/layout/VerticalCurvedList"/>
    <dgm:cxn modelId="{C08F95FC-A132-46CE-9632-19800157C56B}" type="presParOf" srcId="{E72F6893-08F2-49CB-B4AE-A6454CE100A8}" destId="{36F01D4C-ECE3-49C8-9AEA-4871D271759B}" srcOrd="8" destOrd="0" presId="urn:microsoft.com/office/officeart/2008/layout/VerticalCurvedList"/>
    <dgm:cxn modelId="{B77117F3-0385-4C91-B93A-116E7A166E34}" type="presParOf" srcId="{36F01D4C-ECE3-49C8-9AEA-4871D271759B}" destId="{B5309EA2-1267-4ECC-9B76-CC04A25AFDE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8721A8D-B0E5-4904-9B33-C6657500F753}" type="doc">
      <dgm:prSet loTypeId="urn:microsoft.com/office/officeart/2005/8/layout/list1" loCatId="list" qsTypeId="urn:microsoft.com/office/officeart/2005/8/quickstyle/simple3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BAC74C1E-D8C4-4350-989D-DC2E24A673F6}">
      <dgm:prSet phldrT="[Текст]" custT="1"/>
      <dgm:spPr/>
      <dgm:t>
        <a:bodyPr/>
        <a:lstStyle/>
        <a:p>
          <a:r>
            <a:rPr lang="ru-RU" sz="2000" dirty="0" smtClean="0">
              <a:latin typeface="+mn-lt"/>
              <a:cs typeface="Arial" panose="020B0604020202020204" pitchFamily="34" charset="0"/>
            </a:rPr>
            <a:t>Повышение квалификации педагогических и управленческих кадров по закрытию профессиональных дефицитов</a:t>
          </a:r>
          <a:endParaRPr lang="ru-RU" sz="2000" dirty="0">
            <a:latin typeface="+mn-lt"/>
            <a:cs typeface="Arial" panose="020B0604020202020204" pitchFamily="34" charset="0"/>
          </a:endParaRPr>
        </a:p>
      </dgm:t>
    </dgm:pt>
    <dgm:pt modelId="{CE96CEB5-7120-4FB5-859E-2099FDD2523B}" type="parTrans" cxnId="{9297E7D3-6C73-4CC1-8F53-A2168F58DC99}">
      <dgm:prSet/>
      <dgm:spPr/>
      <dgm:t>
        <a:bodyPr/>
        <a:lstStyle/>
        <a:p>
          <a:endParaRPr lang="ru-RU" sz="2000"/>
        </a:p>
      </dgm:t>
    </dgm:pt>
    <dgm:pt modelId="{16C63635-4316-4BB6-84CA-F6A7F850442D}" type="sibTrans" cxnId="{9297E7D3-6C73-4CC1-8F53-A2168F58DC99}">
      <dgm:prSet/>
      <dgm:spPr/>
      <dgm:t>
        <a:bodyPr/>
        <a:lstStyle/>
        <a:p>
          <a:endParaRPr lang="ru-RU" sz="2000"/>
        </a:p>
      </dgm:t>
    </dgm:pt>
    <dgm:pt modelId="{5B4F1CB9-B406-4D59-8D64-F1CB873F064D}">
      <dgm:prSet phldrT="[Текст]" custT="1"/>
      <dgm:spPr/>
      <dgm:t>
        <a:bodyPr/>
        <a:lstStyle/>
        <a:p>
          <a:r>
            <a:rPr lang="ru-RU" sz="2000" dirty="0" smtClean="0">
              <a:latin typeface="+mn-lt"/>
              <a:cs typeface="Arial" panose="020B0604020202020204" pitchFamily="34" charset="0"/>
            </a:rPr>
            <a:t>Методическая поддержка в применении эффективных форм и современных технологий </a:t>
          </a:r>
          <a:endParaRPr lang="ru-RU" sz="2000" dirty="0">
            <a:latin typeface="+mn-lt"/>
            <a:cs typeface="Arial" panose="020B0604020202020204" pitchFamily="34" charset="0"/>
          </a:endParaRPr>
        </a:p>
      </dgm:t>
    </dgm:pt>
    <dgm:pt modelId="{E93C0A00-7163-4C22-8165-EAF3AF50D920}" type="parTrans" cxnId="{C26E5278-DBBD-494D-97E3-3C1119E496D8}">
      <dgm:prSet/>
      <dgm:spPr/>
      <dgm:t>
        <a:bodyPr/>
        <a:lstStyle/>
        <a:p>
          <a:endParaRPr lang="ru-RU" sz="2000"/>
        </a:p>
      </dgm:t>
    </dgm:pt>
    <dgm:pt modelId="{BCCAFA7D-9506-461E-8C94-D811395F0B87}" type="sibTrans" cxnId="{C26E5278-DBBD-494D-97E3-3C1119E496D8}">
      <dgm:prSet/>
      <dgm:spPr/>
      <dgm:t>
        <a:bodyPr/>
        <a:lstStyle/>
        <a:p>
          <a:endParaRPr lang="ru-RU" sz="2000"/>
        </a:p>
      </dgm:t>
    </dgm:pt>
    <dgm:pt modelId="{BBC9251B-6124-4028-BDC1-F9BA70F1A190}">
      <dgm:prSet phldrT="[Текст]" custT="1"/>
      <dgm:spPr/>
      <dgm:t>
        <a:bodyPr/>
        <a:lstStyle/>
        <a:p>
          <a:r>
            <a:rPr lang="ru-RU" sz="1800" dirty="0" smtClean="0">
              <a:latin typeface="+mn-lt"/>
              <a:cs typeface="Arial" panose="020B0604020202020204" pitchFamily="34" charset="0"/>
            </a:rPr>
            <a:t>Отбор и реализация содержания образования с учетом субъектной позиции ребенка (в том числе и с ОВЗ). Проектирование развивающей предметно-пространственной среды</a:t>
          </a:r>
          <a:endParaRPr lang="ru-RU" sz="1800" dirty="0">
            <a:latin typeface="+mn-lt"/>
            <a:cs typeface="Arial" panose="020B0604020202020204" pitchFamily="34" charset="0"/>
          </a:endParaRPr>
        </a:p>
      </dgm:t>
    </dgm:pt>
    <dgm:pt modelId="{5FBFD5E5-FC42-47E2-B1A0-A6BBAC17B6BF}" type="parTrans" cxnId="{DE3393ED-08AF-4B99-899F-715C81A34D54}">
      <dgm:prSet/>
      <dgm:spPr/>
      <dgm:t>
        <a:bodyPr/>
        <a:lstStyle/>
        <a:p>
          <a:endParaRPr lang="ru-RU" sz="2000"/>
        </a:p>
      </dgm:t>
    </dgm:pt>
    <dgm:pt modelId="{8B2EFC78-B977-4196-867F-A2607FEAE0C0}" type="sibTrans" cxnId="{DE3393ED-08AF-4B99-899F-715C81A34D54}">
      <dgm:prSet/>
      <dgm:spPr/>
      <dgm:t>
        <a:bodyPr/>
        <a:lstStyle/>
        <a:p>
          <a:endParaRPr lang="ru-RU" sz="2000"/>
        </a:p>
      </dgm:t>
    </dgm:pt>
    <dgm:pt modelId="{F199ECA5-B680-4CBB-ACC3-07589F82FA04}">
      <dgm:prSet custT="1"/>
      <dgm:spPr/>
      <dgm:t>
        <a:bodyPr/>
        <a:lstStyle/>
        <a:p>
          <a:r>
            <a:rPr lang="ru-RU" sz="2000" dirty="0" smtClean="0">
              <a:latin typeface="+mn-lt"/>
              <a:cs typeface="Arial" panose="020B0604020202020204" pitchFamily="34" charset="0"/>
            </a:rPr>
            <a:t>Вовлечение родителей в проектирование и реализацию образовательных программ</a:t>
          </a:r>
          <a:endParaRPr lang="ru-RU" sz="2000" dirty="0">
            <a:latin typeface="+mn-lt"/>
            <a:cs typeface="Arial" panose="020B0604020202020204" pitchFamily="34" charset="0"/>
          </a:endParaRPr>
        </a:p>
      </dgm:t>
    </dgm:pt>
    <dgm:pt modelId="{18D7257A-F075-4E6D-AF18-CBBF6CF7E3D8}" type="parTrans" cxnId="{990B7B94-1717-44D4-9C05-3192777DB0D5}">
      <dgm:prSet/>
      <dgm:spPr/>
      <dgm:t>
        <a:bodyPr/>
        <a:lstStyle/>
        <a:p>
          <a:endParaRPr lang="ru-RU" sz="2000"/>
        </a:p>
      </dgm:t>
    </dgm:pt>
    <dgm:pt modelId="{B656F2BC-A67D-4941-9F29-4B5C9D43AF68}" type="sibTrans" cxnId="{990B7B94-1717-44D4-9C05-3192777DB0D5}">
      <dgm:prSet/>
      <dgm:spPr/>
      <dgm:t>
        <a:bodyPr/>
        <a:lstStyle/>
        <a:p>
          <a:endParaRPr lang="ru-RU" sz="2000"/>
        </a:p>
      </dgm:t>
    </dgm:pt>
    <dgm:pt modelId="{9FA7BB9A-2AF7-4E40-BB70-C48559C96FF6}">
      <dgm:prSet custT="1"/>
      <dgm:spPr/>
      <dgm:t>
        <a:bodyPr/>
        <a:lstStyle/>
        <a:p>
          <a:r>
            <a:rPr lang="ru-RU" sz="2000" dirty="0" smtClean="0">
              <a:latin typeface="+mn-lt"/>
              <a:cs typeface="Arial" panose="020B0604020202020204" pitchFamily="34" charset="0"/>
            </a:rPr>
            <a:t>Повышение уровня вариативности дошкольного образования, отражение его в образовательных программах</a:t>
          </a:r>
          <a:endParaRPr lang="ru-RU" sz="2000" dirty="0">
            <a:latin typeface="+mn-lt"/>
            <a:cs typeface="Arial" panose="020B0604020202020204" pitchFamily="34" charset="0"/>
          </a:endParaRPr>
        </a:p>
      </dgm:t>
    </dgm:pt>
    <dgm:pt modelId="{DD679D1C-B2D9-4381-A9C9-7EE71B08B7DC}" type="parTrans" cxnId="{AD56AC5F-C732-4505-9995-40526412FD14}">
      <dgm:prSet/>
      <dgm:spPr/>
      <dgm:t>
        <a:bodyPr/>
        <a:lstStyle/>
        <a:p>
          <a:endParaRPr lang="ru-RU" sz="2000"/>
        </a:p>
      </dgm:t>
    </dgm:pt>
    <dgm:pt modelId="{E2D0F1A6-EEB6-4F48-9FC8-DEDA3D34CABB}" type="sibTrans" cxnId="{AD56AC5F-C732-4505-9995-40526412FD14}">
      <dgm:prSet/>
      <dgm:spPr/>
      <dgm:t>
        <a:bodyPr/>
        <a:lstStyle/>
        <a:p>
          <a:endParaRPr lang="ru-RU" sz="2000"/>
        </a:p>
      </dgm:t>
    </dgm:pt>
    <dgm:pt modelId="{0B6A6A4C-364F-4F01-9583-CCB4DDC36768}" type="pres">
      <dgm:prSet presAssocID="{68721A8D-B0E5-4904-9B33-C6657500F75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B6669F3-A4EE-473D-B343-4F569A5DEF90}" type="pres">
      <dgm:prSet presAssocID="{BAC74C1E-D8C4-4350-989D-DC2E24A673F6}" presName="parentLin" presStyleCnt="0"/>
      <dgm:spPr/>
      <dgm:t>
        <a:bodyPr/>
        <a:lstStyle/>
        <a:p>
          <a:endParaRPr lang="ru-RU"/>
        </a:p>
      </dgm:t>
    </dgm:pt>
    <dgm:pt modelId="{FD0FDA0A-3E92-4E4F-8BF7-E12A2BDB65F3}" type="pres">
      <dgm:prSet presAssocID="{BAC74C1E-D8C4-4350-989D-DC2E24A673F6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DD34272E-3A11-4797-8359-8962DD76B886}" type="pres">
      <dgm:prSet presAssocID="{BAC74C1E-D8C4-4350-989D-DC2E24A673F6}" presName="parentText" presStyleLbl="node1" presStyleIdx="0" presStyleCnt="5" custScaleX="12670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A480EE-C9AC-40EE-B6CD-FDF50E7C318D}" type="pres">
      <dgm:prSet presAssocID="{BAC74C1E-D8C4-4350-989D-DC2E24A673F6}" presName="negativeSpace" presStyleCnt="0"/>
      <dgm:spPr/>
      <dgm:t>
        <a:bodyPr/>
        <a:lstStyle/>
        <a:p>
          <a:endParaRPr lang="ru-RU"/>
        </a:p>
      </dgm:t>
    </dgm:pt>
    <dgm:pt modelId="{3E44D864-6512-4692-A65C-E0967C8AB46A}" type="pres">
      <dgm:prSet presAssocID="{BAC74C1E-D8C4-4350-989D-DC2E24A673F6}" presName="childText" presStyleLbl="conFg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79B5D1-ADD5-413B-AA6D-55BCA218ADF8}" type="pres">
      <dgm:prSet presAssocID="{16C63635-4316-4BB6-84CA-F6A7F850442D}" presName="spaceBetweenRectangles" presStyleCnt="0"/>
      <dgm:spPr/>
      <dgm:t>
        <a:bodyPr/>
        <a:lstStyle/>
        <a:p>
          <a:endParaRPr lang="ru-RU"/>
        </a:p>
      </dgm:t>
    </dgm:pt>
    <dgm:pt modelId="{3C3B703B-DBF7-40FA-8774-232CEF34D803}" type="pres">
      <dgm:prSet presAssocID="{5B4F1CB9-B406-4D59-8D64-F1CB873F064D}" presName="parentLin" presStyleCnt="0"/>
      <dgm:spPr/>
      <dgm:t>
        <a:bodyPr/>
        <a:lstStyle/>
        <a:p>
          <a:endParaRPr lang="ru-RU"/>
        </a:p>
      </dgm:t>
    </dgm:pt>
    <dgm:pt modelId="{35CAFA6E-2365-47C5-9D26-A521B9095727}" type="pres">
      <dgm:prSet presAssocID="{5B4F1CB9-B406-4D59-8D64-F1CB873F064D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CC07D16A-E6B9-4C2A-B8E5-65C0138856CB}" type="pres">
      <dgm:prSet presAssocID="{5B4F1CB9-B406-4D59-8D64-F1CB873F064D}" presName="parentText" presStyleLbl="node1" presStyleIdx="1" presStyleCnt="5" custScaleX="12608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4BFEBE-D794-490B-A997-3475C13334C3}" type="pres">
      <dgm:prSet presAssocID="{5B4F1CB9-B406-4D59-8D64-F1CB873F064D}" presName="negativeSpace" presStyleCnt="0"/>
      <dgm:spPr/>
      <dgm:t>
        <a:bodyPr/>
        <a:lstStyle/>
        <a:p>
          <a:endParaRPr lang="ru-RU"/>
        </a:p>
      </dgm:t>
    </dgm:pt>
    <dgm:pt modelId="{7D834035-A83C-4C53-B9BC-ECCFD0BB6733}" type="pres">
      <dgm:prSet presAssocID="{5B4F1CB9-B406-4D59-8D64-F1CB873F064D}" presName="childText" presStyleLbl="conFg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A746A7-4F55-40C3-97AF-D9047611081E}" type="pres">
      <dgm:prSet presAssocID="{BCCAFA7D-9506-461E-8C94-D811395F0B87}" presName="spaceBetweenRectangles" presStyleCnt="0"/>
      <dgm:spPr/>
      <dgm:t>
        <a:bodyPr/>
        <a:lstStyle/>
        <a:p>
          <a:endParaRPr lang="ru-RU"/>
        </a:p>
      </dgm:t>
    </dgm:pt>
    <dgm:pt modelId="{E1D9AD24-7C56-4824-BDCC-10EF54EE99A1}" type="pres">
      <dgm:prSet presAssocID="{BBC9251B-6124-4028-BDC1-F9BA70F1A190}" presName="parentLin" presStyleCnt="0"/>
      <dgm:spPr/>
      <dgm:t>
        <a:bodyPr/>
        <a:lstStyle/>
        <a:p>
          <a:endParaRPr lang="ru-RU"/>
        </a:p>
      </dgm:t>
    </dgm:pt>
    <dgm:pt modelId="{40F6EEFF-E714-4316-A9BF-53C445E4E233}" type="pres">
      <dgm:prSet presAssocID="{BBC9251B-6124-4028-BDC1-F9BA70F1A190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14C9334F-AFFF-4452-83BB-EFEF7836D04C}" type="pres">
      <dgm:prSet presAssocID="{BBC9251B-6124-4028-BDC1-F9BA70F1A190}" presName="parentText" presStyleLbl="node1" presStyleIdx="2" presStyleCnt="5" custScaleX="12546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334AC1-09BF-41B4-BBB0-5C2693611A2D}" type="pres">
      <dgm:prSet presAssocID="{BBC9251B-6124-4028-BDC1-F9BA70F1A190}" presName="negativeSpace" presStyleCnt="0"/>
      <dgm:spPr/>
      <dgm:t>
        <a:bodyPr/>
        <a:lstStyle/>
        <a:p>
          <a:endParaRPr lang="ru-RU"/>
        </a:p>
      </dgm:t>
    </dgm:pt>
    <dgm:pt modelId="{84879443-46CF-416F-B5CA-C23C61A70695}" type="pres">
      <dgm:prSet presAssocID="{BBC9251B-6124-4028-BDC1-F9BA70F1A190}" presName="childText" presStyleLbl="conFgAcc1" presStyleIdx="2" presStyleCnt="5" custLinFactY="6393" custLinFactNeighborX="1304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634083-9EF5-49B6-B106-DA901150B5CE}" type="pres">
      <dgm:prSet presAssocID="{8B2EFC78-B977-4196-867F-A2607FEAE0C0}" presName="spaceBetweenRectangles" presStyleCnt="0"/>
      <dgm:spPr/>
      <dgm:t>
        <a:bodyPr/>
        <a:lstStyle/>
        <a:p>
          <a:endParaRPr lang="ru-RU"/>
        </a:p>
      </dgm:t>
    </dgm:pt>
    <dgm:pt modelId="{84EEF5FF-D4F6-4D07-892E-E5EDC6508A4C}" type="pres">
      <dgm:prSet presAssocID="{F199ECA5-B680-4CBB-ACC3-07589F82FA04}" presName="parentLin" presStyleCnt="0"/>
      <dgm:spPr/>
      <dgm:t>
        <a:bodyPr/>
        <a:lstStyle/>
        <a:p>
          <a:endParaRPr lang="ru-RU"/>
        </a:p>
      </dgm:t>
    </dgm:pt>
    <dgm:pt modelId="{D3D91434-610A-498A-AB7E-248F8249CA55}" type="pres">
      <dgm:prSet presAssocID="{F199ECA5-B680-4CBB-ACC3-07589F82FA04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BDB1DBCE-D824-4AC3-AF17-B58C00D0DCDB}" type="pres">
      <dgm:prSet presAssocID="{F199ECA5-B680-4CBB-ACC3-07589F82FA04}" presName="parentText" presStyleLbl="node1" presStyleIdx="3" presStyleCnt="5" custScaleX="12608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87C538-8332-4FB9-96AD-B5A2922DE1ED}" type="pres">
      <dgm:prSet presAssocID="{F199ECA5-B680-4CBB-ACC3-07589F82FA04}" presName="negativeSpace" presStyleCnt="0"/>
      <dgm:spPr/>
      <dgm:t>
        <a:bodyPr/>
        <a:lstStyle/>
        <a:p>
          <a:endParaRPr lang="ru-RU"/>
        </a:p>
      </dgm:t>
    </dgm:pt>
    <dgm:pt modelId="{C9E9CE80-07EE-4EF4-9D44-9D29FFAADF45}" type="pres">
      <dgm:prSet presAssocID="{F199ECA5-B680-4CBB-ACC3-07589F82FA04}" presName="childText" presStyleLbl="conFg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3B2841-0452-4173-A5B5-FF09D1C61701}" type="pres">
      <dgm:prSet presAssocID="{B656F2BC-A67D-4941-9F29-4B5C9D43AF68}" presName="spaceBetweenRectangles" presStyleCnt="0"/>
      <dgm:spPr/>
      <dgm:t>
        <a:bodyPr/>
        <a:lstStyle/>
        <a:p>
          <a:endParaRPr lang="ru-RU"/>
        </a:p>
      </dgm:t>
    </dgm:pt>
    <dgm:pt modelId="{DE034DC0-070D-4140-879D-193B779C1834}" type="pres">
      <dgm:prSet presAssocID="{9FA7BB9A-2AF7-4E40-BB70-C48559C96FF6}" presName="parentLin" presStyleCnt="0"/>
      <dgm:spPr/>
      <dgm:t>
        <a:bodyPr/>
        <a:lstStyle/>
        <a:p>
          <a:endParaRPr lang="ru-RU"/>
        </a:p>
      </dgm:t>
    </dgm:pt>
    <dgm:pt modelId="{753CD2FD-6294-47C4-B53D-DE33CED76C6F}" type="pres">
      <dgm:prSet presAssocID="{9FA7BB9A-2AF7-4E40-BB70-C48559C96FF6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B561DA04-3AE4-48E6-8659-25FE14B60FBB}" type="pres">
      <dgm:prSet presAssocID="{9FA7BB9A-2AF7-4E40-BB70-C48559C96FF6}" presName="parentText" presStyleLbl="node1" presStyleIdx="4" presStyleCnt="5" custScaleX="12546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B5E460-C915-4C49-B93C-1B60D24A9602}" type="pres">
      <dgm:prSet presAssocID="{9FA7BB9A-2AF7-4E40-BB70-C48559C96FF6}" presName="negativeSpace" presStyleCnt="0"/>
      <dgm:spPr/>
      <dgm:t>
        <a:bodyPr/>
        <a:lstStyle/>
        <a:p>
          <a:endParaRPr lang="ru-RU"/>
        </a:p>
      </dgm:t>
    </dgm:pt>
    <dgm:pt modelId="{1ED19414-A800-4EEA-B0D7-55917EB19F2F}" type="pres">
      <dgm:prSet presAssocID="{9FA7BB9A-2AF7-4E40-BB70-C48559C96FF6}" presName="childText" presStyleLbl="conFg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D56AC5F-C732-4505-9995-40526412FD14}" srcId="{68721A8D-B0E5-4904-9B33-C6657500F753}" destId="{9FA7BB9A-2AF7-4E40-BB70-C48559C96FF6}" srcOrd="4" destOrd="0" parTransId="{DD679D1C-B2D9-4381-A9C9-7EE71B08B7DC}" sibTransId="{E2D0F1A6-EEB6-4F48-9FC8-DEDA3D34CABB}"/>
    <dgm:cxn modelId="{9297E7D3-6C73-4CC1-8F53-A2168F58DC99}" srcId="{68721A8D-B0E5-4904-9B33-C6657500F753}" destId="{BAC74C1E-D8C4-4350-989D-DC2E24A673F6}" srcOrd="0" destOrd="0" parTransId="{CE96CEB5-7120-4FB5-859E-2099FDD2523B}" sibTransId="{16C63635-4316-4BB6-84CA-F6A7F850442D}"/>
    <dgm:cxn modelId="{77080C03-536B-4E16-914F-2B82AA5F2F88}" type="presOf" srcId="{5B4F1CB9-B406-4D59-8D64-F1CB873F064D}" destId="{35CAFA6E-2365-47C5-9D26-A521B9095727}" srcOrd="0" destOrd="0" presId="urn:microsoft.com/office/officeart/2005/8/layout/list1"/>
    <dgm:cxn modelId="{DE3393ED-08AF-4B99-899F-715C81A34D54}" srcId="{68721A8D-B0E5-4904-9B33-C6657500F753}" destId="{BBC9251B-6124-4028-BDC1-F9BA70F1A190}" srcOrd="2" destOrd="0" parTransId="{5FBFD5E5-FC42-47E2-B1A0-A6BBAC17B6BF}" sibTransId="{8B2EFC78-B977-4196-867F-A2607FEAE0C0}"/>
    <dgm:cxn modelId="{C26E5278-DBBD-494D-97E3-3C1119E496D8}" srcId="{68721A8D-B0E5-4904-9B33-C6657500F753}" destId="{5B4F1CB9-B406-4D59-8D64-F1CB873F064D}" srcOrd="1" destOrd="0" parTransId="{E93C0A00-7163-4C22-8165-EAF3AF50D920}" sibTransId="{BCCAFA7D-9506-461E-8C94-D811395F0B87}"/>
    <dgm:cxn modelId="{BBFB9974-11C5-4228-9116-4772649BE7B6}" type="presOf" srcId="{BAC74C1E-D8C4-4350-989D-DC2E24A673F6}" destId="{FD0FDA0A-3E92-4E4F-8BF7-E12A2BDB65F3}" srcOrd="0" destOrd="0" presId="urn:microsoft.com/office/officeart/2005/8/layout/list1"/>
    <dgm:cxn modelId="{0ECBFDF6-0E1C-4CA7-83AD-FA724F0BC806}" type="presOf" srcId="{9FA7BB9A-2AF7-4E40-BB70-C48559C96FF6}" destId="{753CD2FD-6294-47C4-B53D-DE33CED76C6F}" srcOrd="0" destOrd="0" presId="urn:microsoft.com/office/officeart/2005/8/layout/list1"/>
    <dgm:cxn modelId="{990B7B94-1717-44D4-9C05-3192777DB0D5}" srcId="{68721A8D-B0E5-4904-9B33-C6657500F753}" destId="{F199ECA5-B680-4CBB-ACC3-07589F82FA04}" srcOrd="3" destOrd="0" parTransId="{18D7257A-F075-4E6D-AF18-CBBF6CF7E3D8}" sibTransId="{B656F2BC-A67D-4941-9F29-4B5C9D43AF68}"/>
    <dgm:cxn modelId="{957252E1-B3DE-4C6F-8431-36FB4E8BE598}" type="presOf" srcId="{9FA7BB9A-2AF7-4E40-BB70-C48559C96FF6}" destId="{B561DA04-3AE4-48E6-8659-25FE14B60FBB}" srcOrd="1" destOrd="0" presId="urn:microsoft.com/office/officeart/2005/8/layout/list1"/>
    <dgm:cxn modelId="{7EB67845-E436-4883-8610-4F0E8A6814DF}" type="presOf" srcId="{F199ECA5-B680-4CBB-ACC3-07589F82FA04}" destId="{D3D91434-610A-498A-AB7E-248F8249CA55}" srcOrd="0" destOrd="0" presId="urn:microsoft.com/office/officeart/2005/8/layout/list1"/>
    <dgm:cxn modelId="{0E945612-0CBC-4DCE-8F0D-108179862641}" type="presOf" srcId="{BAC74C1E-D8C4-4350-989D-DC2E24A673F6}" destId="{DD34272E-3A11-4797-8359-8962DD76B886}" srcOrd="1" destOrd="0" presId="urn:microsoft.com/office/officeart/2005/8/layout/list1"/>
    <dgm:cxn modelId="{4961E856-05A5-4B14-92E2-A76E72215538}" type="presOf" srcId="{BBC9251B-6124-4028-BDC1-F9BA70F1A190}" destId="{14C9334F-AFFF-4452-83BB-EFEF7836D04C}" srcOrd="1" destOrd="0" presId="urn:microsoft.com/office/officeart/2005/8/layout/list1"/>
    <dgm:cxn modelId="{F1C55E19-42FB-49EA-87EA-5074050373A7}" type="presOf" srcId="{BBC9251B-6124-4028-BDC1-F9BA70F1A190}" destId="{40F6EEFF-E714-4316-A9BF-53C445E4E233}" srcOrd="0" destOrd="0" presId="urn:microsoft.com/office/officeart/2005/8/layout/list1"/>
    <dgm:cxn modelId="{ABFECBE5-1B1E-42ED-A51A-61B0D7774290}" type="presOf" srcId="{F199ECA5-B680-4CBB-ACC3-07589F82FA04}" destId="{BDB1DBCE-D824-4AC3-AF17-B58C00D0DCDB}" srcOrd="1" destOrd="0" presId="urn:microsoft.com/office/officeart/2005/8/layout/list1"/>
    <dgm:cxn modelId="{4611A423-6500-49E4-8B9A-64B1FD2E8229}" type="presOf" srcId="{5B4F1CB9-B406-4D59-8D64-F1CB873F064D}" destId="{CC07D16A-E6B9-4C2A-B8E5-65C0138856CB}" srcOrd="1" destOrd="0" presId="urn:microsoft.com/office/officeart/2005/8/layout/list1"/>
    <dgm:cxn modelId="{62ED4ABF-65D2-4E3A-831E-F7C91421FBA8}" type="presOf" srcId="{68721A8D-B0E5-4904-9B33-C6657500F753}" destId="{0B6A6A4C-364F-4F01-9583-CCB4DDC36768}" srcOrd="0" destOrd="0" presId="urn:microsoft.com/office/officeart/2005/8/layout/list1"/>
    <dgm:cxn modelId="{9A83231F-60AC-46B1-B39F-C55F02BB1665}" type="presParOf" srcId="{0B6A6A4C-364F-4F01-9583-CCB4DDC36768}" destId="{8B6669F3-A4EE-473D-B343-4F569A5DEF90}" srcOrd="0" destOrd="0" presId="urn:microsoft.com/office/officeart/2005/8/layout/list1"/>
    <dgm:cxn modelId="{71E8214A-8350-464F-9D81-E414CE4331FD}" type="presParOf" srcId="{8B6669F3-A4EE-473D-B343-4F569A5DEF90}" destId="{FD0FDA0A-3E92-4E4F-8BF7-E12A2BDB65F3}" srcOrd="0" destOrd="0" presId="urn:microsoft.com/office/officeart/2005/8/layout/list1"/>
    <dgm:cxn modelId="{7E907EA0-B01B-40DA-820B-6AC441403A5A}" type="presParOf" srcId="{8B6669F3-A4EE-473D-B343-4F569A5DEF90}" destId="{DD34272E-3A11-4797-8359-8962DD76B886}" srcOrd="1" destOrd="0" presId="urn:microsoft.com/office/officeart/2005/8/layout/list1"/>
    <dgm:cxn modelId="{943AC3EB-1716-4319-BB76-491D2F78135B}" type="presParOf" srcId="{0B6A6A4C-364F-4F01-9583-CCB4DDC36768}" destId="{B3A480EE-C9AC-40EE-B6CD-FDF50E7C318D}" srcOrd="1" destOrd="0" presId="urn:microsoft.com/office/officeart/2005/8/layout/list1"/>
    <dgm:cxn modelId="{08551ED4-F324-4EA2-A175-E4B19ADF70E7}" type="presParOf" srcId="{0B6A6A4C-364F-4F01-9583-CCB4DDC36768}" destId="{3E44D864-6512-4692-A65C-E0967C8AB46A}" srcOrd="2" destOrd="0" presId="urn:microsoft.com/office/officeart/2005/8/layout/list1"/>
    <dgm:cxn modelId="{392BDDEA-8BD3-4E4E-B5A8-B0F4D34A3AD4}" type="presParOf" srcId="{0B6A6A4C-364F-4F01-9583-CCB4DDC36768}" destId="{A179B5D1-ADD5-413B-AA6D-55BCA218ADF8}" srcOrd="3" destOrd="0" presId="urn:microsoft.com/office/officeart/2005/8/layout/list1"/>
    <dgm:cxn modelId="{CCA5474A-F01D-4706-ACC8-8D1255D62B85}" type="presParOf" srcId="{0B6A6A4C-364F-4F01-9583-CCB4DDC36768}" destId="{3C3B703B-DBF7-40FA-8774-232CEF34D803}" srcOrd="4" destOrd="0" presId="urn:microsoft.com/office/officeart/2005/8/layout/list1"/>
    <dgm:cxn modelId="{C21C191A-EBFD-415F-B37A-A8EF398BCF70}" type="presParOf" srcId="{3C3B703B-DBF7-40FA-8774-232CEF34D803}" destId="{35CAFA6E-2365-47C5-9D26-A521B9095727}" srcOrd="0" destOrd="0" presId="urn:microsoft.com/office/officeart/2005/8/layout/list1"/>
    <dgm:cxn modelId="{2FFE6B85-D3DE-4702-9803-933C4D52FE89}" type="presParOf" srcId="{3C3B703B-DBF7-40FA-8774-232CEF34D803}" destId="{CC07D16A-E6B9-4C2A-B8E5-65C0138856CB}" srcOrd="1" destOrd="0" presId="urn:microsoft.com/office/officeart/2005/8/layout/list1"/>
    <dgm:cxn modelId="{73E1E8F8-85EA-44F4-864C-62DD1700B67F}" type="presParOf" srcId="{0B6A6A4C-364F-4F01-9583-CCB4DDC36768}" destId="{264BFEBE-D794-490B-A997-3475C13334C3}" srcOrd="5" destOrd="0" presId="urn:microsoft.com/office/officeart/2005/8/layout/list1"/>
    <dgm:cxn modelId="{34C9FB59-FAF3-432B-BE9E-9B85E197DF9E}" type="presParOf" srcId="{0B6A6A4C-364F-4F01-9583-CCB4DDC36768}" destId="{7D834035-A83C-4C53-B9BC-ECCFD0BB6733}" srcOrd="6" destOrd="0" presId="urn:microsoft.com/office/officeart/2005/8/layout/list1"/>
    <dgm:cxn modelId="{31B25B1F-204C-4049-9AFC-44EEF0A06AA8}" type="presParOf" srcId="{0B6A6A4C-364F-4F01-9583-CCB4DDC36768}" destId="{0BA746A7-4F55-40C3-97AF-D9047611081E}" srcOrd="7" destOrd="0" presId="urn:microsoft.com/office/officeart/2005/8/layout/list1"/>
    <dgm:cxn modelId="{F6AC56DB-1758-48A9-B17E-84BEAD0FA856}" type="presParOf" srcId="{0B6A6A4C-364F-4F01-9583-CCB4DDC36768}" destId="{E1D9AD24-7C56-4824-BDCC-10EF54EE99A1}" srcOrd="8" destOrd="0" presId="urn:microsoft.com/office/officeart/2005/8/layout/list1"/>
    <dgm:cxn modelId="{8C0C4DEF-8ED5-4AAE-A8BD-A104EB69DE29}" type="presParOf" srcId="{E1D9AD24-7C56-4824-BDCC-10EF54EE99A1}" destId="{40F6EEFF-E714-4316-A9BF-53C445E4E233}" srcOrd="0" destOrd="0" presId="urn:microsoft.com/office/officeart/2005/8/layout/list1"/>
    <dgm:cxn modelId="{C29A98F9-138C-4695-9723-458BB3ED5E35}" type="presParOf" srcId="{E1D9AD24-7C56-4824-BDCC-10EF54EE99A1}" destId="{14C9334F-AFFF-4452-83BB-EFEF7836D04C}" srcOrd="1" destOrd="0" presId="urn:microsoft.com/office/officeart/2005/8/layout/list1"/>
    <dgm:cxn modelId="{C9E09C84-09A2-4C0D-ACCC-C2F7506CFA5C}" type="presParOf" srcId="{0B6A6A4C-364F-4F01-9583-CCB4DDC36768}" destId="{FE334AC1-09BF-41B4-BBB0-5C2693611A2D}" srcOrd="9" destOrd="0" presId="urn:microsoft.com/office/officeart/2005/8/layout/list1"/>
    <dgm:cxn modelId="{368011FA-86B6-41FE-BC39-D22299564A38}" type="presParOf" srcId="{0B6A6A4C-364F-4F01-9583-CCB4DDC36768}" destId="{84879443-46CF-416F-B5CA-C23C61A70695}" srcOrd="10" destOrd="0" presId="urn:microsoft.com/office/officeart/2005/8/layout/list1"/>
    <dgm:cxn modelId="{2503AE49-D398-4552-9071-EFCF2182414D}" type="presParOf" srcId="{0B6A6A4C-364F-4F01-9583-CCB4DDC36768}" destId="{63634083-9EF5-49B6-B106-DA901150B5CE}" srcOrd="11" destOrd="0" presId="urn:microsoft.com/office/officeart/2005/8/layout/list1"/>
    <dgm:cxn modelId="{323E586B-0AC8-41B9-A4AC-865830EA74A0}" type="presParOf" srcId="{0B6A6A4C-364F-4F01-9583-CCB4DDC36768}" destId="{84EEF5FF-D4F6-4D07-892E-E5EDC6508A4C}" srcOrd="12" destOrd="0" presId="urn:microsoft.com/office/officeart/2005/8/layout/list1"/>
    <dgm:cxn modelId="{6887B07C-85E4-4F1C-A2BC-105C35603BE6}" type="presParOf" srcId="{84EEF5FF-D4F6-4D07-892E-E5EDC6508A4C}" destId="{D3D91434-610A-498A-AB7E-248F8249CA55}" srcOrd="0" destOrd="0" presId="urn:microsoft.com/office/officeart/2005/8/layout/list1"/>
    <dgm:cxn modelId="{98D11975-B957-4FF9-B0C3-02C1BC678B94}" type="presParOf" srcId="{84EEF5FF-D4F6-4D07-892E-E5EDC6508A4C}" destId="{BDB1DBCE-D824-4AC3-AF17-B58C00D0DCDB}" srcOrd="1" destOrd="0" presId="urn:microsoft.com/office/officeart/2005/8/layout/list1"/>
    <dgm:cxn modelId="{7FEAAF9B-A131-441E-B7D6-F1914D04E0B9}" type="presParOf" srcId="{0B6A6A4C-364F-4F01-9583-CCB4DDC36768}" destId="{FF87C538-8332-4FB9-96AD-B5A2922DE1ED}" srcOrd="13" destOrd="0" presId="urn:microsoft.com/office/officeart/2005/8/layout/list1"/>
    <dgm:cxn modelId="{69E071FF-6673-47F2-9E7B-A79871627FFB}" type="presParOf" srcId="{0B6A6A4C-364F-4F01-9583-CCB4DDC36768}" destId="{C9E9CE80-07EE-4EF4-9D44-9D29FFAADF45}" srcOrd="14" destOrd="0" presId="urn:microsoft.com/office/officeart/2005/8/layout/list1"/>
    <dgm:cxn modelId="{C0793CE6-30FF-48AE-B168-35552B5A0611}" type="presParOf" srcId="{0B6A6A4C-364F-4F01-9583-CCB4DDC36768}" destId="{523B2841-0452-4173-A5B5-FF09D1C61701}" srcOrd="15" destOrd="0" presId="urn:microsoft.com/office/officeart/2005/8/layout/list1"/>
    <dgm:cxn modelId="{F8A0ECD5-803A-499D-AA20-FA11E6096BA9}" type="presParOf" srcId="{0B6A6A4C-364F-4F01-9583-CCB4DDC36768}" destId="{DE034DC0-070D-4140-879D-193B779C1834}" srcOrd="16" destOrd="0" presId="urn:microsoft.com/office/officeart/2005/8/layout/list1"/>
    <dgm:cxn modelId="{DC9ED738-C1C1-4425-BFBE-1CFFC6B05650}" type="presParOf" srcId="{DE034DC0-070D-4140-879D-193B779C1834}" destId="{753CD2FD-6294-47C4-B53D-DE33CED76C6F}" srcOrd="0" destOrd="0" presId="urn:microsoft.com/office/officeart/2005/8/layout/list1"/>
    <dgm:cxn modelId="{BA3AF29E-000F-4DC7-BB38-D950D8A7F7F3}" type="presParOf" srcId="{DE034DC0-070D-4140-879D-193B779C1834}" destId="{B561DA04-3AE4-48E6-8659-25FE14B60FBB}" srcOrd="1" destOrd="0" presId="urn:microsoft.com/office/officeart/2005/8/layout/list1"/>
    <dgm:cxn modelId="{B0B45629-9A73-4DAC-A6B0-68D13782B62A}" type="presParOf" srcId="{0B6A6A4C-364F-4F01-9583-CCB4DDC36768}" destId="{A6B5E460-C915-4C49-B93C-1B60D24A9602}" srcOrd="17" destOrd="0" presId="urn:microsoft.com/office/officeart/2005/8/layout/list1"/>
    <dgm:cxn modelId="{FE3B2B4C-C204-4ADE-8A23-6006EB1FE5E8}" type="presParOf" srcId="{0B6A6A4C-364F-4F01-9583-CCB4DDC36768}" destId="{1ED19414-A800-4EEA-B0D7-55917EB19F2F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2DFEBA-E811-49F5-A085-704B3E02297A}">
      <dsp:nvSpPr>
        <dsp:cNvPr id="0" name=""/>
        <dsp:cNvSpPr/>
      </dsp:nvSpPr>
      <dsp:spPr>
        <a:xfrm>
          <a:off x="2253" y="40252"/>
          <a:ext cx="1936353" cy="77454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Цель, задачи </a:t>
          </a:r>
        </a:p>
      </dsp:txBody>
      <dsp:txXfrm>
        <a:off x="389524" y="40252"/>
        <a:ext cx="1161812" cy="774541"/>
      </dsp:txXfrm>
    </dsp:sp>
    <dsp:sp modelId="{420E18D2-55A2-4826-B07A-5DA5E0973DE1}">
      <dsp:nvSpPr>
        <dsp:cNvPr id="0" name=""/>
        <dsp:cNvSpPr/>
      </dsp:nvSpPr>
      <dsp:spPr>
        <a:xfrm>
          <a:off x="1686881" y="106088"/>
          <a:ext cx="1852203" cy="642869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Средства </a:t>
          </a:r>
        </a:p>
      </dsp:txBody>
      <dsp:txXfrm>
        <a:off x="2008316" y="106088"/>
        <a:ext cx="1209334" cy="642869"/>
      </dsp:txXfrm>
    </dsp:sp>
    <dsp:sp modelId="{AA455EE5-EFA8-4467-B947-FED57A30747C}">
      <dsp:nvSpPr>
        <dsp:cNvPr id="0" name=""/>
        <dsp:cNvSpPr/>
      </dsp:nvSpPr>
      <dsp:spPr>
        <a:xfrm>
          <a:off x="3314080" y="106088"/>
          <a:ext cx="2210747" cy="642869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Инструменты </a:t>
          </a:r>
        </a:p>
      </dsp:txBody>
      <dsp:txXfrm>
        <a:off x="3635515" y="106088"/>
        <a:ext cx="1567878" cy="642869"/>
      </dsp:txXfrm>
    </dsp:sp>
    <dsp:sp modelId="{D567D5E0-5CDB-4A37-976A-C2372B177460}">
      <dsp:nvSpPr>
        <dsp:cNvPr id="0" name=""/>
        <dsp:cNvSpPr/>
      </dsp:nvSpPr>
      <dsp:spPr>
        <a:xfrm>
          <a:off x="5299823" y="106088"/>
          <a:ext cx="2210747" cy="642869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Условия  </a:t>
          </a:r>
        </a:p>
      </dsp:txBody>
      <dsp:txXfrm>
        <a:off x="5621258" y="106088"/>
        <a:ext cx="1567878" cy="642869"/>
      </dsp:txXfrm>
    </dsp:sp>
    <dsp:sp modelId="{07D6A8A1-311E-439C-B5EE-AAA0CB0A1F4B}">
      <dsp:nvSpPr>
        <dsp:cNvPr id="0" name=""/>
        <dsp:cNvSpPr/>
      </dsp:nvSpPr>
      <dsp:spPr>
        <a:xfrm>
          <a:off x="7285566" y="106088"/>
          <a:ext cx="2210747" cy="642869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Ожидаемые результаты</a:t>
          </a:r>
        </a:p>
      </dsp:txBody>
      <dsp:txXfrm>
        <a:off x="7607001" y="106088"/>
        <a:ext cx="1567878" cy="64286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83A2F4-19A0-499D-83AD-17773F49D46D}">
      <dsp:nvSpPr>
        <dsp:cNvPr id="0" name=""/>
        <dsp:cNvSpPr/>
      </dsp:nvSpPr>
      <dsp:spPr>
        <a:xfrm>
          <a:off x="-5951164" y="-910681"/>
          <a:ext cx="7084630" cy="7084630"/>
        </a:xfrm>
        <a:prstGeom prst="blockArc">
          <a:avLst>
            <a:gd name="adj1" fmla="val 18900000"/>
            <a:gd name="adj2" fmla="val 2700000"/>
            <a:gd name="adj3" fmla="val 305"/>
          </a:avLst>
        </a:pr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ED9209-57F6-498B-A573-1444CD5E36BA}">
      <dsp:nvSpPr>
        <dsp:cNvPr id="0" name=""/>
        <dsp:cNvSpPr/>
      </dsp:nvSpPr>
      <dsp:spPr>
        <a:xfrm>
          <a:off x="593254" y="218230"/>
          <a:ext cx="6213228" cy="1182519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2700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500" kern="1200" dirty="0"/>
            <a:t>Серия </a:t>
          </a:r>
          <a:r>
            <a:rPr lang="ru-RU" sz="1500" b="1" kern="1200" dirty="0"/>
            <a:t>семинаров-совещаний</a:t>
          </a:r>
          <a:r>
            <a:rPr lang="ru-RU" sz="1500" kern="1200" dirty="0"/>
            <a:t> с руководителями и специалистами МОУО, руководителями и педагогами ОО по актуальным вопросам формирования и оценки функциональной грамотности</a:t>
          </a:r>
          <a:r>
            <a:rPr lang="ru-RU" sz="1500" kern="1200" dirty="0">
              <a:latin typeface="+mn-lt"/>
              <a:ea typeface="+mn-ea"/>
              <a:cs typeface="+mn-cs"/>
            </a:rPr>
            <a:t> (февраль, апрель, ноябрь 2024 года)</a:t>
          </a:r>
        </a:p>
      </dsp:txBody>
      <dsp:txXfrm>
        <a:off x="593254" y="218230"/>
        <a:ext cx="6213228" cy="1182519"/>
      </dsp:txXfrm>
    </dsp:sp>
    <dsp:sp modelId="{E1115696-8B19-45B4-8BD3-C5E85BC63F20}">
      <dsp:nvSpPr>
        <dsp:cNvPr id="0" name=""/>
        <dsp:cNvSpPr/>
      </dsp:nvSpPr>
      <dsp:spPr>
        <a:xfrm>
          <a:off x="87191" y="303427"/>
          <a:ext cx="1012126" cy="1012126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a:blipFill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2635180-36DA-4B5F-B5B4-96E83502F5CF}">
      <dsp:nvSpPr>
        <dsp:cNvPr id="0" name=""/>
        <dsp:cNvSpPr/>
      </dsp:nvSpPr>
      <dsp:spPr>
        <a:xfrm>
          <a:off x="1057474" y="1525549"/>
          <a:ext cx="5749008" cy="99740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2700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500" b="1" kern="1200" dirty="0"/>
            <a:t>Стажировки школьных команд </a:t>
          </a:r>
          <a:r>
            <a:rPr lang="ru-RU" sz="1500" kern="1200" dirty="0"/>
            <a:t>общеобразовательных организаций на базе </a:t>
          </a:r>
          <a:r>
            <a:rPr lang="ru-RU" sz="1500" b="1" kern="1200" dirty="0"/>
            <a:t>региональных инновационных площадок</a:t>
          </a:r>
          <a:r>
            <a:rPr lang="ru-RU" sz="1500" kern="1200" dirty="0"/>
            <a:t> в рамках реализации задач формирования и оценки функциональной грамотности обучающихся</a:t>
          </a:r>
        </a:p>
      </dsp:txBody>
      <dsp:txXfrm>
        <a:off x="1057474" y="1525549"/>
        <a:ext cx="5749008" cy="997405"/>
      </dsp:txXfrm>
    </dsp:sp>
    <dsp:sp modelId="{5030E461-6A8F-434E-A0CC-2A897868B08D}">
      <dsp:nvSpPr>
        <dsp:cNvPr id="0" name=""/>
        <dsp:cNvSpPr/>
      </dsp:nvSpPr>
      <dsp:spPr>
        <a:xfrm>
          <a:off x="577321" y="1518189"/>
          <a:ext cx="1012126" cy="1012126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ysClr val="window" lastClr="FFFFFF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BD0B4DC-F1B6-4DDD-9E48-B4676B4AA720}">
      <dsp:nvSpPr>
        <dsp:cNvPr id="0" name=""/>
        <dsp:cNvSpPr/>
      </dsp:nvSpPr>
      <dsp:spPr>
        <a:xfrm>
          <a:off x="1057474" y="2630779"/>
          <a:ext cx="5749008" cy="121647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2700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i="0" kern="1200" dirty="0" err="1"/>
            <a:t>Видеоконсультации</a:t>
          </a:r>
          <a:r>
            <a:rPr lang="ru-RU" sz="1500" b="1" i="0" kern="1200" dirty="0"/>
            <a:t>, подготовленные ведущими педагогами – менторами Челябинской области </a:t>
          </a:r>
          <a:r>
            <a:rPr lang="ru-RU" sz="1500" kern="1200" dirty="0"/>
            <a:t>по формированию у обучающихся функциональной грамотности при освоении образовательных программ начального, основного и среднего общего образования </a:t>
          </a:r>
          <a:endParaRPr lang="ru-RU" sz="1500" b="0" kern="1200" dirty="0">
            <a:latin typeface="+mn-lt"/>
            <a:ea typeface="+mn-ea"/>
            <a:cs typeface="+mn-cs"/>
          </a:endParaRPr>
        </a:p>
      </dsp:txBody>
      <dsp:txXfrm>
        <a:off x="1057474" y="2630779"/>
        <a:ext cx="5749008" cy="1216470"/>
      </dsp:txXfrm>
    </dsp:sp>
    <dsp:sp modelId="{D6332781-5416-46B1-931C-16EAD27773AD}">
      <dsp:nvSpPr>
        <dsp:cNvPr id="0" name=""/>
        <dsp:cNvSpPr/>
      </dsp:nvSpPr>
      <dsp:spPr>
        <a:xfrm>
          <a:off x="551411" y="2732951"/>
          <a:ext cx="1012126" cy="1012126"/>
        </a:xfrm>
        <a:prstGeom prst="ellipse">
          <a:avLst/>
        </a:prstGeom>
        <a:blipFill rotWithShape="0">
          <a:blip xmlns:r="http://schemas.openxmlformats.org/officeDocument/2006/relationships"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a:blipFill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500D3A9-6529-4883-98C7-2A4112B45C0A}">
      <dsp:nvSpPr>
        <dsp:cNvPr id="0" name=""/>
        <dsp:cNvSpPr/>
      </dsp:nvSpPr>
      <dsp:spPr>
        <a:xfrm>
          <a:off x="593254" y="4048926"/>
          <a:ext cx="6213228" cy="80970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2700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i="0" kern="1200" dirty="0"/>
            <a:t>Оказание адресной методической помощи </a:t>
          </a:r>
          <a:r>
            <a:rPr lang="ru-RU" sz="1500" b="0" i="0" kern="1200" dirty="0"/>
            <a:t>педагогам методистами из состава регионального методического актива по вопросам формирования и функциональной грамотности обучающихся</a:t>
          </a:r>
        </a:p>
      </dsp:txBody>
      <dsp:txXfrm>
        <a:off x="593254" y="4048926"/>
        <a:ext cx="6213228" cy="809700"/>
      </dsp:txXfrm>
    </dsp:sp>
    <dsp:sp modelId="{C67309C4-10EE-4242-AF11-16D8E0274893}">
      <dsp:nvSpPr>
        <dsp:cNvPr id="0" name=""/>
        <dsp:cNvSpPr/>
      </dsp:nvSpPr>
      <dsp:spPr>
        <a:xfrm>
          <a:off x="87191" y="3947713"/>
          <a:ext cx="1012126" cy="1012126"/>
        </a:xfrm>
        <a:prstGeom prst="ellipse">
          <a:avLst/>
        </a:prstGeom>
        <a:blipFill rotWithShape="0">
          <a:blip xmlns:r="http://schemas.openxmlformats.org/officeDocument/2006/relationships" r:embed="rId5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a:blipFill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9079E6-5C53-4705-AA82-B21EDE773EF2}">
      <dsp:nvSpPr>
        <dsp:cNvPr id="0" name=""/>
        <dsp:cNvSpPr/>
      </dsp:nvSpPr>
      <dsp:spPr>
        <a:xfrm rot="5400000">
          <a:off x="1647919" y="968668"/>
          <a:ext cx="1226029" cy="2040085"/>
        </a:xfrm>
        <a:prstGeom prst="corner">
          <a:avLst>
            <a:gd name="adj1" fmla="val 16120"/>
            <a:gd name="adj2" fmla="val 16110"/>
          </a:avLst>
        </a:prstGeom>
        <a:solidFill>
          <a:schemeClr val="bg2">
            <a:lumMod val="50000"/>
          </a:schemeClr>
        </a:solidFill>
        <a:ln w="12700" cap="flat" cmpd="sng" algn="ctr">
          <a:solidFill>
            <a:schemeClr val="bg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29A1E4-C7AA-4E6D-8DA8-3F83295D1AEF}">
      <dsp:nvSpPr>
        <dsp:cNvPr id="0" name=""/>
        <dsp:cNvSpPr/>
      </dsp:nvSpPr>
      <dsp:spPr>
        <a:xfrm>
          <a:off x="1486887" y="1580252"/>
          <a:ext cx="2160413" cy="16144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>
              <a:latin typeface="+mn-lt"/>
              <a:ea typeface="Calibri" panose="020F0502020204030204" pitchFamily="34" charset="0"/>
            </a:rPr>
            <a:t>ресурсы региональной инфраструктуры Национального проекта «Образование» в системе общего и дополнительного образования</a:t>
          </a:r>
          <a:endParaRPr lang="ru-RU" sz="1600" kern="1200" dirty="0">
            <a:latin typeface="+mn-lt"/>
          </a:endParaRPr>
        </a:p>
      </dsp:txBody>
      <dsp:txXfrm>
        <a:off x="1486887" y="1580252"/>
        <a:ext cx="2160413" cy="1614446"/>
      </dsp:txXfrm>
    </dsp:sp>
    <dsp:sp modelId="{573EDC14-1368-4BD3-90C5-17D008425393}">
      <dsp:nvSpPr>
        <dsp:cNvPr id="0" name=""/>
        <dsp:cNvSpPr/>
      </dsp:nvSpPr>
      <dsp:spPr>
        <a:xfrm>
          <a:off x="2937555" y="818474"/>
          <a:ext cx="347509" cy="347509"/>
        </a:xfrm>
        <a:prstGeom prst="triangle">
          <a:avLst>
            <a:gd name="adj" fmla="val 100000"/>
          </a:avLst>
        </a:prstGeom>
        <a:solidFill>
          <a:schemeClr val="bg2">
            <a:lumMod val="50000"/>
          </a:schemeClr>
        </a:solidFill>
        <a:ln w="12700" cap="flat" cmpd="sng" algn="ctr">
          <a:solidFill>
            <a:schemeClr val="bg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BD799F-7E71-4FFF-B20E-D172647B020B}">
      <dsp:nvSpPr>
        <dsp:cNvPr id="0" name=""/>
        <dsp:cNvSpPr/>
      </dsp:nvSpPr>
      <dsp:spPr>
        <a:xfrm rot="5400000">
          <a:off x="4061949" y="410734"/>
          <a:ext cx="1226029" cy="2040085"/>
        </a:xfrm>
        <a:prstGeom prst="corner">
          <a:avLst>
            <a:gd name="adj1" fmla="val 16120"/>
            <a:gd name="adj2" fmla="val 16110"/>
          </a:avLst>
        </a:prstGeom>
        <a:solidFill>
          <a:schemeClr val="bg2">
            <a:lumMod val="50000"/>
          </a:schemeClr>
        </a:solidFill>
        <a:ln w="12700" cap="flat" cmpd="sng" algn="ctr">
          <a:solidFill>
            <a:schemeClr val="bg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6DE53F-1F5C-4882-A328-9596D9CE2033}">
      <dsp:nvSpPr>
        <dsp:cNvPr id="0" name=""/>
        <dsp:cNvSpPr/>
      </dsp:nvSpPr>
      <dsp:spPr>
        <a:xfrm>
          <a:off x="3857294" y="1020280"/>
          <a:ext cx="1841800" cy="16144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ресурсы образовательных организаций высшего образования Челябинской области</a:t>
          </a:r>
          <a:endParaRPr lang="ru-RU" sz="1600" kern="1200" dirty="0">
            <a:latin typeface="+mn-lt"/>
          </a:endParaRPr>
        </a:p>
      </dsp:txBody>
      <dsp:txXfrm>
        <a:off x="3857294" y="1020280"/>
        <a:ext cx="1841800" cy="1614446"/>
      </dsp:txXfrm>
    </dsp:sp>
    <dsp:sp modelId="{655F6451-D473-4677-BAE3-6EB8516ACF05}">
      <dsp:nvSpPr>
        <dsp:cNvPr id="0" name=""/>
        <dsp:cNvSpPr/>
      </dsp:nvSpPr>
      <dsp:spPr>
        <a:xfrm>
          <a:off x="5351585" y="260541"/>
          <a:ext cx="347509" cy="347509"/>
        </a:xfrm>
        <a:prstGeom prst="triangle">
          <a:avLst>
            <a:gd name="adj" fmla="val 100000"/>
          </a:avLst>
        </a:prstGeom>
        <a:solidFill>
          <a:schemeClr val="bg2">
            <a:lumMod val="50000"/>
          </a:schemeClr>
        </a:solidFill>
        <a:ln w="12700" cap="flat" cmpd="sng" algn="ctr">
          <a:solidFill>
            <a:schemeClr val="bg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3D6BCB-DE01-4D59-8813-C20374F1A4B8}">
      <dsp:nvSpPr>
        <dsp:cNvPr id="0" name=""/>
        <dsp:cNvSpPr/>
      </dsp:nvSpPr>
      <dsp:spPr>
        <a:xfrm rot="5400000">
          <a:off x="6475979" y="152232"/>
          <a:ext cx="1226029" cy="2040085"/>
        </a:xfrm>
        <a:prstGeom prst="corner">
          <a:avLst>
            <a:gd name="adj1" fmla="val 16120"/>
            <a:gd name="adj2" fmla="val 16110"/>
          </a:avLst>
        </a:prstGeom>
        <a:solidFill>
          <a:schemeClr val="bg2">
            <a:lumMod val="50000"/>
          </a:schemeClr>
        </a:solidFill>
        <a:ln w="12700" cap="flat" cmpd="sng" algn="ctr">
          <a:solidFill>
            <a:schemeClr val="bg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798E33-29BE-4896-9A8B-D35E28ACDB20}">
      <dsp:nvSpPr>
        <dsp:cNvPr id="0" name=""/>
        <dsp:cNvSpPr/>
      </dsp:nvSpPr>
      <dsp:spPr>
        <a:xfrm>
          <a:off x="6322066" y="800298"/>
          <a:ext cx="1841800" cy="10155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ресурсы региональный центр поддержки одаренных детей «Курчатов-центр»</a:t>
          </a:r>
          <a:endParaRPr lang="ru-RU" sz="1600" kern="1200" dirty="0">
            <a:latin typeface="+mn-lt"/>
          </a:endParaRPr>
        </a:p>
      </dsp:txBody>
      <dsp:txXfrm>
        <a:off x="6322066" y="800298"/>
        <a:ext cx="1841800" cy="1015583"/>
      </dsp:txXfrm>
    </dsp:sp>
    <dsp:sp modelId="{314E3229-814C-4AAB-A418-6F96C8E6F240}">
      <dsp:nvSpPr>
        <dsp:cNvPr id="0" name=""/>
        <dsp:cNvSpPr/>
      </dsp:nvSpPr>
      <dsp:spPr>
        <a:xfrm>
          <a:off x="7765615" y="2038"/>
          <a:ext cx="347509" cy="347509"/>
        </a:xfrm>
        <a:prstGeom prst="triangle">
          <a:avLst>
            <a:gd name="adj" fmla="val 100000"/>
          </a:avLst>
        </a:prstGeom>
        <a:solidFill>
          <a:schemeClr val="bg2">
            <a:lumMod val="50000"/>
          </a:schemeClr>
        </a:solidFill>
        <a:ln w="12700" cap="flat" cmpd="sng" algn="ctr">
          <a:solidFill>
            <a:schemeClr val="bg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E28E5F-5392-42E2-92C1-81B9CF9A74FD}">
      <dsp:nvSpPr>
        <dsp:cNvPr id="0" name=""/>
        <dsp:cNvSpPr/>
      </dsp:nvSpPr>
      <dsp:spPr>
        <a:xfrm rot="5400000">
          <a:off x="8890009" y="-160055"/>
          <a:ext cx="1226029" cy="2040085"/>
        </a:xfrm>
        <a:prstGeom prst="corner">
          <a:avLst>
            <a:gd name="adj1" fmla="val 16120"/>
            <a:gd name="adj2" fmla="val 16110"/>
          </a:avLst>
        </a:prstGeom>
        <a:solidFill>
          <a:schemeClr val="bg2">
            <a:lumMod val="50000"/>
          </a:schemeClr>
        </a:solidFill>
        <a:ln w="12700" cap="flat" cmpd="sng" algn="ctr">
          <a:solidFill>
            <a:schemeClr val="bg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BC52E3-B8AE-4D02-9027-6E4353439BA5}">
      <dsp:nvSpPr>
        <dsp:cNvPr id="0" name=""/>
        <dsp:cNvSpPr/>
      </dsp:nvSpPr>
      <dsp:spPr>
        <a:xfrm>
          <a:off x="8783725" y="397432"/>
          <a:ext cx="1850383" cy="11231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прикладная научная база университетского кампуса мирового уровня</a:t>
          </a:r>
          <a:endParaRPr lang="ru-RU" sz="1600" kern="1200" dirty="0">
            <a:latin typeface="+mn-lt"/>
          </a:endParaRPr>
        </a:p>
      </dsp:txBody>
      <dsp:txXfrm>
        <a:off x="8783725" y="397432"/>
        <a:ext cx="1850383" cy="112315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83A2F4-19A0-499D-83AD-17773F49D46D}">
      <dsp:nvSpPr>
        <dsp:cNvPr id="0" name=""/>
        <dsp:cNvSpPr/>
      </dsp:nvSpPr>
      <dsp:spPr>
        <a:xfrm>
          <a:off x="-5818237" y="-890473"/>
          <a:ext cx="6926722" cy="6926722"/>
        </a:xfrm>
        <a:prstGeom prst="blockArc">
          <a:avLst>
            <a:gd name="adj1" fmla="val 18900000"/>
            <a:gd name="adj2" fmla="val 2700000"/>
            <a:gd name="adj3" fmla="val 448"/>
          </a:avLst>
        </a:prstGeom>
        <a:noFill/>
        <a:ln w="12700" cap="flat" cmpd="sng" algn="ctr">
          <a:solidFill>
            <a:srgbClr val="A5A5A5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D073E0-8CB8-4192-97B2-8CD8A11D5127}">
      <dsp:nvSpPr>
        <dsp:cNvPr id="0" name=""/>
        <dsp:cNvSpPr/>
      </dsp:nvSpPr>
      <dsp:spPr>
        <a:xfrm>
          <a:off x="484500" y="321508"/>
          <a:ext cx="6421513" cy="643427"/>
        </a:xfrm>
        <a:prstGeom prst="rect">
          <a:avLst/>
        </a:prstGeom>
        <a:solidFill>
          <a:schemeClr val="bg2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10721" tIns="38100" rIns="38100" bIns="38100" numCol="1" spcCol="1270" anchor="ctr" anchorCtr="0">
          <a:noAutofit/>
        </a:bodyPr>
        <a:lstStyle/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500" kern="1200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Проведение </a:t>
          </a:r>
          <a:r>
            <a:rPr lang="ru-RU" sz="1500" b="1" kern="1200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регионального конкурса </a:t>
          </a:r>
          <a:r>
            <a:rPr lang="ru-RU" sz="1500" b="1" kern="1200" dirty="0" err="1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брендбука</a:t>
          </a:r>
          <a:r>
            <a:rPr lang="ru-RU" sz="1500" b="1" kern="1200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 </a:t>
          </a:r>
        </a:p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500" kern="1200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губернаторских инженерных классов «Инженер будущего 74» (01.02.2024 – 14.03.2024 года)</a:t>
          </a:r>
        </a:p>
      </dsp:txBody>
      <dsp:txXfrm>
        <a:off x="484500" y="321508"/>
        <a:ext cx="6421513" cy="643427"/>
      </dsp:txXfrm>
    </dsp:sp>
    <dsp:sp modelId="{FDC2F3DC-E729-4924-AF11-126D9E0874C8}">
      <dsp:nvSpPr>
        <dsp:cNvPr id="0" name=""/>
        <dsp:cNvSpPr/>
      </dsp:nvSpPr>
      <dsp:spPr>
        <a:xfrm>
          <a:off x="82358" y="241079"/>
          <a:ext cx="804284" cy="804284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ln w="6350" cap="flat" cmpd="sng" algn="ctr">
          <a:solidFill>
            <a:srgbClr val="A5A5A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ysClr val="window" lastClr="FFFFFF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FAE5C6F-82D7-455C-B95B-4DADCE4E2EF1}">
      <dsp:nvSpPr>
        <dsp:cNvPr id="0" name=""/>
        <dsp:cNvSpPr/>
      </dsp:nvSpPr>
      <dsp:spPr>
        <a:xfrm>
          <a:off x="945562" y="1286341"/>
          <a:ext cx="5960451" cy="643427"/>
        </a:xfrm>
        <a:prstGeom prst="rect">
          <a:avLst/>
        </a:prstGeom>
        <a:solidFill>
          <a:schemeClr val="bg2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10721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500" kern="1200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Проведение </a:t>
          </a:r>
          <a:r>
            <a:rPr lang="ru-RU" sz="1500" b="1" kern="1200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серии семинаров для школьных команд ОО</a:t>
          </a:r>
          <a:r>
            <a:rPr lang="ru-RU" sz="1500" kern="1200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, 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500" kern="1200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на базе которых открыты губернаторские инженерные классы (январь, апрель, сентябрь, декабрь 2024 года)</a:t>
          </a:r>
        </a:p>
      </dsp:txBody>
      <dsp:txXfrm>
        <a:off x="945562" y="1286341"/>
        <a:ext cx="5960451" cy="643427"/>
      </dsp:txXfrm>
    </dsp:sp>
    <dsp:sp modelId="{E1115696-8B19-45B4-8BD3-C5E85BC63F20}">
      <dsp:nvSpPr>
        <dsp:cNvPr id="0" name=""/>
        <dsp:cNvSpPr/>
      </dsp:nvSpPr>
      <dsp:spPr>
        <a:xfrm>
          <a:off x="543420" y="1205912"/>
          <a:ext cx="804284" cy="80428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7860E24-F499-428A-ADFF-F850087B4767}">
      <dsp:nvSpPr>
        <dsp:cNvPr id="0" name=""/>
        <dsp:cNvSpPr/>
      </dsp:nvSpPr>
      <dsp:spPr>
        <a:xfrm>
          <a:off x="1087071" y="2169120"/>
          <a:ext cx="5818942" cy="807534"/>
        </a:xfrm>
        <a:prstGeom prst="rect">
          <a:avLst/>
        </a:prstGeom>
        <a:solidFill>
          <a:schemeClr val="bg2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10721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Реализация</a:t>
          </a:r>
          <a:r>
            <a:rPr lang="ru-RU" sz="1500" kern="1200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 ОО </a:t>
          </a:r>
          <a:r>
            <a:rPr lang="ru-RU" sz="1500" b="1" kern="1200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программ стажировок</a:t>
          </a:r>
          <a:r>
            <a:rPr lang="ru-RU" sz="1500" kern="1200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 в рамках программ повышения квалификации по внедрению модели профориентационной работы по приоритетным региональным инженерным направлениям</a:t>
          </a:r>
        </a:p>
      </dsp:txBody>
      <dsp:txXfrm>
        <a:off x="1087071" y="2169120"/>
        <a:ext cx="5818942" cy="807534"/>
      </dsp:txXfrm>
    </dsp:sp>
    <dsp:sp modelId="{5030E461-6A8F-434E-A0CC-2A897868B08D}">
      <dsp:nvSpPr>
        <dsp:cNvPr id="0" name=""/>
        <dsp:cNvSpPr/>
      </dsp:nvSpPr>
      <dsp:spPr>
        <a:xfrm>
          <a:off x="705518" y="2170745"/>
          <a:ext cx="804284" cy="804284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6350" cap="flat" cmpd="sng" algn="ctr">
          <a:solidFill>
            <a:srgbClr val="A5A5A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ysClr val="window" lastClr="FFFFFF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9383B0C-DB04-4BDB-9532-2992434AA4F0}">
      <dsp:nvSpPr>
        <dsp:cNvPr id="0" name=""/>
        <dsp:cNvSpPr/>
      </dsp:nvSpPr>
      <dsp:spPr>
        <a:xfrm>
          <a:off x="945562" y="3122394"/>
          <a:ext cx="5960451" cy="830652"/>
        </a:xfrm>
        <a:prstGeom prst="rect">
          <a:avLst/>
        </a:prstGeom>
        <a:solidFill>
          <a:schemeClr val="bg2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10721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Реализация модели профориентационной работы</a:t>
          </a:r>
          <a:r>
            <a:rPr lang="ru-RU" sz="1500" b="0" kern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, обеспечивающей достижение обучающимися профориентационного минимума </a:t>
          </a:r>
          <a:r>
            <a:rPr lang="ru-RU" sz="1500" b="1" kern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на продвинутом уровне </a:t>
          </a:r>
          <a:r>
            <a:rPr lang="ru-RU" sz="1500" b="0" kern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(на основе сетевого </a:t>
          </a:r>
          <a:r>
            <a:rPr lang="ru-RU" sz="1500" b="0" kern="1200" dirty="0" err="1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межорганизационного</a:t>
          </a:r>
          <a:r>
            <a:rPr lang="ru-RU" sz="1500" b="0" kern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 взаимодействия</a:t>
          </a:r>
          <a:r>
            <a:rPr lang="ru-RU" sz="1500" b="1" kern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) </a:t>
          </a:r>
          <a:endParaRPr lang="ru-RU" sz="1500" b="1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</dsp:txBody>
      <dsp:txXfrm>
        <a:off x="945562" y="3122394"/>
        <a:ext cx="5960451" cy="830652"/>
      </dsp:txXfrm>
    </dsp:sp>
    <dsp:sp modelId="{EADA2E4E-96DD-4762-BA7E-877FD7F928F4}">
      <dsp:nvSpPr>
        <dsp:cNvPr id="0" name=""/>
        <dsp:cNvSpPr/>
      </dsp:nvSpPr>
      <dsp:spPr>
        <a:xfrm>
          <a:off x="618174" y="3220957"/>
          <a:ext cx="654776" cy="63352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A5A5A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ysClr val="window" lastClr="FFFFFF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C6E52D6-B9B7-4D23-A1D0-9A47C9C56F0A}">
      <dsp:nvSpPr>
        <dsp:cNvPr id="0" name=""/>
        <dsp:cNvSpPr/>
      </dsp:nvSpPr>
      <dsp:spPr>
        <a:xfrm>
          <a:off x="484500" y="4180840"/>
          <a:ext cx="6421513" cy="643427"/>
        </a:xfrm>
        <a:prstGeom prst="rect">
          <a:avLst/>
        </a:prstGeom>
        <a:solidFill>
          <a:schemeClr val="bg2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10721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Обобщение опыта и представление эффективных практик </a:t>
          </a:r>
          <a:r>
            <a:rPr lang="ru-RU" sz="1500" b="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работы губернаторских инженерных классов (в течение  2024 года)</a:t>
          </a:r>
        </a:p>
      </dsp:txBody>
      <dsp:txXfrm>
        <a:off x="484500" y="4180840"/>
        <a:ext cx="6421513" cy="643427"/>
      </dsp:txXfrm>
    </dsp:sp>
    <dsp:sp modelId="{D6332781-5416-46B1-931C-16EAD27773AD}">
      <dsp:nvSpPr>
        <dsp:cNvPr id="0" name=""/>
        <dsp:cNvSpPr/>
      </dsp:nvSpPr>
      <dsp:spPr>
        <a:xfrm>
          <a:off x="82358" y="4100411"/>
          <a:ext cx="804284" cy="804284"/>
        </a:xfrm>
        <a:prstGeom prst="ellipse">
          <a:avLst/>
        </a:prstGeom>
        <a:blipFill rotWithShape="0">
          <a:blip xmlns:r="http://schemas.openxmlformats.org/officeDocument/2006/relationships"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a:blip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E1FCB4-EDA7-4635-8D0E-9376E6F14ABA}">
      <dsp:nvSpPr>
        <dsp:cNvPr id="0" name=""/>
        <dsp:cNvSpPr/>
      </dsp:nvSpPr>
      <dsp:spPr>
        <a:xfrm>
          <a:off x="8683579" y="2130544"/>
          <a:ext cx="390043" cy="685364"/>
        </a:xfrm>
        <a:custGeom>
          <a:avLst/>
          <a:gdLst/>
          <a:ahLst/>
          <a:cxnLst/>
          <a:rect l="0" t="0" r="0" b="0"/>
          <a:pathLst>
            <a:path>
              <a:moveTo>
                <a:pt x="390043" y="0"/>
              </a:moveTo>
              <a:lnTo>
                <a:pt x="390043" y="519569"/>
              </a:lnTo>
              <a:lnTo>
                <a:pt x="0" y="519569"/>
              </a:lnTo>
              <a:lnTo>
                <a:pt x="0" y="68536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76E26C-1546-4408-96CF-CDBF4C8093C6}">
      <dsp:nvSpPr>
        <dsp:cNvPr id="0" name=""/>
        <dsp:cNvSpPr/>
      </dsp:nvSpPr>
      <dsp:spPr>
        <a:xfrm>
          <a:off x="5181032" y="1175489"/>
          <a:ext cx="3892590" cy="5844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8687"/>
              </a:lnTo>
              <a:lnTo>
                <a:pt x="3892590" y="418687"/>
              </a:lnTo>
              <a:lnTo>
                <a:pt x="3892590" y="5844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DC1372-B2E9-4746-AC0E-92A077CCFCF4}">
      <dsp:nvSpPr>
        <dsp:cNvPr id="0" name=""/>
        <dsp:cNvSpPr/>
      </dsp:nvSpPr>
      <dsp:spPr>
        <a:xfrm>
          <a:off x="2388774" y="2117770"/>
          <a:ext cx="2330079" cy="6811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5399"/>
              </a:lnTo>
              <a:lnTo>
                <a:pt x="2330079" y="515399"/>
              </a:lnTo>
              <a:lnTo>
                <a:pt x="2330079" y="68119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2F5CE6-546F-48D4-8FAD-73DE83EB6CAF}">
      <dsp:nvSpPr>
        <dsp:cNvPr id="0" name=""/>
        <dsp:cNvSpPr/>
      </dsp:nvSpPr>
      <dsp:spPr>
        <a:xfrm>
          <a:off x="1342009" y="2117770"/>
          <a:ext cx="1046765" cy="681193"/>
        </a:xfrm>
        <a:custGeom>
          <a:avLst/>
          <a:gdLst/>
          <a:ahLst/>
          <a:cxnLst/>
          <a:rect l="0" t="0" r="0" b="0"/>
          <a:pathLst>
            <a:path>
              <a:moveTo>
                <a:pt x="1046765" y="0"/>
              </a:moveTo>
              <a:lnTo>
                <a:pt x="1046765" y="515399"/>
              </a:lnTo>
              <a:lnTo>
                <a:pt x="0" y="515399"/>
              </a:lnTo>
              <a:lnTo>
                <a:pt x="0" y="68119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566D91-C238-4716-9A19-5161B13C2B4C}">
      <dsp:nvSpPr>
        <dsp:cNvPr id="0" name=""/>
        <dsp:cNvSpPr/>
      </dsp:nvSpPr>
      <dsp:spPr>
        <a:xfrm>
          <a:off x="2388774" y="1175489"/>
          <a:ext cx="2792257" cy="583765"/>
        </a:xfrm>
        <a:custGeom>
          <a:avLst/>
          <a:gdLst/>
          <a:ahLst/>
          <a:cxnLst/>
          <a:rect l="0" t="0" r="0" b="0"/>
          <a:pathLst>
            <a:path>
              <a:moveTo>
                <a:pt x="2792257" y="0"/>
              </a:moveTo>
              <a:lnTo>
                <a:pt x="2792257" y="417971"/>
              </a:lnTo>
              <a:lnTo>
                <a:pt x="0" y="417971"/>
              </a:lnTo>
              <a:lnTo>
                <a:pt x="0" y="58376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19F95E-80C8-4AAC-A738-C872E28CCD1A}">
      <dsp:nvSpPr>
        <dsp:cNvPr id="0" name=""/>
        <dsp:cNvSpPr/>
      </dsp:nvSpPr>
      <dsp:spPr>
        <a:xfrm>
          <a:off x="813686" y="114194"/>
          <a:ext cx="8734691" cy="106129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A99CD9-02E6-497D-9362-1ADD9D95BC81}">
      <dsp:nvSpPr>
        <dsp:cNvPr id="0" name=""/>
        <dsp:cNvSpPr/>
      </dsp:nvSpPr>
      <dsp:spPr>
        <a:xfrm>
          <a:off x="1012540" y="303105"/>
          <a:ext cx="8734691" cy="1061295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  <a:alpha val="9000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accent5">
                  <a:lumMod val="50000"/>
                </a:schemeClr>
              </a:solidFill>
            </a:rPr>
            <a:t>Реализуемые в Челябинской области модели сопровождения общеобразовательных организаций с низкими образовательными результатами</a:t>
          </a:r>
          <a:endParaRPr lang="ru-RU" sz="2000" b="1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1043624" y="334189"/>
        <a:ext cx="8672523" cy="999127"/>
      </dsp:txXfrm>
    </dsp:sp>
    <dsp:sp modelId="{182C1A34-F4D2-4519-8863-62154A8F4579}">
      <dsp:nvSpPr>
        <dsp:cNvPr id="0" name=""/>
        <dsp:cNvSpPr/>
      </dsp:nvSpPr>
      <dsp:spPr>
        <a:xfrm>
          <a:off x="1496752" y="1759255"/>
          <a:ext cx="1784045" cy="3585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0C2468-6E5F-439D-AF40-0D2CF6989A22}">
      <dsp:nvSpPr>
        <dsp:cNvPr id="0" name=""/>
        <dsp:cNvSpPr/>
      </dsp:nvSpPr>
      <dsp:spPr>
        <a:xfrm>
          <a:off x="1695605" y="1948166"/>
          <a:ext cx="1784045" cy="35851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+mn-lt"/>
              <a:ea typeface="Times New Roman" panose="02020603050405020304" pitchFamily="18" charset="0"/>
            </a:rPr>
            <a:t>Региональные</a:t>
          </a:r>
          <a:endParaRPr lang="ru-RU" sz="1600" b="1" kern="1200" dirty="0">
            <a:latin typeface="+mn-lt"/>
            <a:ea typeface="Times New Roman" panose="02020603050405020304" pitchFamily="18" charset="0"/>
          </a:endParaRPr>
        </a:p>
      </dsp:txBody>
      <dsp:txXfrm>
        <a:off x="1706106" y="1958667"/>
        <a:ext cx="1763043" cy="337513"/>
      </dsp:txXfrm>
    </dsp:sp>
    <dsp:sp modelId="{4B18021D-0E00-4670-A580-226E7E84AC1A}">
      <dsp:nvSpPr>
        <dsp:cNvPr id="0" name=""/>
        <dsp:cNvSpPr/>
      </dsp:nvSpPr>
      <dsp:spPr>
        <a:xfrm>
          <a:off x="-198853" y="2798964"/>
          <a:ext cx="3081727" cy="171503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27B53B-0C84-465B-A8B9-B8B0AE3591FC}">
      <dsp:nvSpPr>
        <dsp:cNvPr id="0" name=""/>
        <dsp:cNvSpPr/>
      </dsp:nvSpPr>
      <dsp:spPr>
        <a:xfrm>
          <a:off x="0" y="2987875"/>
          <a:ext cx="3081727" cy="171503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+mn-lt"/>
              <a:ea typeface="Times New Roman" panose="02020603050405020304" pitchFamily="18" charset="0"/>
            </a:rPr>
            <a:t>Модель 1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latin typeface="+mn-lt"/>
              <a:ea typeface="Times New Roman" panose="02020603050405020304" pitchFamily="18" charset="0"/>
            </a:rPr>
            <a:t>Сопровождение</a:t>
          </a:r>
          <a:r>
            <a:rPr lang="ru-RU" sz="1400" b="1" kern="1200" dirty="0" smtClean="0">
              <a:latin typeface="+mn-lt"/>
              <a:ea typeface="Times New Roman" panose="02020603050405020304" pitchFamily="18" charset="0"/>
            </a:rPr>
            <a:t> </a:t>
          </a:r>
          <a:r>
            <a:rPr lang="ru-RU" sz="1400" b="0" kern="1200" dirty="0" smtClean="0">
              <a:latin typeface="+mn-lt"/>
              <a:ea typeface="Times New Roman" panose="02020603050405020304" pitchFamily="18" charset="0"/>
            </a:rPr>
            <a:t>школ с низкими результатами обучения демонстрирующие НОР впервые за последние 3 года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+mn-lt"/>
              <a:ea typeface="Times New Roman" panose="02020603050405020304" pitchFamily="18" charset="0"/>
            </a:rPr>
            <a:t>Кафедра педагогики и психологии</a:t>
          </a:r>
          <a:endParaRPr lang="ru-RU" sz="1400" b="1" kern="1200" dirty="0">
            <a:latin typeface="+mn-lt"/>
            <a:ea typeface="Times New Roman" panose="02020603050405020304" pitchFamily="18" charset="0"/>
          </a:endParaRPr>
        </a:p>
      </dsp:txBody>
      <dsp:txXfrm>
        <a:off x="50232" y="3038107"/>
        <a:ext cx="2981263" cy="1614573"/>
      </dsp:txXfrm>
    </dsp:sp>
    <dsp:sp modelId="{E87852C1-80A7-4722-9F76-F4AD8E3F4865}">
      <dsp:nvSpPr>
        <dsp:cNvPr id="0" name=""/>
        <dsp:cNvSpPr/>
      </dsp:nvSpPr>
      <dsp:spPr>
        <a:xfrm>
          <a:off x="3177991" y="2798964"/>
          <a:ext cx="3081727" cy="209057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3AB98D-7001-4E98-972D-16209DF8BA5D}">
      <dsp:nvSpPr>
        <dsp:cNvPr id="0" name=""/>
        <dsp:cNvSpPr/>
      </dsp:nvSpPr>
      <dsp:spPr>
        <a:xfrm>
          <a:off x="3376845" y="2987875"/>
          <a:ext cx="3081727" cy="20905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+mn-lt"/>
              <a:ea typeface="Times New Roman" panose="02020603050405020304" pitchFamily="18" charset="0"/>
            </a:rPr>
            <a:t>Модель 2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latin typeface="+mn-lt"/>
              <a:ea typeface="Times New Roman" panose="02020603050405020304" pitchFamily="18" charset="0"/>
            </a:rPr>
            <a:t>Сопровождение школ с низкими результатами обучения демонстрирующие НОР на протяжении 2-х и более лет, а также демонстрирующие признаки необъективности результатов ВПР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latin typeface="+mn-lt"/>
              <a:ea typeface="Times New Roman" panose="02020603050405020304" pitchFamily="18" charset="0"/>
            </a:rPr>
            <a:t>Управление сопровождения оценочных процедур</a:t>
          </a:r>
          <a:endParaRPr lang="ru-RU" sz="1300" b="1" kern="1200" dirty="0">
            <a:latin typeface="+mn-lt"/>
            <a:ea typeface="Times New Roman" panose="02020603050405020304" pitchFamily="18" charset="0"/>
          </a:endParaRPr>
        </a:p>
      </dsp:txBody>
      <dsp:txXfrm>
        <a:off x="3438076" y="3049106"/>
        <a:ext cx="2959265" cy="1968115"/>
      </dsp:txXfrm>
    </dsp:sp>
    <dsp:sp modelId="{F2547EBB-EFB1-46E9-BE03-FC07AD81C567}">
      <dsp:nvSpPr>
        <dsp:cNvPr id="0" name=""/>
        <dsp:cNvSpPr/>
      </dsp:nvSpPr>
      <dsp:spPr>
        <a:xfrm>
          <a:off x="8129323" y="1759971"/>
          <a:ext cx="1888598" cy="37057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2DB9B3-6576-41F3-8A46-B0A7F90A4D58}">
      <dsp:nvSpPr>
        <dsp:cNvPr id="0" name=""/>
        <dsp:cNvSpPr/>
      </dsp:nvSpPr>
      <dsp:spPr>
        <a:xfrm>
          <a:off x="8328177" y="1948882"/>
          <a:ext cx="1888598" cy="37057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+mn-lt"/>
              <a:ea typeface="Times New Roman" panose="02020603050405020304" pitchFamily="18" charset="0"/>
            </a:rPr>
            <a:t>Муниципальные</a:t>
          </a:r>
          <a:endParaRPr lang="ru-RU" sz="1600" b="1" kern="1200" dirty="0">
            <a:latin typeface="+mn-lt"/>
            <a:ea typeface="Times New Roman" panose="02020603050405020304" pitchFamily="18" charset="0"/>
          </a:endParaRPr>
        </a:p>
      </dsp:txBody>
      <dsp:txXfrm>
        <a:off x="8339031" y="1959736"/>
        <a:ext cx="1866890" cy="348865"/>
      </dsp:txXfrm>
    </dsp:sp>
    <dsp:sp modelId="{B4FABDE3-A092-41CA-881F-FB64778CB9FD}">
      <dsp:nvSpPr>
        <dsp:cNvPr id="0" name=""/>
        <dsp:cNvSpPr/>
      </dsp:nvSpPr>
      <dsp:spPr>
        <a:xfrm>
          <a:off x="7089061" y="2815908"/>
          <a:ext cx="3189036" cy="18497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7BAA16-4B0C-4915-81F3-92A82BE0849E}">
      <dsp:nvSpPr>
        <dsp:cNvPr id="0" name=""/>
        <dsp:cNvSpPr/>
      </dsp:nvSpPr>
      <dsp:spPr>
        <a:xfrm>
          <a:off x="7287915" y="3004819"/>
          <a:ext cx="3189036" cy="184970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+mn-lt"/>
              <a:ea typeface="Times New Roman" panose="02020603050405020304" pitchFamily="18" charset="0"/>
            </a:rPr>
            <a:t>Модель 3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latin typeface="+mn-lt"/>
              <a:ea typeface="Times New Roman" panose="02020603050405020304" pitchFamily="18" charset="0"/>
            </a:rPr>
            <a:t>Сопровождение образовательных организаций с низкими образовательными результатами МОУО</a:t>
          </a:r>
        </a:p>
      </dsp:txBody>
      <dsp:txXfrm>
        <a:off x="7342091" y="3058995"/>
        <a:ext cx="3080684" cy="174135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7B77DD-8747-45F4-9C89-6CDFFF2993BB}">
      <dsp:nvSpPr>
        <dsp:cNvPr id="0" name=""/>
        <dsp:cNvSpPr/>
      </dsp:nvSpPr>
      <dsp:spPr>
        <a:xfrm>
          <a:off x="4629990" y="1410845"/>
          <a:ext cx="1227533" cy="5841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8111"/>
              </a:lnTo>
              <a:lnTo>
                <a:pt x="1227533" y="398111"/>
              </a:lnTo>
              <a:lnTo>
                <a:pt x="1227533" y="584194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566D91-C238-4716-9A19-5161B13C2B4C}">
      <dsp:nvSpPr>
        <dsp:cNvPr id="0" name=""/>
        <dsp:cNvSpPr/>
      </dsp:nvSpPr>
      <dsp:spPr>
        <a:xfrm>
          <a:off x="3402456" y="1410845"/>
          <a:ext cx="1227533" cy="584194"/>
        </a:xfrm>
        <a:custGeom>
          <a:avLst/>
          <a:gdLst/>
          <a:ahLst/>
          <a:cxnLst/>
          <a:rect l="0" t="0" r="0" b="0"/>
          <a:pathLst>
            <a:path>
              <a:moveTo>
                <a:pt x="1227533" y="0"/>
              </a:moveTo>
              <a:lnTo>
                <a:pt x="1227533" y="398111"/>
              </a:lnTo>
              <a:lnTo>
                <a:pt x="0" y="398111"/>
              </a:lnTo>
              <a:lnTo>
                <a:pt x="0" y="584194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19F95E-80C8-4AAC-A738-C872E28CCD1A}">
      <dsp:nvSpPr>
        <dsp:cNvPr id="0" name=""/>
        <dsp:cNvSpPr/>
      </dsp:nvSpPr>
      <dsp:spPr>
        <a:xfrm>
          <a:off x="3573" y="254000"/>
          <a:ext cx="9252832" cy="115684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A99CD9-02E6-497D-9362-1ADD9D95BC81}">
      <dsp:nvSpPr>
        <dsp:cNvPr id="0" name=""/>
        <dsp:cNvSpPr/>
      </dsp:nvSpPr>
      <dsp:spPr>
        <a:xfrm>
          <a:off x="226761" y="466029"/>
          <a:ext cx="9252832" cy="11568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accent5">
                  <a:lumMod val="50000"/>
                </a:schemeClr>
              </a:solidFill>
            </a:rPr>
            <a:t>Сопровождение общеобразовательных организаций с признаками необъективных результатов всероссийских проверочных работ, сформированных по результатам контрольно-оценочных процедур за 2022</a:t>
          </a:r>
          <a:endParaRPr lang="ru-RU" sz="2000" b="1" kern="1200" dirty="0">
            <a:latin typeface="+mn-lt"/>
          </a:endParaRPr>
        </a:p>
      </dsp:txBody>
      <dsp:txXfrm>
        <a:off x="260644" y="499912"/>
        <a:ext cx="9185066" cy="1089078"/>
      </dsp:txXfrm>
    </dsp:sp>
    <dsp:sp modelId="{182C1A34-F4D2-4519-8863-62154A8F4579}">
      <dsp:nvSpPr>
        <dsp:cNvPr id="0" name=""/>
        <dsp:cNvSpPr/>
      </dsp:nvSpPr>
      <dsp:spPr>
        <a:xfrm>
          <a:off x="2398111" y="1995039"/>
          <a:ext cx="2008690" cy="127551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0C2468-6E5F-439D-AF40-0D2CF6989A22}">
      <dsp:nvSpPr>
        <dsp:cNvPr id="0" name=""/>
        <dsp:cNvSpPr/>
      </dsp:nvSpPr>
      <dsp:spPr>
        <a:xfrm>
          <a:off x="2621299" y="2207067"/>
          <a:ext cx="2008690" cy="127551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+mn-lt"/>
              <a:ea typeface="Times New Roman" panose="02020603050405020304" pitchFamily="18" charset="0"/>
            </a:rPr>
            <a:t>ГБУ ДПО «ЧИРО»</a:t>
          </a:r>
          <a:endParaRPr lang="ru-RU" sz="1600" b="1" kern="1200" dirty="0">
            <a:latin typeface="+mn-lt"/>
          </a:endParaRPr>
        </a:p>
      </dsp:txBody>
      <dsp:txXfrm>
        <a:off x="2658658" y="2244426"/>
        <a:ext cx="1933972" cy="1200800"/>
      </dsp:txXfrm>
    </dsp:sp>
    <dsp:sp modelId="{73096AB2-D043-4A12-A14A-2A1F6FFA55A6}">
      <dsp:nvSpPr>
        <dsp:cNvPr id="0" name=""/>
        <dsp:cNvSpPr/>
      </dsp:nvSpPr>
      <dsp:spPr>
        <a:xfrm>
          <a:off x="4853177" y="1995039"/>
          <a:ext cx="2008690" cy="127551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852528-5A26-44A4-8000-554C21C6BFCE}">
      <dsp:nvSpPr>
        <dsp:cNvPr id="0" name=""/>
        <dsp:cNvSpPr/>
      </dsp:nvSpPr>
      <dsp:spPr>
        <a:xfrm>
          <a:off x="5076365" y="2207067"/>
          <a:ext cx="2008690" cy="127551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+mn-lt"/>
            </a:rPr>
            <a:t>МОУО</a:t>
          </a:r>
          <a:endParaRPr lang="ru-RU" sz="1600" b="1" kern="1200" dirty="0">
            <a:latin typeface="+mn-lt"/>
          </a:endParaRPr>
        </a:p>
      </dsp:txBody>
      <dsp:txXfrm>
        <a:off x="5113724" y="2244426"/>
        <a:ext cx="1933972" cy="120080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83A2F4-19A0-499D-83AD-17773F49D46D}">
      <dsp:nvSpPr>
        <dsp:cNvPr id="0" name=""/>
        <dsp:cNvSpPr/>
      </dsp:nvSpPr>
      <dsp:spPr>
        <a:xfrm>
          <a:off x="-5818237" y="-890473"/>
          <a:ext cx="6926722" cy="6926722"/>
        </a:xfrm>
        <a:prstGeom prst="blockArc">
          <a:avLst>
            <a:gd name="adj1" fmla="val 18900000"/>
            <a:gd name="adj2" fmla="val 2700000"/>
            <a:gd name="adj3" fmla="val 312"/>
          </a:avLst>
        </a:prstGeom>
        <a:noFill/>
        <a:ln w="127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3EB629-1D31-4A6C-B8D9-6A552924FECE}">
      <dsp:nvSpPr>
        <dsp:cNvPr id="0" name=""/>
        <dsp:cNvSpPr/>
      </dsp:nvSpPr>
      <dsp:spPr>
        <a:xfrm>
          <a:off x="580212" y="395607"/>
          <a:ext cx="6325801" cy="791626"/>
        </a:xfrm>
        <a:prstGeom prst="rect">
          <a:avLst/>
        </a:prstGeom>
        <a:solidFill>
          <a:schemeClr val="bg2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28353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500" b="1" kern="1200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Семинары </a:t>
          </a:r>
          <a:r>
            <a:rPr lang="ru-RU" sz="1500" kern="1200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по вопросам внедрения профессионального минимума в общеобразовательных организациях Челябинской области ( апрель, октябрь 2024 года)</a:t>
          </a:r>
        </a:p>
      </dsp:txBody>
      <dsp:txXfrm>
        <a:off x="580212" y="395607"/>
        <a:ext cx="6325801" cy="791626"/>
      </dsp:txXfrm>
    </dsp:sp>
    <dsp:sp modelId="{E1115696-8B19-45B4-8BD3-C5E85BC63F20}">
      <dsp:nvSpPr>
        <dsp:cNvPr id="0" name=""/>
        <dsp:cNvSpPr/>
      </dsp:nvSpPr>
      <dsp:spPr>
        <a:xfrm>
          <a:off x="85445" y="296653"/>
          <a:ext cx="989532" cy="98953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3686AC7-120A-4003-8A43-5A4515DFEB9C}">
      <dsp:nvSpPr>
        <dsp:cNvPr id="0" name=""/>
        <dsp:cNvSpPr/>
      </dsp:nvSpPr>
      <dsp:spPr>
        <a:xfrm>
          <a:off x="1064134" y="1460649"/>
          <a:ext cx="5871944" cy="989271"/>
        </a:xfrm>
        <a:prstGeom prst="rect">
          <a:avLst/>
        </a:prstGeom>
        <a:solidFill>
          <a:schemeClr val="bg2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28353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Реализация</a:t>
          </a:r>
          <a:r>
            <a:rPr lang="ru-RU" sz="1500" kern="1200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 </a:t>
          </a:r>
          <a:r>
            <a:rPr lang="ru-RU" sz="1500" b="1" kern="1200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программ </a:t>
          </a:r>
          <a:r>
            <a:rPr lang="ru-RU" sz="1500" kern="1200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повышения квалификации по реализации модели </a:t>
          </a:r>
          <a:r>
            <a:rPr lang="ru-RU" sz="1500" kern="1200" dirty="0" err="1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профориентационной</a:t>
          </a:r>
          <a:r>
            <a:rPr lang="ru-RU" sz="1500" kern="1200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 работы</a:t>
          </a:r>
        </a:p>
      </dsp:txBody>
      <dsp:txXfrm>
        <a:off x="1064134" y="1460649"/>
        <a:ext cx="5871944" cy="989271"/>
      </dsp:txXfrm>
    </dsp:sp>
    <dsp:sp modelId="{5030E461-6A8F-434E-A0CC-2A897868B08D}">
      <dsp:nvSpPr>
        <dsp:cNvPr id="0" name=""/>
        <dsp:cNvSpPr/>
      </dsp:nvSpPr>
      <dsp:spPr>
        <a:xfrm>
          <a:off x="564635" y="1484299"/>
          <a:ext cx="989532" cy="989532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6350" cap="flat" cmpd="sng" algn="ctr">
          <a:solidFill>
            <a:srgbClr val="A5A5A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ysClr val="window" lastClr="FFFFFF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7BEAF80-9B01-43F7-BB60-5890BBB0FDB9}">
      <dsp:nvSpPr>
        <dsp:cNvPr id="0" name=""/>
        <dsp:cNvSpPr/>
      </dsp:nvSpPr>
      <dsp:spPr>
        <a:xfrm>
          <a:off x="1034069" y="2770897"/>
          <a:ext cx="5871944" cy="791626"/>
        </a:xfrm>
        <a:prstGeom prst="rect">
          <a:avLst/>
        </a:prstGeom>
        <a:solidFill>
          <a:schemeClr val="bg2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28353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Обобщение опыта и представление эффективных практик </a:t>
          </a:r>
          <a:r>
            <a:rPr lang="ru-RU" sz="1500" b="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работы по реализации модели </a:t>
          </a:r>
          <a:r>
            <a:rPr lang="ru-RU" sz="1500" b="0" kern="1200" dirty="0" err="1">
              <a:solidFill>
                <a:schemeClr val="tx1"/>
              </a:solidFill>
              <a:latin typeface="+mn-lt"/>
              <a:ea typeface="+mn-ea"/>
              <a:cs typeface="+mn-cs"/>
            </a:rPr>
            <a:t>профориентационной</a:t>
          </a:r>
          <a:r>
            <a:rPr lang="ru-RU" sz="1500" b="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 работы (в течение  2024 года)</a:t>
          </a:r>
        </a:p>
      </dsp:txBody>
      <dsp:txXfrm>
        <a:off x="1034069" y="2770897"/>
        <a:ext cx="5871944" cy="791626"/>
      </dsp:txXfrm>
    </dsp:sp>
    <dsp:sp modelId="{D6332781-5416-46B1-931C-16EAD27773AD}">
      <dsp:nvSpPr>
        <dsp:cNvPr id="0" name=""/>
        <dsp:cNvSpPr/>
      </dsp:nvSpPr>
      <dsp:spPr>
        <a:xfrm>
          <a:off x="539303" y="2671944"/>
          <a:ext cx="989532" cy="989532"/>
        </a:xfrm>
        <a:prstGeom prst="ellipse">
          <a:avLst/>
        </a:prstGeom>
        <a:blipFill rotWithShape="0">
          <a:blip xmlns:r="http://schemas.openxmlformats.org/officeDocument/2006/relationships"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a:blip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FBFF257-03F5-41B1-A5D7-4F3C64CADAE5}">
      <dsp:nvSpPr>
        <dsp:cNvPr id="0" name=""/>
        <dsp:cNvSpPr/>
      </dsp:nvSpPr>
      <dsp:spPr>
        <a:xfrm>
          <a:off x="580212" y="3958542"/>
          <a:ext cx="6325801" cy="791626"/>
        </a:xfrm>
        <a:prstGeom prst="rect">
          <a:avLst/>
        </a:prstGeom>
        <a:solidFill>
          <a:schemeClr val="bg2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28353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chemeClr val="tx1"/>
              </a:solidFill>
            </a:rPr>
            <a:t>Оказание адресной методической помощи </a:t>
          </a:r>
          <a:r>
            <a:rPr lang="ru-RU" sz="1600" kern="1200" dirty="0">
              <a:solidFill>
                <a:schemeClr val="tx1"/>
              </a:solidFill>
            </a:rPr>
            <a:t>педагогам методистами из состава регионального методического актива по вопросам реализации модели </a:t>
          </a:r>
          <a:r>
            <a:rPr lang="ru-RU" sz="1600" kern="1200" dirty="0" err="1">
              <a:solidFill>
                <a:schemeClr val="tx1"/>
              </a:solidFill>
            </a:rPr>
            <a:t>профориентационной</a:t>
          </a:r>
          <a:r>
            <a:rPr lang="ru-RU" sz="1600" kern="1200" dirty="0">
              <a:solidFill>
                <a:schemeClr val="tx1"/>
              </a:solidFill>
            </a:rPr>
            <a:t> работы</a:t>
          </a:r>
        </a:p>
      </dsp:txBody>
      <dsp:txXfrm>
        <a:off x="580212" y="3958542"/>
        <a:ext cx="6325801" cy="791626"/>
      </dsp:txXfrm>
    </dsp:sp>
    <dsp:sp modelId="{B5309EA2-1267-4ECC-9B76-CC04A25AFDEB}">
      <dsp:nvSpPr>
        <dsp:cNvPr id="0" name=""/>
        <dsp:cNvSpPr/>
      </dsp:nvSpPr>
      <dsp:spPr>
        <a:xfrm>
          <a:off x="85445" y="3859589"/>
          <a:ext cx="989532" cy="989532"/>
        </a:xfrm>
        <a:prstGeom prst="ellipse">
          <a:avLst/>
        </a:prstGeom>
        <a:blipFill rotWithShape="0">
          <a:blip xmlns:r="http://schemas.openxmlformats.org/officeDocument/2006/relationships" r:embed="rId5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a:blip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59AB47-3965-4029-BDFA-D03D67BE57A1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6D862E-709B-4040-95C7-A886C86093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63275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6D862E-709B-4040-95C7-A886C860937B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21900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6D862E-709B-4040-95C7-A886C860937B}" type="slidenum">
              <a:rPr lang="ru-RU" smtClean="0"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299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6D862E-709B-4040-95C7-A886C860937B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81174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6D862E-709B-4040-95C7-A886C860937B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07486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6D862E-709B-4040-95C7-A886C860937B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7599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6D862E-709B-4040-95C7-A886C860937B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31136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6D862E-709B-4040-95C7-A886C860937B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32290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6D862E-709B-4040-95C7-A886C860937B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88843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6D862E-709B-4040-95C7-A886C860937B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50585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6D862E-709B-4040-95C7-A886C860937B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8752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995332" y="1952096"/>
            <a:ext cx="678180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95331" y="4431771"/>
            <a:ext cx="678180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517D5-8D4B-40EA-B23A-8F9C7DD6B6DE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DB57E-5C08-45A7-908E-25203FEECD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752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2DD6E-BA05-4F79-8FA1-E1251635AB6A}" type="datetime1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DB57E-5C08-45A7-908E-25203FEECD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6939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1FE37-1D67-4B06-B0A8-2BEA699BE38A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DB57E-5C08-45A7-908E-25203FEECD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83394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C9FF0-74CC-457D-8FA1-D887FE8DD990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DB57E-5C08-45A7-908E-25203FEECD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39791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834AAD-1722-4149-88EB-FAC544CA7D28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28394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основн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1F304-B1D4-4029-B195-BAF2CE250E3D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38581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63FFD3-7922-4D05-8475-E7D48BFAF1F6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45339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EEB0EC-132B-4631-B38B-785F0D1C6B87}" type="datetime1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47448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702252B-EBEB-4E8B-9C25-4A18C726F00B}" type="datetime1">
              <a:rPr lang="ru-RU" smtClean="0"/>
              <a:t>02.02.2024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0328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3544C93-2373-474B-AB19-C0FDAB96C332}" type="datetime1">
              <a:rPr lang="ru-RU" smtClean="0"/>
              <a:t>02.02.2024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40637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4FA948-F300-44A4-9758-8160A9EBB960}" type="datetime1">
              <a:rPr lang="ru-RU" smtClean="0"/>
              <a:t>02.02.2024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4928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B516A-3D8C-4BEC-ACC5-1FA949283BC6}" type="datetime1">
              <a:rPr lang="ru-RU" smtClean="0"/>
              <a:t>02.02.2024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DB57E-5C08-45A7-908E-25203FEECD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9726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AF5FDB4-9894-463B-ADCE-6F6EA4E7C289}" type="datetime1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19785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8DEA8-7AF4-44DA-A193-5B854ED4C14A}" type="datetime1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6666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0E402F-7F2F-46EE-9899-FE8DB76DEDC6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92349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D93FAEE-8B3F-4A4A-849F-D4D080B91192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16227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885144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B516A-3D8C-4BEC-ACC5-1FA949283BC6}" type="datetime1">
              <a:rPr lang="ru-RU" smtClean="0"/>
              <a:t>02.02.2024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DB57E-5C08-45A7-908E-25203FEECD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908213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FF4DCA-87C4-4319-8CB2-57F4CF953341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A82298-6596-42BA-883A-06AD425BB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66199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328330"/>
            <a:ext cx="10515600" cy="49795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067939"/>
            <a:ext cx="10515600" cy="310902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591D95-36DF-4FE1-ADDE-44CEA8A22B77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A82298-6596-42BA-883A-06AD425BB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47098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1CD223-E5E0-47C6-AA33-D4C3C3C005AA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A82298-6596-42BA-883A-06AD425BB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32956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328330"/>
            <a:ext cx="10515600" cy="49795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13B8060-F615-40F2-8BAE-94A2194D1E10}" type="datetime1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A82298-6596-42BA-883A-06AD425BB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6232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4D5FF-73A6-482B-A671-014D2A25BE8C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DB57E-5C08-45A7-908E-25203FEECD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532638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0CE914-7FC8-4108-B2AF-E6961ACE7125}" type="datetime1">
              <a:rPr lang="ru-RU" smtClean="0"/>
              <a:t>02.02.2024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A82298-6596-42BA-883A-06AD425BB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9766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328330"/>
            <a:ext cx="10515600" cy="49795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76E1E6F-AA7D-4A20-A142-D96FE805BCDD}" type="datetime1">
              <a:rPr lang="ru-RU" smtClean="0"/>
              <a:t>02.02.2024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A82298-6596-42BA-883A-06AD425BB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98676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2D9C0B-5184-4455-B2D1-04DDF929A775}" type="datetime1">
              <a:rPr lang="ru-RU" smtClean="0"/>
              <a:t>02.02.2024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A82298-6596-42BA-883A-06AD425BB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81785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52192D-52AE-494F-9C22-71C803DF4A21}" type="datetime1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A82298-6596-42BA-883A-06AD425BB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766225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28D1CC4-1FA7-4359-A1D2-C8A5AAD97E80}" type="datetime1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A82298-6596-42BA-883A-06AD425BB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6236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328330"/>
            <a:ext cx="10515600" cy="49795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067939"/>
            <a:ext cx="10515600" cy="310902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9072A0-1B4A-48C1-B46E-A56B725C5B00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A82298-6596-42BA-883A-06AD425BB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159072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762C08-F019-45DD-BAF9-A6061BA398B5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A82298-6596-42BA-883A-06AD425BB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412168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834AAD-1722-4149-88EB-FAC544CA7D28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208750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основн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1F304-B1D4-4029-B195-BAF2CE250E3D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456592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63FFD3-7922-4D05-8475-E7D48BFAF1F6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655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58BEF-7C30-4137-BA85-41D45D0734E9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DB57E-5C08-45A7-908E-25203FEECD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402089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EEB0EC-132B-4631-B38B-785F0D1C6B87}" type="datetime1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7187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702252B-EBEB-4E8B-9C25-4A18C726F00B}" type="datetime1">
              <a:rPr lang="ru-RU" smtClean="0"/>
              <a:t>02.02.2024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411883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3544C93-2373-474B-AB19-C0FDAB96C332}" type="datetime1">
              <a:rPr lang="ru-RU" smtClean="0"/>
              <a:t>02.02.2024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744441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4FA948-F300-44A4-9758-8160A9EBB960}" type="datetime1">
              <a:rPr lang="ru-RU" smtClean="0"/>
              <a:t>02.02.2024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8978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AF5FDB4-9894-463B-ADCE-6F6EA4E7C289}" type="datetime1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74085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8DEA8-7AF4-44DA-A193-5B854ED4C14A}" type="datetime1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734325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0E402F-7F2F-46EE-9899-FE8DB76DEDC6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84396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D93FAEE-8B3F-4A4A-849F-D4D080B91192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07520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575071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834AAD-1722-4149-88EB-FAC544CA7D28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0462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DDBFB-91C8-4BC7-A500-86AEC952EB1B}" type="datetime1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DB57E-5C08-45A7-908E-25203FEECD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216730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основн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1F304-B1D4-4029-B195-BAF2CE250E3D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523290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63FFD3-7922-4D05-8475-E7D48BFAF1F6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447634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EEB0EC-132B-4631-B38B-785F0D1C6B87}" type="datetime1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681897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702252B-EBEB-4E8B-9C25-4A18C726F00B}" type="datetime1">
              <a:rPr lang="ru-RU" smtClean="0"/>
              <a:t>02.02.2024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445561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3544C93-2373-474B-AB19-C0FDAB96C332}" type="datetime1">
              <a:rPr lang="ru-RU" smtClean="0"/>
              <a:t>02.02.2024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615984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4FA948-F300-44A4-9758-8160A9EBB960}" type="datetime1">
              <a:rPr lang="ru-RU" smtClean="0"/>
              <a:t>02.02.2024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09765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AF5FDB4-9894-463B-ADCE-6F6EA4E7C289}" type="datetime1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931445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8DEA8-7AF4-44DA-A193-5B854ED4C14A}" type="datetime1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195968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0E402F-7F2F-46EE-9899-FE8DB76DEDC6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968393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D93FAEE-8B3F-4A4A-849F-D4D080B91192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20F441-FB38-4E1A-A3E8-9BAFAC374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4024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932E4-77D4-4910-AF74-BE975A5512DD}" type="datetime1">
              <a:rPr lang="ru-RU" smtClean="0"/>
              <a:t>02.02.2024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DB57E-5C08-45A7-908E-25203FEECD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96679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840060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B516A-3D8C-4BEC-ACC5-1FA949283BC6}" type="datetime1">
              <a:rPr lang="ru-RU" smtClean="0"/>
              <a:t>02.02.2024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DB57E-5C08-45A7-908E-25203FEECD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16075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age +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2123685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2F9C6-35D3-4B55-8870-2A954FC8F769}" type="datetime1">
              <a:rPr lang="ru-RU" smtClean="0"/>
              <a:t>02.02.2024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DB57E-5C08-45A7-908E-25203FEECD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8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19A17-7A4D-4A7D-A431-74723D61C33E}" type="datetime1">
              <a:rPr lang="ru-RU" smtClean="0"/>
              <a:t>02.02.2024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DB57E-5C08-45A7-908E-25203FEECD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886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5A4FE-2AE0-43EB-AD12-FD0BE3E48067}" type="datetime1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DB57E-5C08-45A7-908E-25203FEECD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2780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5.gif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8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C8572B-1778-4F25-9E9E-855857CD869E}" type="datetime1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6DB57E-5C08-45A7-908E-25203FEECD2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Блок-схема: данные 4"/>
          <p:cNvSpPr/>
          <p:nvPr userDrawn="1"/>
        </p:nvSpPr>
        <p:spPr>
          <a:xfrm>
            <a:off x="-1" y="0"/>
            <a:ext cx="8861838" cy="84046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8029"/>
              <a:gd name="connsiteY0" fmla="*/ 10088 h 10088"/>
              <a:gd name="connsiteX1" fmla="*/ 29 w 8029"/>
              <a:gd name="connsiteY1" fmla="*/ 0 h 10088"/>
              <a:gd name="connsiteX2" fmla="*/ 8029 w 8029"/>
              <a:gd name="connsiteY2" fmla="*/ 0 h 10088"/>
              <a:gd name="connsiteX3" fmla="*/ 6029 w 8029"/>
              <a:gd name="connsiteY3" fmla="*/ 10000 h 10088"/>
              <a:gd name="connsiteX4" fmla="*/ 0 w 8029"/>
              <a:gd name="connsiteY4" fmla="*/ 10088 h 10088"/>
              <a:gd name="connsiteX0" fmla="*/ 0 w 9972"/>
              <a:gd name="connsiteY0" fmla="*/ 9913 h 9913"/>
              <a:gd name="connsiteX1" fmla="*/ 8 w 9972"/>
              <a:gd name="connsiteY1" fmla="*/ 0 h 9913"/>
              <a:gd name="connsiteX2" fmla="*/ 9972 w 9972"/>
              <a:gd name="connsiteY2" fmla="*/ 0 h 9913"/>
              <a:gd name="connsiteX3" fmla="*/ 7481 w 9972"/>
              <a:gd name="connsiteY3" fmla="*/ 9913 h 9913"/>
              <a:gd name="connsiteX4" fmla="*/ 0 w 9972"/>
              <a:gd name="connsiteY4" fmla="*/ 9913 h 9913"/>
              <a:gd name="connsiteX0" fmla="*/ 0 w 10000"/>
              <a:gd name="connsiteY0" fmla="*/ 10000 h 10000"/>
              <a:gd name="connsiteX1" fmla="*/ 8 w 10000"/>
              <a:gd name="connsiteY1" fmla="*/ 0 h 10000"/>
              <a:gd name="connsiteX2" fmla="*/ 10000 w 10000"/>
              <a:gd name="connsiteY2" fmla="*/ 0 h 10000"/>
              <a:gd name="connsiteX3" fmla="*/ 8563 w 10000"/>
              <a:gd name="connsiteY3" fmla="*/ 10000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cubicBezTo>
                  <a:pt x="12" y="6637"/>
                  <a:pt x="-4" y="3363"/>
                  <a:pt x="8" y="0"/>
                </a:cubicBezTo>
                <a:lnTo>
                  <a:pt x="10000" y="0"/>
                </a:lnTo>
                <a:lnTo>
                  <a:pt x="8563" y="10000"/>
                </a:lnTo>
                <a:lnTo>
                  <a:pt x="0" y="10000"/>
                </a:lnTo>
                <a:close/>
              </a:path>
            </a:pathLst>
          </a:custGeom>
          <a:solidFill>
            <a:srgbClr val="E31E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b="1" dirty="0">
              <a:latin typeface="Book Antiqua" panose="02040602050305030304" pitchFamily="18" charset="0"/>
            </a:endParaRPr>
          </a:p>
        </p:txBody>
      </p:sp>
      <p:pic>
        <p:nvPicPr>
          <p:cNvPr id="8" name="Объект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9442" y="156658"/>
            <a:ext cx="2752725" cy="803275"/>
          </a:xfrm>
          <a:prstGeom prst="rect">
            <a:avLst/>
          </a:prstGeom>
        </p:spPr>
      </p:pic>
      <p:sp>
        <p:nvSpPr>
          <p:cNvPr id="9" name="Блок-схема: данные 4"/>
          <p:cNvSpPr/>
          <p:nvPr userDrawn="1"/>
        </p:nvSpPr>
        <p:spPr>
          <a:xfrm>
            <a:off x="-1" y="1"/>
            <a:ext cx="8790915" cy="80575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8029"/>
              <a:gd name="connsiteY0" fmla="*/ 10088 h 10088"/>
              <a:gd name="connsiteX1" fmla="*/ 29 w 8029"/>
              <a:gd name="connsiteY1" fmla="*/ 0 h 10088"/>
              <a:gd name="connsiteX2" fmla="*/ 8029 w 8029"/>
              <a:gd name="connsiteY2" fmla="*/ 0 h 10088"/>
              <a:gd name="connsiteX3" fmla="*/ 6029 w 8029"/>
              <a:gd name="connsiteY3" fmla="*/ 10000 h 10088"/>
              <a:gd name="connsiteX4" fmla="*/ 0 w 8029"/>
              <a:gd name="connsiteY4" fmla="*/ 10088 h 10088"/>
              <a:gd name="connsiteX0" fmla="*/ 0 w 9972"/>
              <a:gd name="connsiteY0" fmla="*/ 9913 h 9913"/>
              <a:gd name="connsiteX1" fmla="*/ 8 w 9972"/>
              <a:gd name="connsiteY1" fmla="*/ 0 h 9913"/>
              <a:gd name="connsiteX2" fmla="*/ 9972 w 9972"/>
              <a:gd name="connsiteY2" fmla="*/ 0 h 9913"/>
              <a:gd name="connsiteX3" fmla="*/ 7481 w 9972"/>
              <a:gd name="connsiteY3" fmla="*/ 9913 h 9913"/>
              <a:gd name="connsiteX4" fmla="*/ 0 w 9972"/>
              <a:gd name="connsiteY4" fmla="*/ 9913 h 9913"/>
              <a:gd name="connsiteX0" fmla="*/ 0 w 10000"/>
              <a:gd name="connsiteY0" fmla="*/ 10000 h 10000"/>
              <a:gd name="connsiteX1" fmla="*/ 8 w 10000"/>
              <a:gd name="connsiteY1" fmla="*/ 0 h 10000"/>
              <a:gd name="connsiteX2" fmla="*/ 10000 w 10000"/>
              <a:gd name="connsiteY2" fmla="*/ 0 h 10000"/>
              <a:gd name="connsiteX3" fmla="*/ 8563 w 10000"/>
              <a:gd name="connsiteY3" fmla="*/ 10000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cubicBezTo>
                  <a:pt x="12" y="6637"/>
                  <a:pt x="-4" y="3363"/>
                  <a:pt x="8" y="0"/>
                </a:cubicBezTo>
                <a:lnTo>
                  <a:pt x="10000" y="0"/>
                </a:lnTo>
                <a:lnTo>
                  <a:pt x="8563" y="10000"/>
                </a:lnTo>
                <a:lnTo>
                  <a:pt x="0" y="10000"/>
                </a:lnTo>
                <a:close/>
              </a:path>
            </a:pathLst>
          </a:custGeom>
          <a:solidFill>
            <a:srgbClr val="264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b="1" dirty="0">
              <a:latin typeface="Book Antiqua" panose="0204060205030503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301877" y="1122363"/>
            <a:ext cx="4527026" cy="542577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2456318" y="1807203"/>
            <a:ext cx="1083587" cy="1503583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-524972" y="156658"/>
            <a:ext cx="80575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>
                <a:solidFill>
                  <a:schemeClr val="bg1"/>
                </a:solidFill>
                <a:latin typeface="+mn-lt"/>
              </a:rPr>
              <a:t>Государственное бюджетное </a:t>
            </a:r>
            <a:r>
              <a:rPr lang="ru-RU" sz="1400" dirty="0" smtClean="0">
                <a:solidFill>
                  <a:schemeClr val="bg1"/>
                </a:solidFill>
                <a:latin typeface="+mn-lt"/>
              </a:rPr>
              <a:t>учреждение дополнительного </a:t>
            </a:r>
            <a:r>
              <a:rPr lang="ru-RU" sz="1400" dirty="0">
                <a:solidFill>
                  <a:schemeClr val="bg1"/>
                </a:solidFill>
                <a:latin typeface="+mn-lt"/>
              </a:rPr>
              <a:t>профессионального образования</a:t>
            </a:r>
          </a:p>
          <a:p>
            <a:pPr algn="r"/>
            <a:r>
              <a:rPr lang="ru-RU" sz="1600" b="1" dirty="0">
                <a:solidFill>
                  <a:schemeClr val="bg1"/>
                </a:solidFill>
                <a:latin typeface="+mn-lt"/>
              </a:rPr>
              <a:t>«Челябинский институт развития образования</a:t>
            </a:r>
            <a:r>
              <a:rPr lang="ru-RU" sz="1600" b="1" dirty="0" smtClean="0">
                <a:solidFill>
                  <a:schemeClr val="bg1"/>
                </a:solidFill>
                <a:latin typeface="+mn-lt"/>
              </a:rPr>
              <a:t>»</a:t>
            </a:r>
            <a:endParaRPr lang="ru-RU" sz="16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69650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1066" y="494550"/>
            <a:ext cx="1037166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1066" y="2000932"/>
            <a:ext cx="10371667" cy="4476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grpSp>
        <p:nvGrpSpPr>
          <p:cNvPr id="13" name="Группа 12"/>
          <p:cNvGrpSpPr/>
          <p:nvPr userDrawn="1"/>
        </p:nvGrpSpPr>
        <p:grpSpPr>
          <a:xfrm>
            <a:off x="0" y="6627812"/>
            <a:ext cx="4037847" cy="230188"/>
            <a:chOff x="-1" y="0"/>
            <a:chExt cx="8861838" cy="840468"/>
          </a:xfrm>
        </p:grpSpPr>
        <p:sp>
          <p:nvSpPr>
            <p:cNvPr id="14" name="Блок-схема: данные 4"/>
            <p:cNvSpPr/>
            <p:nvPr/>
          </p:nvSpPr>
          <p:spPr>
            <a:xfrm>
              <a:off x="-1" y="0"/>
              <a:ext cx="8861838" cy="840468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8029"/>
                <a:gd name="connsiteY0" fmla="*/ 10088 h 10088"/>
                <a:gd name="connsiteX1" fmla="*/ 29 w 8029"/>
                <a:gd name="connsiteY1" fmla="*/ 0 h 10088"/>
                <a:gd name="connsiteX2" fmla="*/ 8029 w 8029"/>
                <a:gd name="connsiteY2" fmla="*/ 0 h 10088"/>
                <a:gd name="connsiteX3" fmla="*/ 6029 w 8029"/>
                <a:gd name="connsiteY3" fmla="*/ 10000 h 10088"/>
                <a:gd name="connsiteX4" fmla="*/ 0 w 8029"/>
                <a:gd name="connsiteY4" fmla="*/ 10088 h 10088"/>
                <a:gd name="connsiteX0" fmla="*/ 0 w 9972"/>
                <a:gd name="connsiteY0" fmla="*/ 9913 h 9913"/>
                <a:gd name="connsiteX1" fmla="*/ 8 w 9972"/>
                <a:gd name="connsiteY1" fmla="*/ 0 h 9913"/>
                <a:gd name="connsiteX2" fmla="*/ 9972 w 9972"/>
                <a:gd name="connsiteY2" fmla="*/ 0 h 9913"/>
                <a:gd name="connsiteX3" fmla="*/ 7481 w 9972"/>
                <a:gd name="connsiteY3" fmla="*/ 9913 h 9913"/>
                <a:gd name="connsiteX4" fmla="*/ 0 w 9972"/>
                <a:gd name="connsiteY4" fmla="*/ 9913 h 9913"/>
                <a:gd name="connsiteX0" fmla="*/ 0 w 10000"/>
                <a:gd name="connsiteY0" fmla="*/ 10000 h 10000"/>
                <a:gd name="connsiteX1" fmla="*/ 8 w 10000"/>
                <a:gd name="connsiteY1" fmla="*/ 0 h 10000"/>
                <a:gd name="connsiteX2" fmla="*/ 10000 w 10000"/>
                <a:gd name="connsiteY2" fmla="*/ 0 h 10000"/>
                <a:gd name="connsiteX3" fmla="*/ 8563 w 10000"/>
                <a:gd name="connsiteY3" fmla="*/ 10000 h 10000"/>
                <a:gd name="connsiteX4" fmla="*/ 0 w 10000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cubicBezTo>
                    <a:pt x="12" y="6637"/>
                    <a:pt x="-4" y="3363"/>
                    <a:pt x="8" y="0"/>
                  </a:cubicBezTo>
                  <a:lnTo>
                    <a:pt x="10000" y="0"/>
                  </a:lnTo>
                  <a:lnTo>
                    <a:pt x="8563" y="10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E31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400" b="1" dirty="0">
                <a:latin typeface="Book Antiqua" panose="02040602050305030304" pitchFamily="18" charset="0"/>
              </a:endParaRPr>
            </a:p>
          </p:txBody>
        </p:sp>
        <p:sp>
          <p:nvSpPr>
            <p:cNvPr id="15" name="Блок-схема: данные 4"/>
            <p:cNvSpPr/>
            <p:nvPr/>
          </p:nvSpPr>
          <p:spPr>
            <a:xfrm>
              <a:off x="-1" y="1"/>
              <a:ext cx="8790915" cy="805758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8029"/>
                <a:gd name="connsiteY0" fmla="*/ 10088 h 10088"/>
                <a:gd name="connsiteX1" fmla="*/ 29 w 8029"/>
                <a:gd name="connsiteY1" fmla="*/ 0 h 10088"/>
                <a:gd name="connsiteX2" fmla="*/ 8029 w 8029"/>
                <a:gd name="connsiteY2" fmla="*/ 0 h 10088"/>
                <a:gd name="connsiteX3" fmla="*/ 6029 w 8029"/>
                <a:gd name="connsiteY3" fmla="*/ 10000 h 10088"/>
                <a:gd name="connsiteX4" fmla="*/ 0 w 8029"/>
                <a:gd name="connsiteY4" fmla="*/ 10088 h 10088"/>
                <a:gd name="connsiteX0" fmla="*/ 0 w 9972"/>
                <a:gd name="connsiteY0" fmla="*/ 9913 h 9913"/>
                <a:gd name="connsiteX1" fmla="*/ 8 w 9972"/>
                <a:gd name="connsiteY1" fmla="*/ 0 h 9913"/>
                <a:gd name="connsiteX2" fmla="*/ 9972 w 9972"/>
                <a:gd name="connsiteY2" fmla="*/ 0 h 9913"/>
                <a:gd name="connsiteX3" fmla="*/ 7481 w 9972"/>
                <a:gd name="connsiteY3" fmla="*/ 9913 h 9913"/>
                <a:gd name="connsiteX4" fmla="*/ 0 w 9972"/>
                <a:gd name="connsiteY4" fmla="*/ 9913 h 9913"/>
                <a:gd name="connsiteX0" fmla="*/ 0 w 10000"/>
                <a:gd name="connsiteY0" fmla="*/ 10000 h 10000"/>
                <a:gd name="connsiteX1" fmla="*/ 8 w 10000"/>
                <a:gd name="connsiteY1" fmla="*/ 0 h 10000"/>
                <a:gd name="connsiteX2" fmla="*/ 10000 w 10000"/>
                <a:gd name="connsiteY2" fmla="*/ 0 h 10000"/>
                <a:gd name="connsiteX3" fmla="*/ 8563 w 10000"/>
                <a:gd name="connsiteY3" fmla="*/ 10000 h 10000"/>
                <a:gd name="connsiteX4" fmla="*/ 0 w 10000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cubicBezTo>
                    <a:pt x="12" y="6637"/>
                    <a:pt x="-4" y="3363"/>
                    <a:pt x="8" y="0"/>
                  </a:cubicBezTo>
                  <a:lnTo>
                    <a:pt x="10000" y="0"/>
                  </a:lnTo>
                  <a:lnTo>
                    <a:pt x="8563" y="10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2647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400" b="1" dirty="0">
                <a:latin typeface="Book Antiqua" panose="02040602050305030304" pitchFamily="18" charset="0"/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105" b="36705"/>
          <a:stretch/>
        </p:blipFill>
        <p:spPr>
          <a:xfrm>
            <a:off x="11235824" y="230188"/>
            <a:ext cx="796231" cy="781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600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98" r:id="rId12"/>
    <p:sldLayoutId id="2147483699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 userDrawn="1"/>
        </p:nvSpPr>
        <p:spPr>
          <a:xfrm>
            <a:off x="-524972" y="156658"/>
            <a:ext cx="8057584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dirty="0">
                <a:solidFill>
                  <a:schemeClr val="bg1"/>
                </a:solidFill>
                <a:latin typeface="Book Antiqua" panose="02040602050305030304" pitchFamily="18" charset="0"/>
              </a:rPr>
              <a:t>Государственное бюджетное </a:t>
            </a:r>
            <a:r>
              <a:rPr lang="ru-RU" sz="13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учреждение дополнительного </a:t>
            </a:r>
            <a:r>
              <a:rPr lang="ru-RU" sz="1300" dirty="0">
                <a:solidFill>
                  <a:schemeClr val="bg1"/>
                </a:solidFill>
                <a:latin typeface="Book Antiqua" panose="02040602050305030304" pitchFamily="18" charset="0"/>
              </a:rPr>
              <a:t>профессионального образования</a:t>
            </a:r>
          </a:p>
          <a:p>
            <a:pPr algn="r"/>
            <a:r>
              <a:rPr lang="ru-RU" sz="1600" b="1" dirty="0">
                <a:solidFill>
                  <a:schemeClr val="bg1"/>
                </a:solidFill>
                <a:latin typeface="Book Antiqua" panose="02040602050305030304" pitchFamily="18" charset="0"/>
              </a:rPr>
              <a:t>«Челябинский институт развития образования</a:t>
            </a:r>
            <a:r>
              <a:rPr lang="ru-RU" sz="16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»</a:t>
            </a:r>
            <a:endParaRPr lang="ru-RU" sz="1600" b="1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  <p:pic>
        <p:nvPicPr>
          <p:cNvPr id="43" name="Picture 2" descr="http://qrcoder.ru/code/?https%3A%2F%2Frcokio.ru%2F&amp;4&amp;0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9623" y="4952385"/>
            <a:ext cx="1267200" cy="126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Блок-схема: данные 4"/>
          <p:cNvSpPr/>
          <p:nvPr userDrawn="1"/>
        </p:nvSpPr>
        <p:spPr>
          <a:xfrm>
            <a:off x="-1" y="0"/>
            <a:ext cx="8861838" cy="84046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8029"/>
              <a:gd name="connsiteY0" fmla="*/ 10088 h 10088"/>
              <a:gd name="connsiteX1" fmla="*/ 29 w 8029"/>
              <a:gd name="connsiteY1" fmla="*/ 0 h 10088"/>
              <a:gd name="connsiteX2" fmla="*/ 8029 w 8029"/>
              <a:gd name="connsiteY2" fmla="*/ 0 h 10088"/>
              <a:gd name="connsiteX3" fmla="*/ 6029 w 8029"/>
              <a:gd name="connsiteY3" fmla="*/ 10000 h 10088"/>
              <a:gd name="connsiteX4" fmla="*/ 0 w 8029"/>
              <a:gd name="connsiteY4" fmla="*/ 10088 h 10088"/>
              <a:gd name="connsiteX0" fmla="*/ 0 w 9972"/>
              <a:gd name="connsiteY0" fmla="*/ 9913 h 9913"/>
              <a:gd name="connsiteX1" fmla="*/ 8 w 9972"/>
              <a:gd name="connsiteY1" fmla="*/ 0 h 9913"/>
              <a:gd name="connsiteX2" fmla="*/ 9972 w 9972"/>
              <a:gd name="connsiteY2" fmla="*/ 0 h 9913"/>
              <a:gd name="connsiteX3" fmla="*/ 7481 w 9972"/>
              <a:gd name="connsiteY3" fmla="*/ 9913 h 9913"/>
              <a:gd name="connsiteX4" fmla="*/ 0 w 9972"/>
              <a:gd name="connsiteY4" fmla="*/ 9913 h 9913"/>
              <a:gd name="connsiteX0" fmla="*/ 0 w 10000"/>
              <a:gd name="connsiteY0" fmla="*/ 10000 h 10000"/>
              <a:gd name="connsiteX1" fmla="*/ 8 w 10000"/>
              <a:gd name="connsiteY1" fmla="*/ 0 h 10000"/>
              <a:gd name="connsiteX2" fmla="*/ 10000 w 10000"/>
              <a:gd name="connsiteY2" fmla="*/ 0 h 10000"/>
              <a:gd name="connsiteX3" fmla="*/ 8563 w 10000"/>
              <a:gd name="connsiteY3" fmla="*/ 10000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cubicBezTo>
                  <a:pt x="12" y="6637"/>
                  <a:pt x="-4" y="3363"/>
                  <a:pt x="8" y="0"/>
                </a:cubicBezTo>
                <a:lnTo>
                  <a:pt x="10000" y="0"/>
                </a:lnTo>
                <a:lnTo>
                  <a:pt x="8563" y="10000"/>
                </a:lnTo>
                <a:lnTo>
                  <a:pt x="0" y="10000"/>
                </a:lnTo>
                <a:close/>
              </a:path>
            </a:pathLst>
          </a:custGeom>
          <a:solidFill>
            <a:srgbClr val="E31E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b="1" dirty="0">
              <a:latin typeface="Book Antiqua" panose="02040602050305030304" pitchFamily="18" charset="0"/>
            </a:endParaRPr>
          </a:p>
        </p:txBody>
      </p:sp>
      <p:pic>
        <p:nvPicPr>
          <p:cNvPr id="46" name="Объект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9442" y="156658"/>
            <a:ext cx="2752725" cy="803275"/>
          </a:xfrm>
          <a:prstGeom prst="rect">
            <a:avLst/>
          </a:prstGeom>
        </p:spPr>
      </p:pic>
      <p:sp>
        <p:nvSpPr>
          <p:cNvPr id="47" name="Блок-схема: данные 4"/>
          <p:cNvSpPr/>
          <p:nvPr userDrawn="1"/>
        </p:nvSpPr>
        <p:spPr>
          <a:xfrm>
            <a:off x="-1" y="1"/>
            <a:ext cx="8790915" cy="80575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8029"/>
              <a:gd name="connsiteY0" fmla="*/ 10088 h 10088"/>
              <a:gd name="connsiteX1" fmla="*/ 29 w 8029"/>
              <a:gd name="connsiteY1" fmla="*/ 0 h 10088"/>
              <a:gd name="connsiteX2" fmla="*/ 8029 w 8029"/>
              <a:gd name="connsiteY2" fmla="*/ 0 h 10088"/>
              <a:gd name="connsiteX3" fmla="*/ 6029 w 8029"/>
              <a:gd name="connsiteY3" fmla="*/ 10000 h 10088"/>
              <a:gd name="connsiteX4" fmla="*/ 0 w 8029"/>
              <a:gd name="connsiteY4" fmla="*/ 10088 h 10088"/>
              <a:gd name="connsiteX0" fmla="*/ 0 w 9972"/>
              <a:gd name="connsiteY0" fmla="*/ 9913 h 9913"/>
              <a:gd name="connsiteX1" fmla="*/ 8 w 9972"/>
              <a:gd name="connsiteY1" fmla="*/ 0 h 9913"/>
              <a:gd name="connsiteX2" fmla="*/ 9972 w 9972"/>
              <a:gd name="connsiteY2" fmla="*/ 0 h 9913"/>
              <a:gd name="connsiteX3" fmla="*/ 7481 w 9972"/>
              <a:gd name="connsiteY3" fmla="*/ 9913 h 9913"/>
              <a:gd name="connsiteX4" fmla="*/ 0 w 9972"/>
              <a:gd name="connsiteY4" fmla="*/ 9913 h 9913"/>
              <a:gd name="connsiteX0" fmla="*/ 0 w 10000"/>
              <a:gd name="connsiteY0" fmla="*/ 10000 h 10000"/>
              <a:gd name="connsiteX1" fmla="*/ 8 w 10000"/>
              <a:gd name="connsiteY1" fmla="*/ 0 h 10000"/>
              <a:gd name="connsiteX2" fmla="*/ 10000 w 10000"/>
              <a:gd name="connsiteY2" fmla="*/ 0 h 10000"/>
              <a:gd name="connsiteX3" fmla="*/ 8563 w 10000"/>
              <a:gd name="connsiteY3" fmla="*/ 10000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cubicBezTo>
                  <a:pt x="12" y="6637"/>
                  <a:pt x="-4" y="3363"/>
                  <a:pt x="8" y="0"/>
                </a:cubicBezTo>
                <a:lnTo>
                  <a:pt x="10000" y="0"/>
                </a:lnTo>
                <a:lnTo>
                  <a:pt x="8563" y="10000"/>
                </a:lnTo>
                <a:lnTo>
                  <a:pt x="0" y="10000"/>
                </a:lnTo>
                <a:close/>
              </a:path>
            </a:pathLst>
          </a:custGeom>
          <a:solidFill>
            <a:srgbClr val="264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b="1" dirty="0">
              <a:latin typeface="Book Antiqua" panose="02040602050305030304" pitchFamily="18" charset="0"/>
            </a:endParaRPr>
          </a:p>
        </p:txBody>
      </p:sp>
      <p:sp>
        <p:nvSpPr>
          <p:cNvPr id="48" name="TextBox 47"/>
          <p:cNvSpPr txBox="1"/>
          <p:nvPr userDrawn="1"/>
        </p:nvSpPr>
        <p:spPr>
          <a:xfrm>
            <a:off x="-524972" y="156658"/>
            <a:ext cx="80575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>
                <a:solidFill>
                  <a:schemeClr val="bg1"/>
                </a:solidFill>
                <a:latin typeface="+mn-lt"/>
              </a:rPr>
              <a:t>Государственное бюджетное </a:t>
            </a:r>
            <a:r>
              <a:rPr lang="ru-RU" sz="1400" dirty="0" smtClean="0">
                <a:solidFill>
                  <a:schemeClr val="bg1"/>
                </a:solidFill>
                <a:latin typeface="+mn-lt"/>
              </a:rPr>
              <a:t>учреждение дополнительного </a:t>
            </a:r>
            <a:r>
              <a:rPr lang="ru-RU" sz="1400" dirty="0">
                <a:solidFill>
                  <a:schemeClr val="bg1"/>
                </a:solidFill>
                <a:latin typeface="+mn-lt"/>
              </a:rPr>
              <a:t>профессионального образования</a:t>
            </a:r>
          </a:p>
          <a:p>
            <a:pPr algn="r"/>
            <a:r>
              <a:rPr lang="ru-RU" sz="1600" b="1" dirty="0">
                <a:solidFill>
                  <a:schemeClr val="bg1"/>
                </a:solidFill>
                <a:latin typeface="+mn-lt"/>
              </a:rPr>
              <a:t>«Челябинский институт развития образования</a:t>
            </a:r>
            <a:r>
              <a:rPr lang="ru-RU" sz="1600" b="1" dirty="0" smtClean="0">
                <a:solidFill>
                  <a:schemeClr val="bg1"/>
                </a:solidFill>
                <a:latin typeface="+mn-lt"/>
              </a:rPr>
              <a:t>»</a:t>
            </a:r>
            <a:endParaRPr lang="ru-RU" sz="16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9" name="Прямоугольник 48"/>
          <p:cNvSpPr/>
          <p:nvPr userDrawn="1"/>
        </p:nvSpPr>
        <p:spPr>
          <a:xfrm>
            <a:off x="4119073" y="2915156"/>
            <a:ext cx="947137" cy="905028"/>
          </a:xfrm>
          <a:prstGeom prst="rect">
            <a:avLst/>
          </a:prstGeom>
          <a:solidFill>
            <a:srgbClr val="264796"/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  <a:buNone/>
              <a:defRPr/>
            </a:pPr>
            <a:endParaRPr lang="ru-RU" sz="1400" kern="0" smtClean="0">
              <a:solidFill>
                <a:srgbClr val="FFFFFF"/>
              </a:solidFill>
              <a:latin typeface="Arial"/>
              <a:sym typeface="Arial"/>
            </a:endParaRPr>
          </a:p>
        </p:txBody>
      </p:sp>
      <p:grpSp>
        <p:nvGrpSpPr>
          <p:cNvPr id="52" name="Google Shape;559;p43"/>
          <p:cNvGrpSpPr/>
          <p:nvPr userDrawn="1"/>
        </p:nvGrpSpPr>
        <p:grpSpPr>
          <a:xfrm>
            <a:off x="4321282" y="3069512"/>
            <a:ext cx="573220" cy="552687"/>
            <a:chOff x="1236875" y="1623900"/>
            <a:chExt cx="465200" cy="455475"/>
          </a:xfrm>
        </p:grpSpPr>
        <p:sp>
          <p:nvSpPr>
            <p:cNvPr id="53" name="Google Shape;560;p43"/>
            <p:cNvSpPr/>
            <p:nvPr/>
          </p:nvSpPr>
          <p:spPr>
            <a:xfrm>
              <a:off x="1236875" y="1623900"/>
              <a:ext cx="465200" cy="445125"/>
            </a:xfrm>
            <a:custGeom>
              <a:avLst/>
              <a:gdLst/>
              <a:ahLst/>
              <a:cxnLst/>
              <a:rect l="l" t="t" r="r" b="b"/>
              <a:pathLst>
                <a:path w="18608" h="17805" fill="none" extrusionOk="0">
                  <a:moveTo>
                    <a:pt x="13493" y="14127"/>
                  </a:moveTo>
                  <a:lnTo>
                    <a:pt x="18608" y="17804"/>
                  </a:lnTo>
                  <a:lnTo>
                    <a:pt x="18608" y="17804"/>
                  </a:lnTo>
                  <a:lnTo>
                    <a:pt x="18608" y="17731"/>
                  </a:lnTo>
                  <a:lnTo>
                    <a:pt x="18608" y="6723"/>
                  </a:lnTo>
                  <a:lnTo>
                    <a:pt x="9304" y="1"/>
                  </a:lnTo>
                  <a:lnTo>
                    <a:pt x="1" y="6723"/>
                  </a:lnTo>
                  <a:lnTo>
                    <a:pt x="1" y="17731"/>
                  </a:lnTo>
                  <a:lnTo>
                    <a:pt x="1" y="17731"/>
                  </a:lnTo>
                  <a:lnTo>
                    <a:pt x="1" y="17804"/>
                  </a:lnTo>
                  <a:lnTo>
                    <a:pt x="5115" y="14127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5" name="Google Shape;561;p43"/>
            <p:cNvSpPr/>
            <p:nvPr/>
          </p:nvSpPr>
          <p:spPr>
            <a:xfrm>
              <a:off x="1244800" y="2078750"/>
              <a:ext cx="449375" cy="625"/>
            </a:xfrm>
            <a:custGeom>
              <a:avLst/>
              <a:gdLst/>
              <a:ahLst/>
              <a:cxnLst/>
              <a:rect l="l" t="t" r="r" b="b"/>
              <a:pathLst>
                <a:path w="17975" h="25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98" y="0"/>
                  </a:lnTo>
                  <a:lnTo>
                    <a:pt x="171" y="24"/>
                  </a:lnTo>
                  <a:lnTo>
                    <a:pt x="17804" y="24"/>
                  </a:lnTo>
                  <a:lnTo>
                    <a:pt x="17804" y="24"/>
                  </a:lnTo>
                  <a:lnTo>
                    <a:pt x="17877" y="0"/>
                  </a:lnTo>
                  <a:lnTo>
                    <a:pt x="17974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6" name="Google Shape;562;p43"/>
            <p:cNvSpPr/>
            <p:nvPr/>
          </p:nvSpPr>
          <p:spPr>
            <a:xfrm>
              <a:off x="1236875" y="1791950"/>
              <a:ext cx="465200" cy="171725"/>
            </a:xfrm>
            <a:custGeom>
              <a:avLst/>
              <a:gdLst/>
              <a:ahLst/>
              <a:cxnLst/>
              <a:rect l="l" t="t" r="r" b="b"/>
              <a:pathLst>
                <a:path w="18608" h="6869" fill="none" extrusionOk="0">
                  <a:moveTo>
                    <a:pt x="18608" y="1"/>
                  </a:moveTo>
                  <a:lnTo>
                    <a:pt x="9450" y="6820"/>
                  </a:lnTo>
                  <a:lnTo>
                    <a:pt x="9450" y="6820"/>
                  </a:lnTo>
                  <a:lnTo>
                    <a:pt x="9377" y="6845"/>
                  </a:lnTo>
                  <a:lnTo>
                    <a:pt x="9304" y="6869"/>
                  </a:lnTo>
                  <a:lnTo>
                    <a:pt x="9304" y="6869"/>
                  </a:lnTo>
                  <a:lnTo>
                    <a:pt x="9231" y="6845"/>
                  </a:lnTo>
                  <a:lnTo>
                    <a:pt x="9158" y="682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7" name="Google Shape;563;p43"/>
            <p:cNvSpPr/>
            <p:nvPr/>
          </p:nvSpPr>
          <p:spPr>
            <a:xfrm>
              <a:off x="1330025" y="1750550"/>
              <a:ext cx="278900" cy="110850"/>
            </a:xfrm>
            <a:custGeom>
              <a:avLst/>
              <a:gdLst/>
              <a:ahLst/>
              <a:cxnLst/>
              <a:rect l="l" t="t" r="r" b="b"/>
              <a:pathLst>
                <a:path w="11156" h="4434" fill="none" extrusionOk="0">
                  <a:moveTo>
                    <a:pt x="1" y="4433"/>
                  </a:moveTo>
                  <a:lnTo>
                    <a:pt x="1" y="1"/>
                  </a:lnTo>
                  <a:lnTo>
                    <a:pt x="11155" y="1"/>
                  </a:lnTo>
                  <a:lnTo>
                    <a:pt x="11155" y="443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8" name="Google Shape;564;p43"/>
            <p:cNvSpPr/>
            <p:nvPr/>
          </p:nvSpPr>
          <p:spPr>
            <a:xfrm>
              <a:off x="1402500" y="1810225"/>
              <a:ext cx="133975" cy="25"/>
            </a:xfrm>
            <a:custGeom>
              <a:avLst/>
              <a:gdLst/>
              <a:ahLst/>
              <a:cxnLst/>
              <a:rect l="l" t="t" r="r" b="b"/>
              <a:pathLst>
                <a:path w="5359" h="1" fill="none" extrusionOk="0">
                  <a:moveTo>
                    <a:pt x="0" y="0"/>
                  </a:moveTo>
                  <a:lnTo>
                    <a:pt x="5358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565;p43"/>
            <p:cNvSpPr/>
            <p:nvPr/>
          </p:nvSpPr>
          <p:spPr>
            <a:xfrm>
              <a:off x="1402500" y="1844325"/>
              <a:ext cx="133975" cy="25"/>
            </a:xfrm>
            <a:custGeom>
              <a:avLst/>
              <a:gdLst/>
              <a:ahLst/>
              <a:cxnLst/>
              <a:rect l="l" t="t" r="r" b="b"/>
              <a:pathLst>
                <a:path w="5359" h="1" fill="none" extrusionOk="0">
                  <a:moveTo>
                    <a:pt x="0" y="0"/>
                  </a:moveTo>
                  <a:lnTo>
                    <a:pt x="5358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0" name="Google Shape;566;p43"/>
            <p:cNvSpPr/>
            <p:nvPr/>
          </p:nvSpPr>
          <p:spPr>
            <a:xfrm>
              <a:off x="1402500" y="1878425"/>
              <a:ext cx="85250" cy="25"/>
            </a:xfrm>
            <a:custGeom>
              <a:avLst/>
              <a:gdLst/>
              <a:ahLst/>
              <a:cxnLst/>
              <a:rect l="l" t="t" r="r" b="b"/>
              <a:pathLst>
                <a:path w="3410" h="1" fill="none" extrusionOk="0">
                  <a:moveTo>
                    <a:pt x="0" y="0"/>
                  </a:moveTo>
                  <a:lnTo>
                    <a:pt x="3410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61" name="Группа 60"/>
          <p:cNvGrpSpPr/>
          <p:nvPr userDrawn="1"/>
        </p:nvGrpSpPr>
        <p:grpSpPr>
          <a:xfrm>
            <a:off x="5304644" y="1105632"/>
            <a:ext cx="916634" cy="834456"/>
            <a:chOff x="2518715" y="1309648"/>
            <a:chExt cx="916634" cy="834456"/>
          </a:xfrm>
        </p:grpSpPr>
        <p:sp>
          <p:nvSpPr>
            <p:cNvPr id="64" name="Прямоугольник 63"/>
            <p:cNvSpPr/>
            <p:nvPr userDrawn="1"/>
          </p:nvSpPr>
          <p:spPr>
            <a:xfrm>
              <a:off x="2518715" y="1309648"/>
              <a:ext cx="916634" cy="834456"/>
            </a:xfrm>
            <a:prstGeom prst="rect">
              <a:avLst/>
            </a:prstGeom>
            <a:solidFill>
              <a:srgbClr val="264796"/>
            </a:solidFill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  <a:defRPr/>
              </a:pPr>
              <a:endParaRPr lang="ru-RU" sz="1400" kern="0" smtClea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grpSp>
          <p:nvGrpSpPr>
            <p:cNvPr id="65" name="Google Shape;732;p43"/>
            <p:cNvGrpSpPr/>
            <p:nvPr userDrawn="1"/>
          </p:nvGrpSpPr>
          <p:grpSpPr>
            <a:xfrm>
              <a:off x="2677669" y="1501260"/>
              <a:ext cx="609818" cy="502450"/>
              <a:chOff x="5268225" y="4341925"/>
              <a:chExt cx="468850" cy="387275"/>
            </a:xfrm>
          </p:grpSpPr>
          <p:sp>
            <p:nvSpPr>
              <p:cNvPr id="67" name="Google Shape;733;p43"/>
              <p:cNvSpPr/>
              <p:nvPr/>
            </p:nvSpPr>
            <p:spPr>
              <a:xfrm>
                <a:off x="5652425" y="4676800"/>
                <a:ext cx="65775" cy="52400"/>
              </a:xfrm>
              <a:custGeom>
                <a:avLst/>
                <a:gdLst/>
                <a:ahLst/>
                <a:cxnLst/>
                <a:rect l="l" t="t" r="r" b="b"/>
                <a:pathLst>
                  <a:path w="2631" h="2096" fill="none" extrusionOk="0">
                    <a:moveTo>
                      <a:pt x="1" y="1"/>
                    </a:moveTo>
                    <a:lnTo>
                      <a:pt x="1" y="780"/>
                    </a:lnTo>
                    <a:lnTo>
                      <a:pt x="1" y="780"/>
                    </a:lnTo>
                    <a:lnTo>
                      <a:pt x="25" y="1048"/>
                    </a:lnTo>
                    <a:lnTo>
                      <a:pt x="122" y="1291"/>
                    </a:lnTo>
                    <a:lnTo>
                      <a:pt x="244" y="1511"/>
                    </a:lnTo>
                    <a:lnTo>
                      <a:pt x="390" y="1705"/>
                    </a:lnTo>
                    <a:lnTo>
                      <a:pt x="585" y="1852"/>
                    </a:lnTo>
                    <a:lnTo>
                      <a:pt x="804" y="1973"/>
                    </a:lnTo>
                    <a:lnTo>
                      <a:pt x="1048" y="2071"/>
                    </a:lnTo>
                    <a:lnTo>
                      <a:pt x="1316" y="2095"/>
                    </a:lnTo>
                    <a:lnTo>
                      <a:pt x="1316" y="2095"/>
                    </a:lnTo>
                    <a:lnTo>
                      <a:pt x="1584" y="2071"/>
                    </a:lnTo>
                    <a:lnTo>
                      <a:pt x="1827" y="1973"/>
                    </a:lnTo>
                    <a:lnTo>
                      <a:pt x="2046" y="1852"/>
                    </a:lnTo>
                    <a:lnTo>
                      <a:pt x="2241" y="1705"/>
                    </a:lnTo>
                    <a:lnTo>
                      <a:pt x="2412" y="1511"/>
                    </a:lnTo>
                    <a:lnTo>
                      <a:pt x="2533" y="1291"/>
                    </a:lnTo>
                    <a:lnTo>
                      <a:pt x="2607" y="1048"/>
                    </a:lnTo>
                    <a:lnTo>
                      <a:pt x="2631" y="780"/>
                    </a:lnTo>
                    <a:lnTo>
                      <a:pt x="2631" y="1"/>
                    </a:lnTo>
                  </a:path>
                </a:pathLst>
              </a:custGeom>
              <a:noFill/>
              <a:ln w="121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8" name="Google Shape;734;p43"/>
              <p:cNvSpPr/>
              <p:nvPr/>
            </p:nvSpPr>
            <p:spPr>
              <a:xfrm>
                <a:off x="5287100" y="4676800"/>
                <a:ext cx="65775" cy="52400"/>
              </a:xfrm>
              <a:custGeom>
                <a:avLst/>
                <a:gdLst/>
                <a:ahLst/>
                <a:cxnLst/>
                <a:rect l="l" t="t" r="r" b="b"/>
                <a:pathLst>
                  <a:path w="2631" h="2096" fill="none" extrusionOk="0">
                    <a:moveTo>
                      <a:pt x="1" y="1"/>
                    </a:moveTo>
                    <a:lnTo>
                      <a:pt x="1" y="780"/>
                    </a:lnTo>
                    <a:lnTo>
                      <a:pt x="1" y="780"/>
                    </a:lnTo>
                    <a:lnTo>
                      <a:pt x="25" y="1048"/>
                    </a:lnTo>
                    <a:lnTo>
                      <a:pt x="98" y="1291"/>
                    </a:lnTo>
                    <a:lnTo>
                      <a:pt x="220" y="1511"/>
                    </a:lnTo>
                    <a:lnTo>
                      <a:pt x="390" y="1705"/>
                    </a:lnTo>
                    <a:lnTo>
                      <a:pt x="585" y="1852"/>
                    </a:lnTo>
                    <a:lnTo>
                      <a:pt x="804" y="1973"/>
                    </a:lnTo>
                    <a:lnTo>
                      <a:pt x="1048" y="2071"/>
                    </a:lnTo>
                    <a:lnTo>
                      <a:pt x="1316" y="2095"/>
                    </a:lnTo>
                    <a:lnTo>
                      <a:pt x="1316" y="2095"/>
                    </a:lnTo>
                    <a:lnTo>
                      <a:pt x="1584" y="2071"/>
                    </a:lnTo>
                    <a:lnTo>
                      <a:pt x="1827" y="1973"/>
                    </a:lnTo>
                    <a:lnTo>
                      <a:pt x="2046" y="1852"/>
                    </a:lnTo>
                    <a:lnTo>
                      <a:pt x="2241" y="1705"/>
                    </a:lnTo>
                    <a:lnTo>
                      <a:pt x="2387" y="1511"/>
                    </a:lnTo>
                    <a:lnTo>
                      <a:pt x="2509" y="1291"/>
                    </a:lnTo>
                    <a:lnTo>
                      <a:pt x="2607" y="1048"/>
                    </a:lnTo>
                    <a:lnTo>
                      <a:pt x="2631" y="780"/>
                    </a:lnTo>
                    <a:lnTo>
                      <a:pt x="2631" y="1"/>
                    </a:lnTo>
                  </a:path>
                </a:pathLst>
              </a:custGeom>
              <a:noFill/>
              <a:ln w="121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9" name="Google Shape;735;p43"/>
              <p:cNvSpPr/>
              <p:nvPr/>
            </p:nvSpPr>
            <p:spPr>
              <a:xfrm>
                <a:off x="5268225" y="4341925"/>
                <a:ext cx="468850" cy="333075"/>
              </a:xfrm>
              <a:custGeom>
                <a:avLst/>
                <a:gdLst/>
                <a:ahLst/>
                <a:cxnLst/>
                <a:rect l="l" t="t" r="r" b="b"/>
                <a:pathLst>
                  <a:path w="18754" h="13323" fill="none" extrusionOk="0">
                    <a:moveTo>
                      <a:pt x="18754" y="5553"/>
                    </a:moveTo>
                    <a:lnTo>
                      <a:pt x="18754" y="5553"/>
                    </a:lnTo>
                    <a:lnTo>
                      <a:pt x="18730" y="5334"/>
                    </a:lnTo>
                    <a:lnTo>
                      <a:pt x="18681" y="5091"/>
                    </a:lnTo>
                    <a:lnTo>
                      <a:pt x="18583" y="4847"/>
                    </a:lnTo>
                    <a:lnTo>
                      <a:pt x="18462" y="4628"/>
                    </a:lnTo>
                    <a:lnTo>
                      <a:pt x="18291" y="4433"/>
                    </a:lnTo>
                    <a:lnTo>
                      <a:pt x="18121" y="4287"/>
                    </a:lnTo>
                    <a:lnTo>
                      <a:pt x="18023" y="4214"/>
                    </a:lnTo>
                    <a:lnTo>
                      <a:pt x="17926" y="4165"/>
                    </a:lnTo>
                    <a:lnTo>
                      <a:pt x="17828" y="4141"/>
                    </a:lnTo>
                    <a:lnTo>
                      <a:pt x="17731" y="4141"/>
                    </a:lnTo>
                    <a:lnTo>
                      <a:pt x="16489" y="4141"/>
                    </a:lnTo>
                    <a:lnTo>
                      <a:pt x="15588" y="1803"/>
                    </a:lnTo>
                    <a:lnTo>
                      <a:pt x="15588" y="1803"/>
                    </a:lnTo>
                    <a:lnTo>
                      <a:pt x="15490" y="1583"/>
                    </a:lnTo>
                    <a:lnTo>
                      <a:pt x="15344" y="1364"/>
                    </a:lnTo>
                    <a:lnTo>
                      <a:pt x="15174" y="1169"/>
                    </a:lnTo>
                    <a:lnTo>
                      <a:pt x="15003" y="975"/>
                    </a:lnTo>
                    <a:lnTo>
                      <a:pt x="14784" y="804"/>
                    </a:lnTo>
                    <a:lnTo>
                      <a:pt x="14565" y="658"/>
                    </a:lnTo>
                    <a:lnTo>
                      <a:pt x="14346" y="536"/>
                    </a:lnTo>
                    <a:lnTo>
                      <a:pt x="14102" y="439"/>
                    </a:lnTo>
                    <a:lnTo>
                      <a:pt x="14102" y="439"/>
                    </a:lnTo>
                    <a:lnTo>
                      <a:pt x="13810" y="390"/>
                    </a:lnTo>
                    <a:lnTo>
                      <a:pt x="13444" y="317"/>
                    </a:lnTo>
                    <a:lnTo>
                      <a:pt x="12933" y="220"/>
                    </a:lnTo>
                    <a:lnTo>
                      <a:pt x="12275" y="147"/>
                    </a:lnTo>
                    <a:lnTo>
                      <a:pt x="11472" y="73"/>
                    </a:lnTo>
                    <a:lnTo>
                      <a:pt x="10498" y="25"/>
                    </a:lnTo>
                    <a:lnTo>
                      <a:pt x="9377" y="0"/>
                    </a:lnTo>
                    <a:lnTo>
                      <a:pt x="9377" y="0"/>
                    </a:lnTo>
                    <a:lnTo>
                      <a:pt x="8257" y="25"/>
                    </a:lnTo>
                    <a:lnTo>
                      <a:pt x="7283" y="73"/>
                    </a:lnTo>
                    <a:lnTo>
                      <a:pt x="6479" y="147"/>
                    </a:lnTo>
                    <a:lnTo>
                      <a:pt x="5821" y="220"/>
                    </a:lnTo>
                    <a:lnTo>
                      <a:pt x="5310" y="317"/>
                    </a:lnTo>
                    <a:lnTo>
                      <a:pt x="4945" y="390"/>
                    </a:lnTo>
                    <a:lnTo>
                      <a:pt x="4652" y="439"/>
                    </a:lnTo>
                    <a:lnTo>
                      <a:pt x="4652" y="439"/>
                    </a:lnTo>
                    <a:lnTo>
                      <a:pt x="4409" y="536"/>
                    </a:lnTo>
                    <a:lnTo>
                      <a:pt x="4190" y="658"/>
                    </a:lnTo>
                    <a:lnTo>
                      <a:pt x="3970" y="804"/>
                    </a:lnTo>
                    <a:lnTo>
                      <a:pt x="3751" y="975"/>
                    </a:lnTo>
                    <a:lnTo>
                      <a:pt x="3581" y="1169"/>
                    </a:lnTo>
                    <a:lnTo>
                      <a:pt x="3410" y="1364"/>
                    </a:lnTo>
                    <a:lnTo>
                      <a:pt x="3264" y="1583"/>
                    </a:lnTo>
                    <a:lnTo>
                      <a:pt x="3167" y="1803"/>
                    </a:lnTo>
                    <a:lnTo>
                      <a:pt x="2266" y="4141"/>
                    </a:lnTo>
                    <a:lnTo>
                      <a:pt x="1023" y="4141"/>
                    </a:lnTo>
                    <a:lnTo>
                      <a:pt x="1023" y="4141"/>
                    </a:lnTo>
                    <a:lnTo>
                      <a:pt x="926" y="4141"/>
                    </a:lnTo>
                    <a:lnTo>
                      <a:pt x="829" y="4165"/>
                    </a:lnTo>
                    <a:lnTo>
                      <a:pt x="731" y="4214"/>
                    </a:lnTo>
                    <a:lnTo>
                      <a:pt x="634" y="4287"/>
                    </a:lnTo>
                    <a:lnTo>
                      <a:pt x="463" y="4433"/>
                    </a:lnTo>
                    <a:lnTo>
                      <a:pt x="293" y="4628"/>
                    </a:lnTo>
                    <a:lnTo>
                      <a:pt x="171" y="4847"/>
                    </a:lnTo>
                    <a:lnTo>
                      <a:pt x="74" y="5091"/>
                    </a:lnTo>
                    <a:lnTo>
                      <a:pt x="25" y="5334"/>
                    </a:lnTo>
                    <a:lnTo>
                      <a:pt x="1" y="5553"/>
                    </a:lnTo>
                    <a:lnTo>
                      <a:pt x="1" y="5553"/>
                    </a:lnTo>
                    <a:lnTo>
                      <a:pt x="25" y="5748"/>
                    </a:lnTo>
                    <a:lnTo>
                      <a:pt x="74" y="5894"/>
                    </a:lnTo>
                    <a:lnTo>
                      <a:pt x="171" y="6016"/>
                    </a:lnTo>
                    <a:lnTo>
                      <a:pt x="293" y="6089"/>
                    </a:lnTo>
                    <a:lnTo>
                      <a:pt x="463" y="6138"/>
                    </a:lnTo>
                    <a:lnTo>
                      <a:pt x="634" y="6187"/>
                    </a:lnTo>
                    <a:lnTo>
                      <a:pt x="1023" y="6187"/>
                    </a:lnTo>
                    <a:lnTo>
                      <a:pt x="1462" y="6187"/>
                    </a:lnTo>
                    <a:lnTo>
                      <a:pt x="1145" y="7015"/>
                    </a:lnTo>
                    <a:lnTo>
                      <a:pt x="1145" y="7015"/>
                    </a:lnTo>
                    <a:lnTo>
                      <a:pt x="999" y="7526"/>
                    </a:lnTo>
                    <a:lnTo>
                      <a:pt x="877" y="8086"/>
                    </a:lnTo>
                    <a:lnTo>
                      <a:pt x="780" y="8671"/>
                    </a:lnTo>
                    <a:lnTo>
                      <a:pt x="756" y="9207"/>
                    </a:lnTo>
                    <a:lnTo>
                      <a:pt x="756" y="13323"/>
                    </a:lnTo>
                    <a:lnTo>
                      <a:pt x="17999" y="13323"/>
                    </a:lnTo>
                    <a:lnTo>
                      <a:pt x="17999" y="9207"/>
                    </a:lnTo>
                    <a:lnTo>
                      <a:pt x="17999" y="9207"/>
                    </a:lnTo>
                    <a:lnTo>
                      <a:pt x="17975" y="8671"/>
                    </a:lnTo>
                    <a:lnTo>
                      <a:pt x="17877" y="8086"/>
                    </a:lnTo>
                    <a:lnTo>
                      <a:pt x="17755" y="7526"/>
                    </a:lnTo>
                    <a:lnTo>
                      <a:pt x="17609" y="7015"/>
                    </a:lnTo>
                    <a:lnTo>
                      <a:pt x="17293" y="6187"/>
                    </a:lnTo>
                    <a:lnTo>
                      <a:pt x="17731" y="6187"/>
                    </a:lnTo>
                    <a:lnTo>
                      <a:pt x="17731" y="6187"/>
                    </a:lnTo>
                    <a:lnTo>
                      <a:pt x="18121" y="6187"/>
                    </a:lnTo>
                    <a:lnTo>
                      <a:pt x="18291" y="6138"/>
                    </a:lnTo>
                    <a:lnTo>
                      <a:pt x="18462" y="6089"/>
                    </a:lnTo>
                    <a:lnTo>
                      <a:pt x="18583" y="6016"/>
                    </a:lnTo>
                    <a:lnTo>
                      <a:pt x="18681" y="5894"/>
                    </a:lnTo>
                    <a:lnTo>
                      <a:pt x="18730" y="5748"/>
                    </a:lnTo>
                    <a:lnTo>
                      <a:pt x="18754" y="5553"/>
                    </a:lnTo>
                    <a:lnTo>
                      <a:pt x="18754" y="5553"/>
                    </a:lnTo>
                  </a:path>
                </a:pathLst>
              </a:custGeom>
              <a:noFill/>
              <a:ln w="121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0" name="Google Shape;736;p43"/>
              <p:cNvSpPr/>
              <p:nvPr/>
            </p:nvSpPr>
            <p:spPr>
              <a:xfrm>
                <a:off x="5351025" y="4375400"/>
                <a:ext cx="303250" cy="149825"/>
              </a:xfrm>
              <a:custGeom>
                <a:avLst/>
                <a:gdLst/>
                <a:ahLst/>
                <a:cxnLst/>
                <a:rect l="l" t="t" r="r" b="b"/>
                <a:pathLst>
                  <a:path w="12130" h="5993" fill="none" extrusionOk="0">
                    <a:moveTo>
                      <a:pt x="1" y="4628"/>
                    </a:moveTo>
                    <a:lnTo>
                      <a:pt x="1" y="4628"/>
                    </a:lnTo>
                    <a:lnTo>
                      <a:pt x="171" y="4019"/>
                    </a:lnTo>
                    <a:lnTo>
                      <a:pt x="585" y="2656"/>
                    </a:lnTo>
                    <a:lnTo>
                      <a:pt x="805" y="1925"/>
                    </a:lnTo>
                    <a:lnTo>
                      <a:pt x="1024" y="1292"/>
                    </a:lnTo>
                    <a:lnTo>
                      <a:pt x="1194" y="829"/>
                    </a:lnTo>
                    <a:lnTo>
                      <a:pt x="1267" y="707"/>
                    </a:lnTo>
                    <a:lnTo>
                      <a:pt x="1316" y="658"/>
                    </a:lnTo>
                    <a:lnTo>
                      <a:pt x="1316" y="658"/>
                    </a:lnTo>
                    <a:lnTo>
                      <a:pt x="1535" y="561"/>
                    </a:lnTo>
                    <a:lnTo>
                      <a:pt x="1852" y="464"/>
                    </a:lnTo>
                    <a:lnTo>
                      <a:pt x="2315" y="342"/>
                    </a:lnTo>
                    <a:lnTo>
                      <a:pt x="2948" y="220"/>
                    </a:lnTo>
                    <a:lnTo>
                      <a:pt x="3776" y="98"/>
                    </a:lnTo>
                    <a:lnTo>
                      <a:pt x="4799" y="25"/>
                    </a:lnTo>
                    <a:lnTo>
                      <a:pt x="5408" y="1"/>
                    </a:lnTo>
                    <a:lnTo>
                      <a:pt x="6065" y="1"/>
                    </a:lnTo>
                    <a:lnTo>
                      <a:pt x="6065" y="1"/>
                    </a:lnTo>
                    <a:lnTo>
                      <a:pt x="6723" y="1"/>
                    </a:lnTo>
                    <a:lnTo>
                      <a:pt x="7332" y="25"/>
                    </a:lnTo>
                    <a:lnTo>
                      <a:pt x="8355" y="98"/>
                    </a:lnTo>
                    <a:lnTo>
                      <a:pt x="9183" y="220"/>
                    </a:lnTo>
                    <a:lnTo>
                      <a:pt x="9816" y="342"/>
                    </a:lnTo>
                    <a:lnTo>
                      <a:pt x="10279" y="464"/>
                    </a:lnTo>
                    <a:lnTo>
                      <a:pt x="10595" y="561"/>
                    </a:lnTo>
                    <a:lnTo>
                      <a:pt x="10814" y="658"/>
                    </a:lnTo>
                    <a:lnTo>
                      <a:pt x="10814" y="658"/>
                    </a:lnTo>
                    <a:lnTo>
                      <a:pt x="10863" y="707"/>
                    </a:lnTo>
                    <a:lnTo>
                      <a:pt x="10936" y="829"/>
                    </a:lnTo>
                    <a:lnTo>
                      <a:pt x="11107" y="1292"/>
                    </a:lnTo>
                    <a:lnTo>
                      <a:pt x="11326" y="1925"/>
                    </a:lnTo>
                    <a:lnTo>
                      <a:pt x="11545" y="2656"/>
                    </a:lnTo>
                    <a:lnTo>
                      <a:pt x="11959" y="4019"/>
                    </a:lnTo>
                    <a:lnTo>
                      <a:pt x="12130" y="4628"/>
                    </a:lnTo>
                    <a:lnTo>
                      <a:pt x="12130" y="4628"/>
                    </a:lnTo>
                    <a:lnTo>
                      <a:pt x="12105" y="4677"/>
                    </a:lnTo>
                    <a:lnTo>
                      <a:pt x="12057" y="4750"/>
                    </a:lnTo>
                    <a:lnTo>
                      <a:pt x="11959" y="4823"/>
                    </a:lnTo>
                    <a:lnTo>
                      <a:pt x="11813" y="4921"/>
                    </a:lnTo>
                    <a:lnTo>
                      <a:pt x="11618" y="5042"/>
                    </a:lnTo>
                    <a:lnTo>
                      <a:pt x="11375" y="5164"/>
                    </a:lnTo>
                    <a:lnTo>
                      <a:pt x="11058" y="5262"/>
                    </a:lnTo>
                    <a:lnTo>
                      <a:pt x="10717" y="5383"/>
                    </a:lnTo>
                    <a:lnTo>
                      <a:pt x="10327" y="5505"/>
                    </a:lnTo>
                    <a:lnTo>
                      <a:pt x="9865" y="5627"/>
                    </a:lnTo>
                    <a:lnTo>
                      <a:pt x="9377" y="5724"/>
                    </a:lnTo>
                    <a:lnTo>
                      <a:pt x="8817" y="5822"/>
                    </a:lnTo>
                    <a:lnTo>
                      <a:pt x="8208" y="5895"/>
                    </a:lnTo>
                    <a:lnTo>
                      <a:pt x="7551" y="5944"/>
                    </a:lnTo>
                    <a:lnTo>
                      <a:pt x="6845" y="5992"/>
                    </a:lnTo>
                    <a:lnTo>
                      <a:pt x="6065" y="5992"/>
                    </a:lnTo>
                    <a:lnTo>
                      <a:pt x="6065" y="5992"/>
                    </a:lnTo>
                    <a:lnTo>
                      <a:pt x="5286" y="5992"/>
                    </a:lnTo>
                    <a:lnTo>
                      <a:pt x="4580" y="5944"/>
                    </a:lnTo>
                    <a:lnTo>
                      <a:pt x="3922" y="5895"/>
                    </a:lnTo>
                    <a:lnTo>
                      <a:pt x="3313" y="5822"/>
                    </a:lnTo>
                    <a:lnTo>
                      <a:pt x="2753" y="5724"/>
                    </a:lnTo>
                    <a:lnTo>
                      <a:pt x="2266" y="5627"/>
                    </a:lnTo>
                    <a:lnTo>
                      <a:pt x="1803" y="5505"/>
                    </a:lnTo>
                    <a:lnTo>
                      <a:pt x="1413" y="5383"/>
                    </a:lnTo>
                    <a:lnTo>
                      <a:pt x="1072" y="5262"/>
                    </a:lnTo>
                    <a:lnTo>
                      <a:pt x="756" y="5164"/>
                    </a:lnTo>
                    <a:lnTo>
                      <a:pt x="512" y="5042"/>
                    </a:lnTo>
                    <a:lnTo>
                      <a:pt x="317" y="4921"/>
                    </a:lnTo>
                    <a:lnTo>
                      <a:pt x="171" y="4823"/>
                    </a:lnTo>
                    <a:lnTo>
                      <a:pt x="74" y="4750"/>
                    </a:lnTo>
                    <a:lnTo>
                      <a:pt x="25" y="4677"/>
                    </a:lnTo>
                    <a:lnTo>
                      <a:pt x="1" y="4628"/>
                    </a:lnTo>
                    <a:lnTo>
                      <a:pt x="1" y="4628"/>
                    </a:lnTo>
                  </a:path>
                </a:pathLst>
              </a:custGeom>
              <a:noFill/>
              <a:ln w="121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1" name="Google Shape;737;p43"/>
              <p:cNvSpPr/>
              <p:nvPr/>
            </p:nvSpPr>
            <p:spPr>
              <a:xfrm>
                <a:off x="5326675" y="4569025"/>
                <a:ext cx="81000" cy="65175"/>
              </a:xfrm>
              <a:custGeom>
                <a:avLst/>
                <a:gdLst/>
                <a:ahLst/>
                <a:cxnLst/>
                <a:rect l="l" t="t" r="r" b="b"/>
                <a:pathLst>
                  <a:path w="3240" h="2607" fill="none" extrusionOk="0">
                    <a:moveTo>
                      <a:pt x="1632" y="2607"/>
                    </a:moveTo>
                    <a:lnTo>
                      <a:pt x="1632" y="2607"/>
                    </a:lnTo>
                    <a:lnTo>
                      <a:pt x="1291" y="2582"/>
                    </a:lnTo>
                    <a:lnTo>
                      <a:pt x="999" y="2509"/>
                    </a:lnTo>
                    <a:lnTo>
                      <a:pt x="731" y="2388"/>
                    </a:lnTo>
                    <a:lnTo>
                      <a:pt x="488" y="2217"/>
                    </a:lnTo>
                    <a:lnTo>
                      <a:pt x="293" y="2047"/>
                    </a:lnTo>
                    <a:lnTo>
                      <a:pt x="122" y="1803"/>
                    </a:lnTo>
                    <a:lnTo>
                      <a:pt x="74" y="1706"/>
                    </a:lnTo>
                    <a:lnTo>
                      <a:pt x="49" y="1559"/>
                    </a:lnTo>
                    <a:lnTo>
                      <a:pt x="25" y="1438"/>
                    </a:lnTo>
                    <a:lnTo>
                      <a:pt x="1" y="1316"/>
                    </a:lnTo>
                    <a:lnTo>
                      <a:pt x="1" y="1316"/>
                    </a:lnTo>
                    <a:lnTo>
                      <a:pt x="25" y="1170"/>
                    </a:lnTo>
                    <a:lnTo>
                      <a:pt x="49" y="1048"/>
                    </a:lnTo>
                    <a:lnTo>
                      <a:pt x="74" y="926"/>
                    </a:lnTo>
                    <a:lnTo>
                      <a:pt x="122" y="804"/>
                    </a:lnTo>
                    <a:lnTo>
                      <a:pt x="293" y="585"/>
                    </a:lnTo>
                    <a:lnTo>
                      <a:pt x="488" y="390"/>
                    </a:lnTo>
                    <a:lnTo>
                      <a:pt x="731" y="220"/>
                    </a:lnTo>
                    <a:lnTo>
                      <a:pt x="999" y="98"/>
                    </a:lnTo>
                    <a:lnTo>
                      <a:pt x="1291" y="25"/>
                    </a:lnTo>
                    <a:lnTo>
                      <a:pt x="1632" y="1"/>
                    </a:lnTo>
                    <a:lnTo>
                      <a:pt x="1632" y="1"/>
                    </a:lnTo>
                    <a:lnTo>
                      <a:pt x="1803" y="1"/>
                    </a:lnTo>
                    <a:lnTo>
                      <a:pt x="1949" y="49"/>
                    </a:lnTo>
                    <a:lnTo>
                      <a:pt x="2120" y="98"/>
                    </a:lnTo>
                    <a:lnTo>
                      <a:pt x="2266" y="171"/>
                    </a:lnTo>
                    <a:lnTo>
                      <a:pt x="2412" y="269"/>
                    </a:lnTo>
                    <a:lnTo>
                      <a:pt x="2534" y="390"/>
                    </a:lnTo>
                    <a:lnTo>
                      <a:pt x="2777" y="634"/>
                    </a:lnTo>
                    <a:lnTo>
                      <a:pt x="2972" y="926"/>
                    </a:lnTo>
                    <a:lnTo>
                      <a:pt x="3118" y="1219"/>
                    </a:lnTo>
                    <a:lnTo>
                      <a:pt x="3215" y="1535"/>
                    </a:lnTo>
                    <a:lnTo>
                      <a:pt x="3240" y="1681"/>
                    </a:lnTo>
                    <a:lnTo>
                      <a:pt x="3240" y="1803"/>
                    </a:lnTo>
                    <a:lnTo>
                      <a:pt x="3240" y="1803"/>
                    </a:lnTo>
                    <a:lnTo>
                      <a:pt x="3240" y="1949"/>
                    </a:lnTo>
                    <a:lnTo>
                      <a:pt x="3215" y="2047"/>
                    </a:lnTo>
                    <a:lnTo>
                      <a:pt x="3167" y="2144"/>
                    </a:lnTo>
                    <a:lnTo>
                      <a:pt x="3118" y="2241"/>
                    </a:lnTo>
                    <a:lnTo>
                      <a:pt x="3045" y="2314"/>
                    </a:lnTo>
                    <a:lnTo>
                      <a:pt x="2972" y="2388"/>
                    </a:lnTo>
                    <a:lnTo>
                      <a:pt x="2777" y="2485"/>
                    </a:lnTo>
                    <a:lnTo>
                      <a:pt x="2534" y="2558"/>
                    </a:lnTo>
                    <a:lnTo>
                      <a:pt x="2266" y="2582"/>
                    </a:lnTo>
                    <a:lnTo>
                      <a:pt x="1949" y="2607"/>
                    </a:lnTo>
                    <a:lnTo>
                      <a:pt x="1632" y="2607"/>
                    </a:lnTo>
                    <a:lnTo>
                      <a:pt x="1632" y="2607"/>
                    </a:lnTo>
                  </a:path>
                </a:pathLst>
              </a:custGeom>
              <a:noFill/>
              <a:ln w="121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2" name="Google Shape;738;p43"/>
              <p:cNvSpPr/>
              <p:nvPr/>
            </p:nvSpPr>
            <p:spPr>
              <a:xfrm>
                <a:off x="5447225" y="4615925"/>
                <a:ext cx="1108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4434" h="1" fill="none" extrusionOk="0">
                    <a:moveTo>
                      <a:pt x="1" y="0"/>
                    </a:moveTo>
                    <a:lnTo>
                      <a:pt x="4434" y="0"/>
                    </a:lnTo>
                  </a:path>
                </a:pathLst>
              </a:custGeom>
              <a:noFill/>
              <a:ln w="121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3" name="Google Shape;739;p43"/>
              <p:cNvSpPr/>
              <p:nvPr/>
            </p:nvSpPr>
            <p:spPr>
              <a:xfrm>
                <a:off x="5439925" y="4589125"/>
                <a:ext cx="1254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018" h="1" fill="none" extrusionOk="0">
                    <a:moveTo>
                      <a:pt x="1" y="0"/>
                    </a:moveTo>
                    <a:lnTo>
                      <a:pt x="5018" y="0"/>
                    </a:lnTo>
                  </a:path>
                </a:pathLst>
              </a:custGeom>
              <a:noFill/>
              <a:ln w="121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4" name="Google Shape;740;p43"/>
              <p:cNvSpPr/>
              <p:nvPr/>
            </p:nvSpPr>
            <p:spPr>
              <a:xfrm>
                <a:off x="5597625" y="4569025"/>
                <a:ext cx="81000" cy="65175"/>
              </a:xfrm>
              <a:custGeom>
                <a:avLst/>
                <a:gdLst/>
                <a:ahLst/>
                <a:cxnLst/>
                <a:rect l="l" t="t" r="r" b="b"/>
                <a:pathLst>
                  <a:path w="3240" h="2607" fill="none" extrusionOk="0">
                    <a:moveTo>
                      <a:pt x="1608" y="2607"/>
                    </a:moveTo>
                    <a:lnTo>
                      <a:pt x="1608" y="2607"/>
                    </a:lnTo>
                    <a:lnTo>
                      <a:pt x="1291" y="2607"/>
                    </a:lnTo>
                    <a:lnTo>
                      <a:pt x="975" y="2582"/>
                    </a:lnTo>
                    <a:lnTo>
                      <a:pt x="707" y="2558"/>
                    </a:lnTo>
                    <a:lnTo>
                      <a:pt x="463" y="2485"/>
                    </a:lnTo>
                    <a:lnTo>
                      <a:pt x="268" y="2388"/>
                    </a:lnTo>
                    <a:lnTo>
                      <a:pt x="195" y="2314"/>
                    </a:lnTo>
                    <a:lnTo>
                      <a:pt x="122" y="2241"/>
                    </a:lnTo>
                    <a:lnTo>
                      <a:pt x="74" y="2144"/>
                    </a:lnTo>
                    <a:lnTo>
                      <a:pt x="25" y="2047"/>
                    </a:lnTo>
                    <a:lnTo>
                      <a:pt x="1" y="1949"/>
                    </a:lnTo>
                    <a:lnTo>
                      <a:pt x="1" y="1803"/>
                    </a:lnTo>
                    <a:lnTo>
                      <a:pt x="1" y="1803"/>
                    </a:lnTo>
                    <a:lnTo>
                      <a:pt x="1" y="1681"/>
                    </a:lnTo>
                    <a:lnTo>
                      <a:pt x="25" y="1535"/>
                    </a:lnTo>
                    <a:lnTo>
                      <a:pt x="122" y="1219"/>
                    </a:lnTo>
                    <a:lnTo>
                      <a:pt x="268" y="926"/>
                    </a:lnTo>
                    <a:lnTo>
                      <a:pt x="463" y="634"/>
                    </a:lnTo>
                    <a:lnTo>
                      <a:pt x="707" y="390"/>
                    </a:lnTo>
                    <a:lnTo>
                      <a:pt x="829" y="269"/>
                    </a:lnTo>
                    <a:lnTo>
                      <a:pt x="975" y="171"/>
                    </a:lnTo>
                    <a:lnTo>
                      <a:pt x="1121" y="98"/>
                    </a:lnTo>
                    <a:lnTo>
                      <a:pt x="1291" y="49"/>
                    </a:lnTo>
                    <a:lnTo>
                      <a:pt x="1438" y="1"/>
                    </a:lnTo>
                    <a:lnTo>
                      <a:pt x="1608" y="1"/>
                    </a:lnTo>
                    <a:lnTo>
                      <a:pt x="1608" y="1"/>
                    </a:lnTo>
                    <a:lnTo>
                      <a:pt x="1949" y="25"/>
                    </a:lnTo>
                    <a:lnTo>
                      <a:pt x="2241" y="98"/>
                    </a:lnTo>
                    <a:lnTo>
                      <a:pt x="2509" y="220"/>
                    </a:lnTo>
                    <a:lnTo>
                      <a:pt x="2753" y="390"/>
                    </a:lnTo>
                    <a:lnTo>
                      <a:pt x="2948" y="585"/>
                    </a:lnTo>
                    <a:lnTo>
                      <a:pt x="3118" y="804"/>
                    </a:lnTo>
                    <a:lnTo>
                      <a:pt x="3167" y="926"/>
                    </a:lnTo>
                    <a:lnTo>
                      <a:pt x="3191" y="1048"/>
                    </a:lnTo>
                    <a:lnTo>
                      <a:pt x="3215" y="1170"/>
                    </a:lnTo>
                    <a:lnTo>
                      <a:pt x="3240" y="1316"/>
                    </a:lnTo>
                    <a:lnTo>
                      <a:pt x="3240" y="1316"/>
                    </a:lnTo>
                    <a:lnTo>
                      <a:pt x="3215" y="1438"/>
                    </a:lnTo>
                    <a:lnTo>
                      <a:pt x="3191" y="1559"/>
                    </a:lnTo>
                    <a:lnTo>
                      <a:pt x="3167" y="1706"/>
                    </a:lnTo>
                    <a:lnTo>
                      <a:pt x="3118" y="1803"/>
                    </a:lnTo>
                    <a:lnTo>
                      <a:pt x="2948" y="2047"/>
                    </a:lnTo>
                    <a:lnTo>
                      <a:pt x="2753" y="2217"/>
                    </a:lnTo>
                    <a:lnTo>
                      <a:pt x="2509" y="2388"/>
                    </a:lnTo>
                    <a:lnTo>
                      <a:pt x="2241" y="2509"/>
                    </a:lnTo>
                    <a:lnTo>
                      <a:pt x="1949" y="2582"/>
                    </a:lnTo>
                    <a:lnTo>
                      <a:pt x="1608" y="2607"/>
                    </a:lnTo>
                    <a:lnTo>
                      <a:pt x="1608" y="2607"/>
                    </a:lnTo>
                  </a:path>
                </a:pathLst>
              </a:custGeom>
              <a:noFill/>
              <a:ln w="1217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75" name="TextBox 74"/>
          <p:cNvSpPr txBox="1"/>
          <p:nvPr userDrawn="1"/>
        </p:nvSpPr>
        <p:spPr>
          <a:xfrm>
            <a:off x="3248690" y="3820184"/>
            <a:ext cx="27287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1800" b="1" kern="0" dirty="0" smtClean="0">
                <a:solidFill>
                  <a:srgbClr val="000000"/>
                </a:solidFill>
                <a:latin typeface="+mn-lt"/>
                <a:cs typeface="Arial"/>
                <a:sym typeface="Arial"/>
              </a:rPr>
              <a:t>info@rcokio.ru</a:t>
            </a:r>
            <a:endParaRPr lang="ru-RU" sz="1800" b="1" kern="0" dirty="0">
              <a:solidFill>
                <a:srgbClr val="000000"/>
              </a:solidFill>
              <a:latin typeface="+mn-lt"/>
              <a:cs typeface="Arial"/>
              <a:sym typeface="Arial"/>
            </a:endParaRPr>
          </a:p>
        </p:txBody>
      </p:sp>
      <p:sp>
        <p:nvSpPr>
          <p:cNvPr id="76" name="TextBox 75"/>
          <p:cNvSpPr txBox="1"/>
          <p:nvPr userDrawn="1"/>
        </p:nvSpPr>
        <p:spPr>
          <a:xfrm>
            <a:off x="5226013" y="3826835"/>
            <a:ext cx="3146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800" b="1" dirty="0" smtClean="0">
                <a:latin typeface="+mn-lt"/>
              </a:rPr>
              <a:t>8 (</a:t>
            </a:r>
            <a:r>
              <a:rPr lang="ru-RU" sz="1800" b="1" dirty="0">
                <a:latin typeface="+mn-lt"/>
              </a:rPr>
              <a:t>351) 217 </a:t>
            </a:r>
            <a:r>
              <a:rPr lang="ru-RU" sz="1800" b="1" dirty="0" smtClean="0">
                <a:latin typeface="+mn-lt"/>
              </a:rPr>
              <a:t>30 89</a:t>
            </a:r>
            <a:endParaRPr lang="ru-RU" sz="1800" b="1" dirty="0">
              <a:latin typeface="+mn-lt"/>
            </a:endParaRPr>
          </a:p>
        </p:txBody>
      </p:sp>
      <p:sp>
        <p:nvSpPr>
          <p:cNvPr id="77" name="TextBox 76"/>
          <p:cNvSpPr txBox="1"/>
          <p:nvPr userDrawn="1"/>
        </p:nvSpPr>
        <p:spPr>
          <a:xfrm>
            <a:off x="2774537" y="2052055"/>
            <a:ext cx="61128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1800" b="1" kern="0" dirty="0" smtClean="0">
                <a:solidFill>
                  <a:srgbClr val="000000"/>
                </a:solidFill>
                <a:latin typeface="+mn-lt"/>
                <a:cs typeface="Arial"/>
                <a:sym typeface="Arial"/>
              </a:rPr>
              <a:t>454</a:t>
            </a:r>
            <a:r>
              <a:rPr lang="ru-RU" sz="1800" b="1" kern="0" dirty="0" smtClean="0">
                <a:solidFill>
                  <a:srgbClr val="000000"/>
                </a:solidFill>
                <a:latin typeface="+mn-lt"/>
                <a:cs typeface="Arial"/>
                <a:sym typeface="Arial"/>
              </a:rPr>
              <a:t>111, г. Челябинск, ул. Комсомольская, д. 20А</a:t>
            </a:r>
          </a:p>
          <a:p>
            <a:pPr algn="ctr">
              <a:buClr>
                <a:srgbClr val="000000"/>
              </a:buClr>
              <a:buFont typeface="Arial"/>
              <a:buNone/>
            </a:pPr>
            <a:r>
              <a:rPr lang="ru-RU" sz="1800" b="1" kern="0" dirty="0" smtClean="0">
                <a:solidFill>
                  <a:srgbClr val="000000"/>
                </a:solidFill>
                <a:latin typeface="+mn-lt"/>
                <a:cs typeface="Arial"/>
                <a:sym typeface="Arial"/>
              </a:rPr>
              <a:t>454087, г. Челябинск, ул. Блюхера, д. 91</a:t>
            </a:r>
          </a:p>
          <a:p>
            <a:pPr>
              <a:buClr>
                <a:srgbClr val="000000"/>
              </a:buClr>
              <a:buFont typeface="Arial"/>
              <a:buNone/>
            </a:pPr>
            <a:endParaRPr lang="ru-RU" sz="1800" b="1" kern="0" dirty="0">
              <a:solidFill>
                <a:srgbClr val="000000"/>
              </a:solidFill>
              <a:latin typeface="Book Antiqua" panose="02040602050305030304" pitchFamily="18" charset="0"/>
              <a:cs typeface="Arial"/>
              <a:sym typeface="Arial"/>
            </a:endParaRPr>
          </a:p>
        </p:txBody>
      </p:sp>
      <p:sp>
        <p:nvSpPr>
          <p:cNvPr id="78" name="Google Shape;59;g142ea23b5d2_0_0"/>
          <p:cNvSpPr txBox="1"/>
          <p:nvPr userDrawn="1"/>
        </p:nvSpPr>
        <p:spPr bwMode="auto">
          <a:xfrm>
            <a:off x="3944233" y="4372509"/>
            <a:ext cx="3659389" cy="58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568" tIns="121568" rIns="121568" bIns="121568" anchor="t" anchorCtr="0">
            <a:spAutoFit/>
          </a:bodyPr>
          <a:lstStyle/>
          <a:p>
            <a:pPr marL="16933" algn="ctr">
              <a:lnSpc>
                <a:spcPct val="150000"/>
              </a:lnSpc>
              <a:spcBef>
                <a:spcPts val="133"/>
              </a:spcBef>
              <a:buSzPts val="1000"/>
              <a:defRPr/>
            </a:pP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Jost"/>
                <a:cs typeface="Jost"/>
              </a:rPr>
              <a:t>МЫ</a:t>
            </a:r>
            <a:r>
              <a:rPr lang="ru-RU" sz="1400" b="1" baseline="0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Jost"/>
                <a:cs typeface="Jost"/>
              </a:rPr>
              <a:t> 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Jost"/>
                <a:cs typeface="Jost"/>
              </a:rPr>
              <a:t>В 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+mn-lt"/>
                <a:ea typeface="Jost"/>
                <a:cs typeface="Jost"/>
              </a:rPr>
              <a:t>СОЦИАЛЬНЫХ 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Jost"/>
                <a:cs typeface="Jost"/>
              </a:rPr>
              <a:t>СЕТЯХ</a:t>
            </a:r>
            <a:endParaRPr sz="1400" b="1" dirty="0">
              <a:solidFill>
                <a:schemeClr val="accent5">
                  <a:lumMod val="50000"/>
                </a:schemeClr>
              </a:solidFill>
              <a:latin typeface="+mn-lt"/>
              <a:ea typeface="Jost"/>
              <a:cs typeface="Jost"/>
            </a:endParaRPr>
          </a:p>
        </p:txBody>
      </p:sp>
      <p:sp>
        <p:nvSpPr>
          <p:cNvPr id="79" name="TextBox 78"/>
          <p:cNvSpPr txBox="1"/>
          <p:nvPr userDrawn="1"/>
        </p:nvSpPr>
        <p:spPr>
          <a:xfrm>
            <a:off x="3129333" y="6217831"/>
            <a:ext cx="14877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latin typeface="+mn-lt"/>
              </a:rPr>
              <a:t>сайт ГБУ ДПО ЧИРО</a:t>
            </a:r>
            <a:endParaRPr lang="ru-RU" sz="1200" b="1" dirty="0">
              <a:latin typeface="+mn-lt"/>
            </a:endParaRPr>
          </a:p>
        </p:txBody>
      </p:sp>
      <p:sp>
        <p:nvSpPr>
          <p:cNvPr id="80" name="TextBox 79"/>
          <p:cNvSpPr txBox="1"/>
          <p:nvPr userDrawn="1"/>
        </p:nvSpPr>
        <p:spPr>
          <a:xfrm>
            <a:off x="5144489" y="6217832"/>
            <a:ext cx="12369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err="1" smtClean="0">
                <a:latin typeface="+mn-lt"/>
              </a:rPr>
              <a:t>Телеграм</a:t>
            </a:r>
            <a:r>
              <a:rPr lang="ru-RU" sz="1200" b="1" dirty="0" smtClean="0">
                <a:latin typeface="+mn-lt"/>
              </a:rPr>
              <a:t>-канал</a:t>
            </a:r>
            <a:endParaRPr lang="ru-RU" sz="1200" b="1" dirty="0">
              <a:latin typeface="+mn-lt"/>
            </a:endParaRPr>
          </a:p>
        </p:txBody>
      </p:sp>
      <p:sp>
        <p:nvSpPr>
          <p:cNvPr id="81" name="TextBox 80"/>
          <p:cNvSpPr txBox="1"/>
          <p:nvPr userDrawn="1"/>
        </p:nvSpPr>
        <p:spPr>
          <a:xfrm>
            <a:off x="6816563" y="6217833"/>
            <a:ext cx="18233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latin typeface="+mn-lt"/>
              </a:rPr>
              <a:t>Сообщество</a:t>
            </a:r>
            <a:r>
              <a:rPr lang="ru-RU" sz="1200" b="1" baseline="0" dirty="0" smtClean="0">
                <a:latin typeface="+mn-lt"/>
              </a:rPr>
              <a:t> в </a:t>
            </a:r>
            <a:r>
              <a:rPr lang="ru-RU" sz="1200" b="1" baseline="0" dirty="0" err="1" smtClean="0">
                <a:latin typeface="+mn-lt"/>
              </a:rPr>
              <a:t>ВКонтакте</a:t>
            </a:r>
            <a:endParaRPr lang="ru-RU" sz="1200" b="1" dirty="0">
              <a:latin typeface="+mn-lt"/>
            </a:endParaRPr>
          </a:p>
        </p:txBody>
      </p:sp>
      <p:pic>
        <p:nvPicPr>
          <p:cNvPr id="82" name="Рисунок 81"/>
          <p:cNvPicPr>
            <a:picLocks noChangeAspect="1"/>
          </p:cNvPicPr>
          <p:nvPr userDrawn="1"/>
        </p:nvPicPr>
        <p:blipFill>
          <a:blip r:embed="rId1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1032" y="4868862"/>
            <a:ext cx="1374382" cy="1374382"/>
          </a:xfrm>
          <a:prstGeom prst="rect">
            <a:avLst/>
          </a:prstGeom>
        </p:spPr>
      </p:pic>
      <p:pic>
        <p:nvPicPr>
          <p:cNvPr id="83" name="Рисунок 82"/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0" t="3964" r="16630" b="5414"/>
          <a:stretch/>
        </p:blipFill>
        <p:spPr>
          <a:xfrm>
            <a:off x="5129360" y="4966454"/>
            <a:ext cx="1267200" cy="1179198"/>
          </a:xfrm>
          <a:prstGeom prst="rect">
            <a:avLst/>
          </a:prstGeom>
        </p:spPr>
      </p:pic>
      <p:grpSp>
        <p:nvGrpSpPr>
          <p:cNvPr id="84" name="Группа 83"/>
          <p:cNvGrpSpPr/>
          <p:nvPr userDrawn="1"/>
        </p:nvGrpSpPr>
        <p:grpSpPr>
          <a:xfrm>
            <a:off x="6307702" y="2913996"/>
            <a:ext cx="982907" cy="902509"/>
            <a:chOff x="6340839" y="2922348"/>
            <a:chExt cx="916634" cy="834456"/>
          </a:xfrm>
        </p:grpSpPr>
        <p:sp>
          <p:nvSpPr>
            <p:cNvPr id="85" name="Прямоугольник 84"/>
            <p:cNvSpPr/>
            <p:nvPr userDrawn="1"/>
          </p:nvSpPr>
          <p:spPr>
            <a:xfrm>
              <a:off x="6340839" y="2922348"/>
              <a:ext cx="916634" cy="834456"/>
            </a:xfrm>
            <a:prstGeom prst="rect">
              <a:avLst/>
            </a:prstGeom>
            <a:solidFill>
              <a:srgbClr val="264796"/>
            </a:solidFill>
            <a:ln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  <a:defRPr/>
              </a:pPr>
              <a:endParaRPr lang="ru-RU" sz="1400" kern="0" smtClea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86" name="Google Shape;653;p43"/>
            <p:cNvSpPr/>
            <p:nvPr userDrawn="1"/>
          </p:nvSpPr>
          <p:spPr>
            <a:xfrm>
              <a:off x="6600126" y="3032974"/>
              <a:ext cx="398059" cy="627392"/>
            </a:xfrm>
            <a:custGeom>
              <a:avLst/>
              <a:gdLst/>
              <a:ahLst/>
              <a:cxnLst/>
              <a:rect l="l" t="t" r="r" b="b"/>
              <a:pathLst>
                <a:path w="11838" h="20508" fill="none" extrusionOk="0">
                  <a:moveTo>
                    <a:pt x="10547" y="1"/>
                  </a:moveTo>
                  <a:lnTo>
                    <a:pt x="1292" y="1"/>
                  </a:lnTo>
                  <a:lnTo>
                    <a:pt x="1292" y="1"/>
                  </a:lnTo>
                  <a:lnTo>
                    <a:pt x="1024" y="25"/>
                  </a:lnTo>
                  <a:lnTo>
                    <a:pt x="780" y="98"/>
                  </a:lnTo>
                  <a:lnTo>
                    <a:pt x="561" y="220"/>
                  </a:lnTo>
                  <a:lnTo>
                    <a:pt x="366" y="366"/>
                  </a:lnTo>
                  <a:lnTo>
                    <a:pt x="220" y="561"/>
                  </a:lnTo>
                  <a:lnTo>
                    <a:pt x="98" y="780"/>
                  </a:lnTo>
                  <a:lnTo>
                    <a:pt x="25" y="1024"/>
                  </a:lnTo>
                  <a:lnTo>
                    <a:pt x="1" y="1292"/>
                  </a:lnTo>
                  <a:lnTo>
                    <a:pt x="1" y="19217"/>
                  </a:lnTo>
                  <a:lnTo>
                    <a:pt x="1" y="19217"/>
                  </a:lnTo>
                  <a:lnTo>
                    <a:pt x="25" y="19485"/>
                  </a:lnTo>
                  <a:lnTo>
                    <a:pt x="98" y="19728"/>
                  </a:lnTo>
                  <a:lnTo>
                    <a:pt x="220" y="19948"/>
                  </a:lnTo>
                  <a:lnTo>
                    <a:pt x="366" y="20142"/>
                  </a:lnTo>
                  <a:lnTo>
                    <a:pt x="561" y="20289"/>
                  </a:lnTo>
                  <a:lnTo>
                    <a:pt x="780" y="20410"/>
                  </a:lnTo>
                  <a:lnTo>
                    <a:pt x="1024" y="20483"/>
                  </a:lnTo>
                  <a:lnTo>
                    <a:pt x="1292" y="20508"/>
                  </a:lnTo>
                  <a:lnTo>
                    <a:pt x="10547" y="20508"/>
                  </a:lnTo>
                  <a:lnTo>
                    <a:pt x="10547" y="20508"/>
                  </a:lnTo>
                  <a:lnTo>
                    <a:pt x="10814" y="20483"/>
                  </a:lnTo>
                  <a:lnTo>
                    <a:pt x="11058" y="20410"/>
                  </a:lnTo>
                  <a:lnTo>
                    <a:pt x="11277" y="20289"/>
                  </a:lnTo>
                  <a:lnTo>
                    <a:pt x="11472" y="20142"/>
                  </a:lnTo>
                  <a:lnTo>
                    <a:pt x="11618" y="19948"/>
                  </a:lnTo>
                  <a:lnTo>
                    <a:pt x="11740" y="19728"/>
                  </a:lnTo>
                  <a:lnTo>
                    <a:pt x="11813" y="19485"/>
                  </a:lnTo>
                  <a:lnTo>
                    <a:pt x="11837" y="19217"/>
                  </a:lnTo>
                  <a:lnTo>
                    <a:pt x="11837" y="1292"/>
                  </a:lnTo>
                  <a:lnTo>
                    <a:pt x="11837" y="1292"/>
                  </a:lnTo>
                  <a:lnTo>
                    <a:pt x="11813" y="1024"/>
                  </a:lnTo>
                  <a:lnTo>
                    <a:pt x="11740" y="780"/>
                  </a:lnTo>
                  <a:lnTo>
                    <a:pt x="11618" y="561"/>
                  </a:lnTo>
                  <a:lnTo>
                    <a:pt x="11472" y="366"/>
                  </a:lnTo>
                  <a:lnTo>
                    <a:pt x="11277" y="220"/>
                  </a:lnTo>
                  <a:lnTo>
                    <a:pt x="11058" y="98"/>
                  </a:lnTo>
                  <a:lnTo>
                    <a:pt x="10814" y="25"/>
                  </a:lnTo>
                  <a:lnTo>
                    <a:pt x="10547" y="1"/>
                  </a:lnTo>
                  <a:lnTo>
                    <a:pt x="10547" y="1"/>
                  </a:lnTo>
                  <a:close/>
                  <a:moveTo>
                    <a:pt x="5554" y="975"/>
                  </a:moveTo>
                  <a:lnTo>
                    <a:pt x="6284" y="975"/>
                  </a:lnTo>
                  <a:lnTo>
                    <a:pt x="6284" y="975"/>
                  </a:lnTo>
                  <a:lnTo>
                    <a:pt x="6406" y="999"/>
                  </a:lnTo>
                  <a:lnTo>
                    <a:pt x="6479" y="1073"/>
                  </a:lnTo>
                  <a:lnTo>
                    <a:pt x="6552" y="1146"/>
                  </a:lnTo>
                  <a:lnTo>
                    <a:pt x="6577" y="1267"/>
                  </a:lnTo>
                  <a:lnTo>
                    <a:pt x="6577" y="1267"/>
                  </a:lnTo>
                  <a:lnTo>
                    <a:pt x="6552" y="1365"/>
                  </a:lnTo>
                  <a:lnTo>
                    <a:pt x="6479" y="1462"/>
                  </a:lnTo>
                  <a:lnTo>
                    <a:pt x="6406" y="1511"/>
                  </a:lnTo>
                  <a:lnTo>
                    <a:pt x="6284" y="1535"/>
                  </a:lnTo>
                  <a:lnTo>
                    <a:pt x="5554" y="1535"/>
                  </a:lnTo>
                  <a:lnTo>
                    <a:pt x="5554" y="1535"/>
                  </a:lnTo>
                  <a:lnTo>
                    <a:pt x="5432" y="1511"/>
                  </a:lnTo>
                  <a:lnTo>
                    <a:pt x="5359" y="1462"/>
                  </a:lnTo>
                  <a:lnTo>
                    <a:pt x="5286" y="1365"/>
                  </a:lnTo>
                  <a:lnTo>
                    <a:pt x="5262" y="1267"/>
                  </a:lnTo>
                  <a:lnTo>
                    <a:pt x="5262" y="1267"/>
                  </a:lnTo>
                  <a:lnTo>
                    <a:pt x="5286" y="1146"/>
                  </a:lnTo>
                  <a:lnTo>
                    <a:pt x="5359" y="1073"/>
                  </a:lnTo>
                  <a:lnTo>
                    <a:pt x="5432" y="999"/>
                  </a:lnTo>
                  <a:lnTo>
                    <a:pt x="5554" y="975"/>
                  </a:lnTo>
                  <a:lnTo>
                    <a:pt x="5554" y="975"/>
                  </a:lnTo>
                  <a:close/>
                  <a:moveTo>
                    <a:pt x="5919" y="19436"/>
                  </a:moveTo>
                  <a:lnTo>
                    <a:pt x="5919" y="19436"/>
                  </a:lnTo>
                  <a:lnTo>
                    <a:pt x="5749" y="19412"/>
                  </a:lnTo>
                  <a:lnTo>
                    <a:pt x="5578" y="19363"/>
                  </a:lnTo>
                  <a:lnTo>
                    <a:pt x="5432" y="19290"/>
                  </a:lnTo>
                  <a:lnTo>
                    <a:pt x="5310" y="19193"/>
                  </a:lnTo>
                  <a:lnTo>
                    <a:pt x="5213" y="19071"/>
                  </a:lnTo>
                  <a:lnTo>
                    <a:pt x="5140" y="18925"/>
                  </a:lnTo>
                  <a:lnTo>
                    <a:pt x="5091" y="18754"/>
                  </a:lnTo>
                  <a:lnTo>
                    <a:pt x="5067" y="18584"/>
                  </a:lnTo>
                  <a:lnTo>
                    <a:pt x="5067" y="18584"/>
                  </a:lnTo>
                  <a:lnTo>
                    <a:pt x="5091" y="18413"/>
                  </a:lnTo>
                  <a:lnTo>
                    <a:pt x="5140" y="18243"/>
                  </a:lnTo>
                  <a:lnTo>
                    <a:pt x="5213" y="18097"/>
                  </a:lnTo>
                  <a:lnTo>
                    <a:pt x="5310" y="17975"/>
                  </a:lnTo>
                  <a:lnTo>
                    <a:pt x="5432" y="17877"/>
                  </a:lnTo>
                  <a:lnTo>
                    <a:pt x="5578" y="17804"/>
                  </a:lnTo>
                  <a:lnTo>
                    <a:pt x="5749" y="17756"/>
                  </a:lnTo>
                  <a:lnTo>
                    <a:pt x="5919" y="17731"/>
                  </a:lnTo>
                  <a:lnTo>
                    <a:pt x="5919" y="17731"/>
                  </a:lnTo>
                  <a:lnTo>
                    <a:pt x="6090" y="17756"/>
                  </a:lnTo>
                  <a:lnTo>
                    <a:pt x="6260" y="17804"/>
                  </a:lnTo>
                  <a:lnTo>
                    <a:pt x="6406" y="17877"/>
                  </a:lnTo>
                  <a:lnTo>
                    <a:pt x="6528" y="17975"/>
                  </a:lnTo>
                  <a:lnTo>
                    <a:pt x="6625" y="18097"/>
                  </a:lnTo>
                  <a:lnTo>
                    <a:pt x="6699" y="18243"/>
                  </a:lnTo>
                  <a:lnTo>
                    <a:pt x="6747" y="18413"/>
                  </a:lnTo>
                  <a:lnTo>
                    <a:pt x="6772" y="18584"/>
                  </a:lnTo>
                  <a:lnTo>
                    <a:pt x="6772" y="18584"/>
                  </a:lnTo>
                  <a:lnTo>
                    <a:pt x="6747" y="18754"/>
                  </a:lnTo>
                  <a:lnTo>
                    <a:pt x="6699" y="18925"/>
                  </a:lnTo>
                  <a:lnTo>
                    <a:pt x="6625" y="19071"/>
                  </a:lnTo>
                  <a:lnTo>
                    <a:pt x="6528" y="19193"/>
                  </a:lnTo>
                  <a:lnTo>
                    <a:pt x="6406" y="19290"/>
                  </a:lnTo>
                  <a:lnTo>
                    <a:pt x="6260" y="19363"/>
                  </a:lnTo>
                  <a:lnTo>
                    <a:pt x="6090" y="19412"/>
                  </a:lnTo>
                  <a:lnTo>
                    <a:pt x="5919" y="19436"/>
                  </a:lnTo>
                  <a:lnTo>
                    <a:pt x="5919" y="19436"/>
                  </a:lnTo>
                  <a:close/>
                  <a:moveTo>
                    <a:pt x="10547" y="16660"/>
                  </a:moveTo>
                  <a:lnTo>
                    <a:pt x="1292" y="16660"/>
                  </a:lnTo>
                  <a:lnTo>
                    <a:pt x="1292" y="2558"/>
                  </a:lnTo>
                  <a:lnTo>
                    <a:pt x="10547" y="2558"/>
                  </a:lnTo>
                  <a:lnTo>
                    <a:pt x="10547" y="16660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4928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8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1066" y="494550"/>
            <a:ext cx="1037166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1066" y="2000932"/>
            <a:ext cx="10371667" cy="4476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grpSp>
        <p:nvGrpSpPr>
          <p:cNvPr id="13" name="Группа 12"/>
          <p:cNvGrpSpPr/>
          <p:nvPr userDrawn="1"/>
        </p:nvGrpSpPr>
        <p:grpSpPr>
          <a:xfrm>
            <a:off x="0" y="6627812"/>
            <a:ext cx="4037847" cy="230188"/>
            <a:chOff x="-1" y="0"/>
            <a:chExt cx="8861838" cy="840468"/>
          </a:xfrm>
        </p:grpSpPr>
        <p:sp>
          <p:nvSpPr>
            <p:cNvPr id="14" name="Блок-схема: данные 4"/>
            <p:cNvSpPr/>
            <p:nvPr/>
          </p:nvSpPr>
          <p:spPr>
            <a:xfrm>
              <a:off x="-1" y="0"/>
              <a:ext cx="8861838" cy="840468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8029"/>
                <a:gd name="connsiteY0" fmla="*/ 10088 h 10088"/>
                <a:gd name="connsiteX1" fmla="*/ 29 w 8029"/>
                <a:gd name="connsiteY1" fmla="*/ 0 h 10088"/>
                <a:gd name="connsiteX2" fmla="*/ 8029 w 8029"/>
                <a:gd name="connsiteY2" fmla="*/ 0 h 10088"/>
                <a:gd name="connsiteX3" fmla="*/ 6029 w 8029"/>
                <a:gd name="connsiteY3" fmla="*/ 10000 h 10088"/>
                <a:gd name="connsiteX4" fmla="*/ 0 w 8029"/>
                <a:gd name="connsiteY4" fmla="*/ 10088 h 10088"/>
                <a:gd name="connsiteX0" fmla="*/ 0 w 9972"/>
                <a:gd name="connsiteY0" fmla="*/ 9913 h 9913"/>
                <a:gd name="connsiteX1" fmla="*/ 8 w 9972"/>
                <a:gd name="connsiteY1" fmla="*/ 0 h 9913"/>
                <a:gd name="connsiteX2" fmla="*/ 9972 w 9972"/>
                <a:gd name="connsiteY2" fmla="*/ 0 h 9913"/>
                <a:gd name="connsiteX3" fmla="*/ 7481 w 9972"/>
                <a:gd name="connsiteY3" fmla="*/ 9913 h 9913"/>
                <a:gd name="connsiteX4" fmla="*/ 0 w 9972"/>
                <a:gd name="connsiteY4" fmla="*/ 9913 h 9913"/>
                <a:gd name="connsiteX0" fmla="*/ 0 w 10000"/>
                <a:gd name="connsiteY0" fmla="*/ 10000 h 10000"/>
                <a:gd name="connsiteX1" fmla="*/ 8 w 10000"/>
                <a:gd name="connsiteY1" fmla="*/ 0 h 10000"/>
                <a:gd name="connsiteX2" fmla="*/ 10000 w 10000"/>
                <a:gd name="connsiteY2" fmla="*/ 0 h 10000"/>
                <a:gd name="connsiteX3" fmla="*/ 8563 w 10000"/>
                <a:gd name="connsiteY3" fmla="*/ 10000 h 10000"/>
                <a:gd name="connsiteX4" fmla="*/ 0 w 10000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cubicBezTo>
                    <a:pt x="12" y="6637"/>
                    <a:pt x="-4" y="3363"/>
                    <a:pt x="8" y="0"/>
                  </a:cubicBezTo>
                  <a:lnTo>
                    <a:pt x="10000" y="0"/>
                  </a:lnTo>
                  <a:lnTo>
                    <a:pt x="8563" y="10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E31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400" b="1" dirty="0">
                <a:latin typeface="Book Antiqua" panose="02040602050305030304" pitchFamily="18" charset="0"/>
              </a:endParaRPr>
            </a:p>
          </p:txBody>
        </p:sp>
        <p:sp>
          <p:nvSpPr>
            <p:cNvPr id="15" name="Блок-схема: данные 4"/>
            <p:cNvSpPr/>
            <p:nvPr/>
          </p:nvSpPr>
          <p:spPr>
            <a:xfrm>
              <a:off x="-1" y="1"/>
              <a:ext cx="8790915" cy="805758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8029"/>
                <a:gd name="connsiteY0" fmla="*/ 10088 h 10088"/>
                <a:gd name="connsiteX1" fmla="*/ 29 w 8029"/>
                <a:gd name="connsiteY1" fmla="*/ 0 h 10088"/>
                <a:gd name="connsiteX2" fmla="*/ 8029 w 8029"/>
                <a:gd name="connsiteY2" fmla="*/ 0 h 10088"/>
                <a:gd name="connsiteX3" fmla="*/ 6029 w 8029"/>
                <a:gd name="connsiteY3" fmla="*/ 10000 h 10088"/>
                <a:gd name="connsiteX4" fmla="*/ 0 w 8029"/>
                <a:gd name="connsiteY4" fmla="*/ 10088 h 10088"/>
                <a:gd name="connsiteX0" fmla="*/ 0 w 9972"/>
                <a:gd name="connsiteY0" fmla="*/ 9913 h 9913"/>
                <a:gd name="connsiteX1" fmla="*/ 8 w 9972"/>
                <a:gd name="connsiteY1" fmla="*/ 0 h 9913"/>
                <a:gd name="connsiteX2" fmla="*/ 9972 w 9972"/>
                <a:gd name="connsiteY2" fmla="*/ 0 h 9913"/>
                <a:gd name="connsiteX3" fmla="*/ 7481 w 9972"/>
                <a:gd name="connsiteY3" fmla="*/ 9913 h 9913"/>
                <a:gd name="connsiteX4" fmla="*/ 0 w 9972"/>
                <a:gd name="connsiteY4" fmla="*/ 9913 h 9913"/>
                <a:gd name="connsiteX0" fmla="*/ 0 w 10000"/>
                <a:gd name="connsiteY0" fmla="*/ 10000 h 10000"/>
                <a:gd name="connsiteX1" fmla="*/ 8 w 10000"/>
                <a:gd name="connsiteY1" fmla="*/ 0 h 10000"/>
                <a:gd name="connsiteX2" fmla="*/ 10000 w 10000"/>
                <a:gd name="connsiteY2" fmla="*/ 0 h 10000"/>
                <a:gd name="connsiteX3" fmla="*/ 8563 w 10000"/>
                <a:gd name="connsiteY3" fmla="*/ 10000 h 10000"/>
                <a:gd name="connsiteX4" fmla="*/ 0 w 10000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cubicBezTo>
                    <a:pt x="12" y="6637"/>
                    <a:pt x="-4" y="3363"/>
                    <a:pt x="8" y="0"/>
                  </a:cubicBezTo>
                  <a:lnTo>
                    <a:pt x="10000" y="0"/>
                  </a:lnTo>
                  <a:lnTo>
                    <a:pt x="8563" y="10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2647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400" b="1" dirty="0">
                <a:latin typeface="Book Antiqua" panose="02040602050305030304" pitchFamily="18" charset="0"/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105" b="36705"/>
          <a:stretch/>
        </p:blipFill>
        <p:spPr>
          <a:xfrm>
            <a:off x="11235824" y="230188"/>
            <a:ext cx="796231" cy="781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824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1066" y="494550"/>
            <a:ext cx="1037166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1066" y="2000932"/>
            <a:ext cx="10371667" cy="4476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grpSp>
        <p:nvGrpSpPr>
          <p:cNvPr id="13" name="Группа 12"/>
          <p:cNvGrpSpPr/>
          <p:nvPr userDrawn="1"/>
        </p:nvGrpSpPr>
        <p:grpSpPr>
          <a:xfrm>
            <a:off x="0" y="6627812"/>
            <a:ext cx="4037847" cy="230188"/>
            <a:chOff x="-1" y="0"/>
            <a:chExt cx="8861838" cy="840468"/>
          </a:xfrm>
        </p:grpSpPr>
        <p:sp>
          <p:nvSpPr>
            <p:cNvPr id="14" name="Блок-схема: данные 4"/>
            <p:cNvSpPr/>
            <p:nvPr/>
          </p:nvSpPr>
          <p:spPr>
            <a:xfrm>
              <a:off x="-1" y="0"/>
              <a:ext cx="8861838" cy="840468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8029"/>
                <a:gd name="connsiteY0" fmla="*/ 10088 h 10088"/>
                <a:gd name="connsiteX1" fmla="*/ 29 w 8029"/>
                <a:gd name="connsiteY1" fmla="*/ 0 h 10088"/>
                <a:gd name="connsiteX2" fmla="*/ 8029 w 8029"/>
                <a:gd name="connsiteY2" fmla="*/ 0 h 10088"/>
                <a:gd name="connsiteX3" fmla="*/ 6029 w 8029"/>
                <a:gd name="connsiteY3" fmla="*/ 10000 h 10088"/>
                <a:gd name="connsiteX4" fmla="*/ 0 w 8029"/>
                <a:gd name="connsiteY4" fmla="*/ 10088 h 10088"/>
                <a:gd name="connsiteX0" fmla="*/ 0 w 9972"/>
                <a:gd name="connsiteY0" fmla="*/ 9913 h 9913"/>
                <a:gd name="connsiteX1" fmla="*/ 8 w 9972"/>
                <a:gd name="connsiteY1" fmla="*/ 0 h 9913"/>
                <a:gd name="connsiteX2" fmla="*/ 9972 w 9972"/>
                <a:gd name="connsiteY2" fmla="*/ 0 h 9913"/>
                <a:gd name="connsiteX3" fmla="*/ 7481 w 9972"/>
                <a:gd name="connsiteY3" fmla="*/ 9913 h 9913"/>
                <a:gd name="connsiteX4" fmla="*/ 0 w 9972"/>
                <a:gd name="connsiteY4" fmla="*/ 9913 h 9913"/>
                <a:gd name="connsiteX0" fmla="*/ 0 w 10000"/>
                <a:gd name="connsiteY0" fmla="*/ 10000 h 10000"/>
                <a:gd name="connsiteX1" fmla="*/ 8 w 10000"/>
                <a:gd name="connsiteY1" fmla="*/ 0 h 10000"/>
                <a:gd name="connsiteX2" fmla="*/ 10000 w 10000"/>
                <a:gd name="connsiteY2" fmla="*/ 0 h 10000"/>
                <a:gd name="connsiteX3" fmla="*/ 8563 w 10000"/>
                <a:gd name="connsiteY3" fmla="*/ 10000 h 10000"/>
                <a:gd name="connsiteX4" fmla="*/ 0 w 10000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cubicBezTo>
                    <a:pt x="12" y="6637"/>
                    <a:pt x="-4" y="3363"/>
                    <a:pt x="8" y="0"/>
                  </a:cubicBezTo>
                  <a:lnTo>
                    <a:pt x="10000" y="0"/>
                  </a:lnTo>
                  <a:lnTo>
                    <a:pt x="8563" y="10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E31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400" b="1" dirty="0">
                <a:latin typeface="Book Antiqua" panose="02040602050305030304" pitchFamily="18" charset="0"/>
              </a:endParaRPr>
            </a:p>
          </p:txBody>
        </p:sp>
        <p:sp>
          <p:nvSpPr>
            <p:cNvPr id="15" name="Блок-схема: данные 4"/>
            <p:cNvSpPr/>
            <p:nvPr/>
          </p:nvSpPr>
          <p:spPr>
            <a:xfrm>
              <a:off x="-1" y="1"/>
              <a:ext cx="8790915" cy="805758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8029"/>
                <a:gd name="connsiteY0" fmla="*/ 10088 h 10088"/>
                <a:gd name="connsiteX1" fmla="*/ 29 w 8029"/>
                <a:gd name="connsiteY1" fmla="*/ 0 h 10088"/>
                <a:gd name="connsiteX2" fmla="*/ 8029 w 8029"/>
                <a:gd name="connsiteY2" fmla="*/ 0 h 10088"/>
                <a:gd name="connsiteX3" fmla="*/ 6029 w 8029"/>
                <a:gd name="connsiteY3" fmla="*/ 10000 h 10088"/>
                <a:gd name="connsiteX4" fmla="*/ 0 w 8029"/>
                <a:gd name="connsiteY4" fmla="*/ 10088 h 10088"/>
                <a:gd name="connsiteX0" fmla="*/ 0 w 9972"/>
                <a:gd name="connsiteY0" fmla="*/ 9913 h 9913"/>
                <a:gd name="connsiteX1" fmla="*/ 8 w 9972"/>
                <a:gd name="connsiteY1" fmla="*/ 0 h 9913"/>
                <a:gd name="connsiteX2" fmla="*/ 9972 w 9972"/>
                <a:gd name="connsiteY2" fmla="*/ 0 h 9913"/>
                <a:gd name="connsiteX3" fmla="*/ 7481 w 9972"/>
                <a:gd name="connsiteY3" fmla="*/ 9913 h 9913"/>
                <a:gd name="connsiteX4" fmla="*/ 0 w 9972"/>
                <a:gd name="connsiteY4" fmla="*/ 9913 h 9913"/>
                <a:gd name="connsiteX0" fmla="*/ 0 w 10000"/>
                <a:gd name="connsiteY0" fmla="*/ 10000 h 10000"/>
                <a:gd name="connsiteX1" fmla="*/ 8 w 10000"/>
                <a:gd name="connsiteY1" fmla="*/ 0 h 10000"/>
                <a:gd name="connsiteX2" fmla="*/ 10000 w 10000"/>
                <a:gd name="connsiteY2" fmla="*/ 0 h 10000"/>
                <a:gd name="connsiteX3" fmla="*/ 8563 w 10000"/>
                <a:gd name="connsiteY3" fmla="*/ 10000 h 10000"/>
                <a:gd name="connsiteX4" fmla="*/ 0 w 10000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cubicBezTo>
                    <a:pt x="12" y="6637"/>
                    <a:pt x="-4" y="3363"/>
                    <a:pt x="8" y="0"/>
                  </a:cubicBezTo>
                  <a:lnTo>
                    <a:pt x="10000" y="0"/>
                  </a:lnTo>
                  <a:lnTo>
                    <a:pt x="8563" y="10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2647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400" b="1" dirty="0">
                <a:latin typeface="Book Antiqua" panose="02040602050305030304" pitchFamily="18" charset="0"/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105" b="36705"/>
          <a:stretch/>
        </p:blipFill>
        <p:spPr>
          <a:xfrm>
            <a:off x="11235824" y="230188"/>
            <a:ext cx="796231" cy="781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263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  <p:sldLayoutId id="2147483714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22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10" Type="http://schemas.openxmlformats.org/officeDocument/2006/relationships/image" Target="../media/image24.png"/><Relationship Id="rId4" Type="http://schemas.openxmlformats.org/officeDocument/2006/relationships/diagramQuickStyle" Target="../diagrams/quickStyle3.xml"/><Relationship Id="rId9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1.png"/><Relationship Id="rId3" Type="http://schemas.openxmlformats.org/officeDocument/2006/relationships/diagramLayout" Target="../diagrams/layout4.xml"/><Relationship Id="rId7" Type="http://schemas.openxmlformats.org/officeDocument/2006/relationships/image" Target="../media/image26.png"/><Relationship Id="rId12" Type="http://schemas.openxmlformats.org/officeDocument/2006/relationships/image" Target="../media/image30.png"/><Relationship Id="rId17" Type="http://schemas.openxmlformats.org/officeDocument/2006/relationships/image" Target="../media/image33.png"/><Relationship Id="rId2" Type="http://schemas.openxmlformats.org/officeDocument/2006/relationships/diagramData" Target="../diagrams/data4.xml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38.xml"/><Relationship Id="rId6" Type="http://schemas.microsoft.com/office/2007/relationships/diagramDrawing" Target="../diagrams/drawing4.xml"/><Relationship Id="rId11" Type="http://schemas.openxmlformats.org/officeDocument/2006/relationships/image" Target="../media/image29.png"/><Relationship Id="rId5" Type="http://schemas.openxmlformats.org/officeDocument/2006/relationships/diagramColors" Target="../diagrams/colors4.xml"/><Relationship Id="rId15" Type="http://schemas.openxmlformats.org/officeDocument/2006/relationships/image" Target="../media/image17.png"/><Relationship Id="rId10" Type="http://schemas.openxmlformats.org/officeDocument/2006/relationships/image" Target="../media/image16.png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28.png"/><Relationship Id="rId14" Type="http://schemas.openxmlformats.org/officeDocument/2006/relationships/hyperlink" Target="https://chiro74.ru/vimp/innovatsionnye-proekty/gubernatorskie-inzhenernye-klassy/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mailto:gennadiy.gorshkov@chiro74.ru" TargetMode="Externa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6.png"/><Relationship Id="rId4" Type="http://schemas.openxmlformats.org/officeDocument/2006/relationships/hyperlink" Target="mailto:nadezhda.knutareva@chiro74.ru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microsoft.com/office/2007/relationships/hdphoto" Target="../media/hdphoto4.wdp"/><Relationship Id="rId7" Type="http://schemas.microsoft.com/office/2007/relationships/hdphoto" Target="../media/hdphoto6.wdp"/><Relationship Id="rId12" Type="http://schemas.microsoft.com/office/2007/relationships/hdphoto" Target="../media/hdphoto8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38.png"/><Relationship Id="rId11" Type="http://schemas.openxmlformats.org/officeDocument/2006/relationships/image" Target="../media/image41.png"/><Relationship Id="rId5" Type="http://schemas.openxmlformats.org/officeDocument/2006/relationships/image" Target="../media/image37.png"/><Relationship Id="rId10" Type="http://schemas.openxmlformats.org/officeDocument/2006/relationships/image" Target="../media/image40.png"/><Relationship Id="rId4" Type="http://schemas.openxmlformats.org/officeDocument/2006/relationships/image" Target="../media/image12.png"/><Relationship Id="rId9" Type="http://schemas.microsoft.com/office/2007/relationships/hdphoto" Target="../media/hdphoto7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chiro74.ru/" TargetMode="Externa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4.xml"/><Relationship Id="rId5" Type="http://schemas.openxmlformats.org/officeDocument/2006/relationships/hyperlink" Target="mailto:vladislava.nikolaeva@chiro74.ru" TargetMode="External"/><Relationship Id="rId4" Type="http://schemas.openxmlformats.org/officeDocument/2006/relationships/hyperlink" Target="mailto:info@chiro74.ru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hyperlink" Target="https://newschool.rcokio.ru/" TargetMode="External"/><Relationship Id="rId18" Type="http://schemas.openxmlformats.org/officeDocument/2006/relationships/image" Target="../media/image47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12" Type="http://schemas.openxmlformats.org/officeDocument/2006/relationships/image" Target="../media/image30.png"/><Relationship Id="rId17" Type="http://schemas.microsoft.com/office/2007/relationships/hdphoto" Target="../media/hdphoto2.wdp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50.xml"/><Relationship Id="rId6" Type="http://schemas.openxmlformats.org/officeDocument/2006/relationships/diagramColors" Target="../diagrams/colors7.xml"/><Relationship Id="rId11" Type="http://schemas.openxmlformats.org/officeDocument/2006/relationships/image" Target="../media/image29.png"/><Relationship Id="rId5" Type="http://schemas.openxmlformats.org/officeDocument/2006/relationships/diagramQuickStyle" Target="../diagrams/quickStyle7.xml"/><Relationship Id="rId15" Type="http://schemas.openxmlformats.org/officeDocument/2006/relationships/image" Target="../media/image32.png"/><Relationship Id="rId10" Type="http://schemas.openxmlformats.org/officeDocument/2006/relationships/image" Target="../media/image16.png"/><Relationship Id="rId19" Type="http://schemas.openxmlformats.org/officeDocument/2006/relationships/image" Target="../media/image48.png"/><Relationship Id="rId4" Type="http://schemas.openxmlformats.org/officeDocument/2006/relationships/diagramLayout" Target="../diagrams/layout7.xml"/><Relationship Id="rId9" Type="http://schemas.openxmlformats.org/officeDocument/2006/relationships/image" Target="../media/image28.png"/><Relationship Id="rId1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chiro74.ru/staff/otdel-soprovozhdenija-attestatsii-pedagogicheskih-rabotnikov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s://chiro74.ru/shkola-minprosveschenija-rossii/" TargetMode="External"/><Relationship Id="rId3" Type="http://schemas.openxmlformats.org/officeDocument/2006/relationships/hyperlink" Target="https://edsoo.ru/god-pedagoga-i-nastavnika/" TargetMode="External"/><Relationship Id="rId7" Type="http://schemas.openxmlformats.org/officeDocument/2006/relationships/image" Target="../media/image54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smp.edu.ru/" TargetMode="External"/><Relationship Id="rId11" Type="http://schemas.openxmlformats.org/officeDocument/2006/relationships/image" Target="../media/image57.png"/><Relationship Id="rId5" Type="http://schemas.openxmlformats.org/officeDocument/2006/relationships/image" Target="../media/image53.png"/><Relationship Id="rId10" Type="http://schemas.openxmlformats.org/officeDocument/2006/relationships/image" Target="../media/image56.png"/><Relationship Id="rId4" Type="http://schemas.openxmlformats.org/officeDocument/2006/relationships/image" Target="../media/image52.png"/><Relationship Id="rId9" Type="http://schemas.openxmlformats.org/officeDocument/2006/relationships/image" Target="../media/image5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chiro74.ru/regionalnyj-metodicheskij-aktiv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0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64.gif"/><Relationship Id="rId5" Type="http://schemas.openxmlformats.org/officeDocument/2006/relationships/image" Target="../media/image63.jpeg"/><Relationship Id="rId4" Type="http://schemas.openxmlformats.org/officeDocument/2006/relationships/image" Target="../media/image6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/Relationships>
</file>

<file path=ppt/slides/_rels/slide42.xml.rels><?xml version="1.0" encoding="UTF-8" standalone="yes"?>
<Relationships xmlns="http://schemas.openxmlformats.org/package/2006/relationships"><Relationship Id="rId150" Type="http://schemas.openxmlformats.org/officeDocument/2006/relationships/image" Target="../media/image73.png"/><Relationship Id="rId51" Type="http://schemas.openxmlformats.org/officeDocument/2006/relationships/image" Target="NULL"/><Relationship Id="rId3" Type="http://schemas.openxmlformats.org/officeDocument/2006/relationships/image" Target="../media/image70.png"/><Relationship Id="rId146" Type="http://schemas.openxmlformats.org/officeDocument/2006/relationships/image" Target="../media/image71.png"/><Relationship Id="rId2" Type="http://schemas.openxmlformats.org/officeDocument/2006/relationships/hyperlink" Target="https://&#1088;&#1084;&#1094;74.&#1088;&#1092;/wp-content/uploads/2023/12/prikaz-2893.pdf" TargetMode="External"/><Relationship Id="rId145" Type="http://schemas.openxmlformats.org/officeDocument/2006/relationships/image" Target="NULL"/><Relationship Id="rId1" Type="http://schemas.openxmlformats.org/officeDocument/2006/relationships/slideLayout" Target="../slideLayouts/slideLayout25.xml"/><Relationship Id="rId149" Type="http://schemas.openxmlformats.org/officeDocument/2006/relationships/image" Target="NULL"/><Relationship Id="rId57" Type="http://schemas.openxmlformats.org/officeDocument/2006/relationships/image" Target="NULL"/><Relationship Id="rId151" Type="http://schemas.openxmlformats.org/officeDocument/2006/relationships/image" Target="../media/image74.png"/><Relationship Id="rId147" Type="http://schemas.openxmlformats.org/officeDocument/2006/relationships/image" Target="../media/image72.png"/><Relationship Id="rId9" Type="http://schemas.openxmlformats.org/officeDocument/2006/relationships/image" Target="NUL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mailto:gennadiy.gorshkov@chiro74.ru" TargetMode="Externa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9.png"/><Relationship Id="rId4" Type="http://schemas.openxmlformats.org/officeDocument/2006/relationships/hyperlink" Target="mailto:olga.malceva@chiro74.ru" TargetMode="Externa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19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15.png"/><Relationship Id="rId12" Type="http://schemas.openxmlformats.org/officeDocument/2006/relationships/image" Target="../media/image18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8.xml"/><Relationship Id="rId6" Type="http://schemas.microsoft.com/office/2007/relationships/diagramDrawing" Target="../diagrams/drawing2.xml"/><Relationship Id="rId11" Type="http://schemas.openxmlformats.org/officeDocument/2006/relationships/image" Target="../media/image17.png"/><Relationship Id="rId5" Type="http://schemas.openxmlformats.org/officeDocument/2006/relationships/diagramColors" Target="../diagrams/colors2.xml"/><Relationship Id="rId15" Type="http://schemas.microsoft.com/office/2007/relationships/hdphoto" Target="../media/hdphoto2.wdp"/><Relationship Id="rId10" Type="http://schemas.openxmlformats.org/officeDocument/2006/relationships/hyperlink" Target="https://newschool.rcokio.ru/" TargetMode="External"/><Relationship Id="rId4" Type="http://schemas.openxmlformats.org/officeDocument/2006/relationships/diagramQuickStyle" Target="../diagrams/quickStyle2.xml"/><Relationship Id="rId9" Type="http://schemas.openxmlformats.org/officeDocument/2006/relationships/hyperlink" Target="https://chiro74.ru/vimp/uspeshnye-praktiki-msoko/effektivnye-praktiki/" TargetMode="External"/><Relationship Id="rId1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37333" y="3077309"/>
            <a:ext cx="7075537" cy="1501292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ru-RU" sz="25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Проектировочная площадка 1. </a:t>
            </a:r>
            <a:r>
              <a:rPr lang="ru-RU" sz="25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/>
            </a:r>
            <a:br>
              <a:rPr lang="ru-RU" sz="25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Планирование </a:t>
            </a:r>
            <a:r>
              <a:rPr lang="ru-RU" sz="2500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работы муниципальных методических служб по ключевым направлениям и проектам методического сопровождения механизмов управления качеством образования </a:t>
            </a: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/>
            </a:r>
            <a:br>
              <a:rPr lang="ru-RU" sz="2500" dirty="0" smtClean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в </a:t>
            </a:r>
            <a:r>
              <a:rPr lang="ru-RU" sz="2500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муниципальных системах образования </a:t>
            </a:r>
          </a:p>
        </p:txBody>
      </p:sp>
    </p:spTree>
    <p:extLst>
      <p:ext uri="{BB962C8B-B14F-4D97-AF65-F5344CB8AC3E}">
        <p14:creationId xmlns:p14="http://schemas.microsoft.com/office/powerpoint/2010/main" val="3317690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6020" y="0"/>
            <a:ext cx="11184236" cy="876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98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+mn-cs"/>
              </a:rPr>
              <a:t>Губернаторские инженерные классы </a:t>
            </a:r>
            <a:r>
              <a:rPr kumimoji="0" lang="ru-RU" sz="1698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+mn-cs"/>
              </a:rPr>
              <a:t>- инновационная организационная форма  реализации в общеобразовательных организациях Челябинской области </a:t>
            </a:r>
            <a:r>
              <a:rPr kumimoji="0" lang="ru-RU" sz="1698" b="0" i="0" u="none" strike="noStrike" kern="1200" cap="none" spc="0" normalizeH="0" baseline="0" noProof="0" dirty="0" err="1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+mn-cs"/>
              </a:rPr>
              <a:t>предпрофильных</a:t>
            </a:r>
            <a:r>
              <a:rPr kumimoji="0" lang="ru-RU" sz="1698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+mn-cs"/>
              </a:rPr>
              <a:t> и профильных образовательных программ инженерной направленности</a:t>
            </a:r>
            <a:endParaRPr kumimoji="0" lang="ru-RU" sz="1698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-903514" y="507022"/>
          <a:ext cx="11772338" cy="31946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6" name="Рисунок 25">
            <a:extLst>
              <a:ext uri="{FF2B5EF4-FFF2-40B4-BE49-F238E27FC236}">
                <a16:creationId xmlns:a16="http://schemas.microsoft.com/office/drawing/2014/main" xmlns="" id="{30487C25-839D-85AB-B68B-BC1ADD7C289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820" y="4110012"/>
            <a:ext cx="12092359" cy="2553194"/>
          </a:xfrm>
          <a:prstGeom prst="rect">
            <a:avLst/>
          </a:prstGeom>
        </p:spPr>
      </p:pic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xmlns="" id="{657E3E41-CCCD-D08A-634A-DB6426D6300B}"/>
              </a:ext>
            </a:extLst>
          </p:cNvPr>
          <p:cNvSpPr/>
          <p:nvPr/>
        </p:nvSpPr>
        <p:spPr>
          <a:xfrm>
            <a:off x="5374639" y="2633464"/>
            <a:ext cx="6664547" cy="1323439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Arial" panose="020B0604020202020204" pitchFamily="34" charset="0"/>
                <a:cs typeface="+mn-cs"/>
              </a:rPr>
              <a:t>Брендбук губернаторских инженерных классов «Инженер будущего74» </a:t>
            </a: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" panose="020B0604020202020204" pitchFamily="34" charset="0"/>
                <a:cs typeface="+mn-cs"/>
              </a:rPr>
              <a:t>– это комплекс базовых элементов фирменного стиля (графические, текстовые, цветовые и шрифтовые константы), который </a:t>
            </a:r>
            <a:r>
              <a:rPr kumimoji="0" lang="ru-RU" sz="1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Arial" panose="020B0604020202020204" pitchFamily="34" charset="0"/>
                <a:cs typeface="+mn-cs"/>
              </a:rPr>
              <a:t>формирует единый, узнаваемый образ губернаторских инженерных классов</a:t>
            </a:r>
            <a:endParaRPr kumimoji="0" lang="ru-RU" sz="16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Arial" panose="020B0604020202020204" pitchFamily="34" charset="0"/>
              <a:cs typeface="+mn-cs"/>
            </a:endParaRP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A4979DDF-FE38-4EB2-3CD7-37218B43830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06909" y="3003388"/>
            <a:ext cx="700200" cy="68671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FD0379F-AB74-ABA1-6C70-5AD315ED7D06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78557" y="945123"/>
            <a:ext cx="908579" cy="876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67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742C2124-F80D-18AE-0CBA-997514073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472096" y="6457564"/>
            <a:ext cx="441023" cy="359623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20F441-FB38-4E1A-A3E8-9BAFAC3749C3}" type="slidenum">
              <a:rPr kumimoji="0" lang="ru-RU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6" name="Объект 4">
            <a:extLst>
              <a:ext uri="{FF2B5EF4-FFF2-40B4-BE49-F238E27FC236}">
                <a16:creationId xmlns:a16="http://schemas.microsoft.com/office/drawing/2014/main" xmlns="" id="{DD2F3EAF-4B3A-D694-F98B-EF67F655F02A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8748" y="712449"/>
          <a:ext cx="6978286" cy="51457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84480F3-AFD8-085C-605A-5025475C1CF8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71697" y="2015347"/>
            <a:ext cx="638552" cy="46718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FB4D1300-8A48-AE54-B8E0-08D02D582BE3}"/>
              </a:ext>
            </a:extLst>
          </p:cNvPr>
          <p:cNvSpPr txBox="1"/>
          <p:nvPr/>
        </p:nvSpPr>
        <p:spPr>
          <a:xfrm>
            <a:off x="101383" y="113110"/>
            <a:ext cx="11050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Научно-методическое сопровождение губернаторских инженерных классов в системе образования Челябинской области на 2024 год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297258" y="1031370"/>
            <a:ext cx="46945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Положение о региональном конкурсе брендбука губернаторских инженерных классов «Инженер будущего74» </a:t>
            </a:r>
          </a:p>
        </p:txBody>
      </p:sp>
      <p:grpSp>
        <p:nvGrpSpPr>
          <p:cNvPr id="30" name="Группа 29"/>
          <p:cNvGrpSpPr/>
          <p:nvPr/>
        </p:nvGrpSpPr>
        <p:grpSpPr>
          <a:xfrm>
            <a:off x="7318631" y="2782123"/>
            <a:ext cx="4755095" cy="1169551"/>
            <a:chOff x="7315199" y="3288387"/>
            <a:chExt cx="4743308" cy="1169551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7315199" y="3288387"/>
              <a:ext cx="4743308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563245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6479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rPr>
                <a:t>ОП КПК «Проектирование модели управления процессом самоопределения и профессиональной ориентации обучающихся в условиях сетевого социального партнерства» (федеральный реестр ДПО)</a:t>
              </a:r>
            </a:p>
          </p:txBody>
        </p:sp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383801" y="3525650"/>
              <a:ext cx="593025" cy="583994"/>
            </a:xfrm>
            <a:prstGeom prst="rect">
              <a:avLst/>
            </a:prstGeom>
          </p:spPr>
        </p:pic>
      </p:grpSp>
      <p:grpSp>
        <p:nvGrpSpPr>
          <p:cNvPr id="31" name="Группа 30"/>
          <p:cNvGrpSpPr/>
          <p:nvPr/>
        </p:nvGrpSpPr>
        <p:grpSpPr>
          <a:xfrm>
            <a:off x="7392938" y="1998890"/>
            <a:ext cx="4650390" cy="503897"/>
            <a:chOff x="7411719" y="2499966"/>
            <a:chExt cx="4650390" cy="503897"/>
          </a:xfrm>
        </p:grpSpPr>
        <p:pic>
          <p:nvPicPr>
            <p:cNvPr id="23" name="Рисунок 22"/>
            <p:cNvPicPr>
              <a:picLocks noChangeAspect="1"/>
            </p:cNvPicPr>
            <p:nvPr/>
          </p:nvPicPr>
          <p:blipFill rotWithShape="1">
            <a:blip r:embed="rId9"/>
            <a:srcRect l="5211" r="6944"/>
            <a:stretch/>
          </p:blipFill>
          <p:spPr>
            <a:xfrm>
              <a:off x="9744191" y="2499966"/>
              <a:ext cx="2317918" cy="503897"/>
            </a:xfrm>
            <a:prstGeom prst="rect">
              <a:avLst/>
            </a:prstGeom>
          </p:spPr>
        </p:pic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411719" y="2534021"/>
              <a:ext cx="2272356" cy="467189"/>
            </a:xfrm>
            <a:prstGeom prst="rect">
              <a:avLst/>
            </a:prstGeom>
          </p:spPr>
        </p:pic>
      </p:grpSp>
      <p:grpSp>
        <p:nvGrpSpPr>
          <p:cNvPr id="29" name="Группа 28"/>
          <p:cNvGrpSpPr/>
          <p:nvPr/>
        </p:nvGrpSpPr>
        <p:grpSpPr>
          <a:xfrm>
            <a:off x="7438092" y="4845821"/>
            <a:ext cx="4236118" cy="561690"/>
            <a:chOff x="7392083" y="5374824"/>
            <a:chExt cx="4236118" cy="561690"/>
          </a:xfrm>
        </p:grpSpPr>
        <p:pic>
          <p:nvPicPr>
            <p:cNvPr id="26" name="Рисунок 25"/>
            <p:cNvPicPr>
              <a:picLocks noChangeAspect="1"/>
            </p:cNvPicPr>
            <p:nvPr/>
          </p:nvPicPr>
          <p:blipFill rotWithShape="1">
            <a:blip r:embed="rId11"/>
            <a:srcRect t="10319"/>
            <a:stretch/>
          </p:blipFill>
          <p:spPr>
            <a:xfrm>
              <a:off x="7392083" y="5374824"/>
              <a:ext cx="1549322" cy="561690"/>
            </a:xfrm>
            <a:prstGeom prst="rect">
              <a:avLst/>
            </a:prstGeom>
          </p:spPr>
        </p:pic>
        <p:pic>
          <p:nvPicPr>
            <p:cNvPr id="27" name="Рисунок 26"/>
            <p:cNvPicPr>
              <a:picLocks noChangeAspect="1"/>
            </p:cNvPicPr>
            <p:nvPr/>
          </p:nvPicPr>
          <p:blipFill rotWithShape="1">
            <a:blip r:embed="rId12"/>
            <a:srcRect l="7781" t="32701" b="9175"/>
            <a:stretch/>
          </p:blipFill>
          <p:spPr>
            <a:xfrm>
              <a:off x="9068875" y="5675477"/>
              <a:ext cx="2559326" cy="229958"/>
            </a:xfrm>
            <a:prstGeom prst="rect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</p:pic>
      </p:grpSp>
      <p:sp>
        <p:nvSpPr>
          <p:cNvPr id="28" name="Прямоугольник 27"/>
          <p:cNvSpPr/>
          <p:nvPr/>
        </p:nvSpPr>
        <p:spPr>
          <a:xfrm>
            <a:off x="7389961" y="3957115"/>
            <a:ext cx="467089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Стажировочные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 площадки на базе общеобразовательных организаций / сетевое </a:t>
            </a:r>
            <a:r>
              <a:rPr kumimoji="0" lang="ru-RU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межорганизационное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 взаимодействие </a:t>
            </a: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13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71697" y="3983259"/>
            <a:ext cx="542836" cy="473338"/>
          </a:xfrm>
          <a:prstGeom prst="rect">
            <a:avLst/>
          </a:prstGeom>
        </p:spPr>
      </p:pic>
      <p:grpSp>
        <p:nvGrpSpPr>
          <p:cNvPr id="36" name="Группа 35"/>
          <p:cNvGrpSpPr/>
          <p:nvPr/>
        </p:nvGrpSpPr>
        <p:grpSpPr>
          <a:xfrm>
            <a:off x="7002779" y="903924"/>
            <a:ext cx="303449" cy="4639803"/>
            <a:chOff x="7088634" y="1454596"/>
            <a:chExt cx="303449" cy="4639803"/>
          </a:xfrm>
        </p:grpSpPr>
        <p:cxnSp>
          <p:nvCxnSpPr>
            <p:cNvPr id="34" name="Прямая со стрелкой 33"/>
            <p:cNvCxnSpPr/>
            <p:nvPr/>
          </p:nvCxnSpPr>
          <p:spPr>
            <a:xfrm flipV="1">
              <a:off x="7088634" y="1454596"/>
              <a:ext cx="0" cy="4639803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Стрелка вправо 34"/>
            <p:cNvSpPr/>
            <p:nvPr/>
          </p:nvSpPr>
          <p:spPr>
            <a:xfrm>
              <a:off x="7153835" y="1801906"/>
              <a:ext cx="220318" cy="197223"/>
            </a:xfrm>
            <a:prstGeom prst="right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Стрелка вправо 36"/>
            <p:cNvSpPr/>
            <p:nvPr/>
          </p:nvSpPr>
          <p:spPr>
            <a:xfrm>
              <a:off x="7162795" y="2680453"/>
              <a:ext cx="220318" cy="197223"/>
            </a:xfrm>
            <a:prstGeom prst="right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Стрелка вправо 37"/>
            <p:cNvSpPr/>
            <p:nvPr/>
          </p:nvSpPr>
          <p:spPr>
            <a:xfrm>
              <a:off x="7171765" y="3720348"/>
              <a:ext cx="220318" cy="197223"/>
            </a:xfrm>
            <a:prstGeom prst="right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Стрелка вправо 38"/>
            <p:cNvSpPr/>
            <p:nvPr/>
          </p:nvSpPr>
          <p:spPr>
            <a:xfrm>
              <a:off x="7171765" y="4769069"/>
              <a:ext cx="220318" cy="197223"/>
            </a:xfrm>
            <a:prstGeom prst="right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Стрелка вправо 39"/>
            <p:cNvSpPr/>
            <p:nvPr/>
          </p:nvSpPr>
          <p:spPr>
            <a:xfrm>
              <a:off x="7171765" y="5692590"/>
              <a:ext cx="220318" cy="197223"/>
            </a:xfrm>
            <a:prstGeom prst="right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D717626-DB34-7744-50C8-E22AAC333645}"/>
              </a:ext>
            </a:extLst>
          </p:cNvPr>
          <p:cNvSpPr txBox="1"/>
          <p:nvPr/>
        </p:nvSpPr>
        <p:spPr>
          <a:xfrm>
            <a:off x="1048550" y="5850013"/>
            <a:ext cx="532234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14"/>
              </a:rPr>
              <a:t>ГБУ ДПО ЧИРО, виртуальная информационно-методическая площадка (chiro74.ru)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695B5A0E-2B47-E13B-4CD7-6B1D4F31503D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l="19828" t="61598"/>
          <a:stretch/>
        </p:blipFill>
        <p:spPr>
          <a:xfrm>
            <a:off x="7200525" y="5796372"/>
            <a:ext cx="4830428" cy="65663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B58806C3-7459-44A1-FA9B-116FB9DA3721}"/>
              </a:ext>
            </a:extLst>
          </p:cNvPr>
          <p:cNvSpPr txBox="1"/>
          <p:nvPr/>
        </p:nvSpPr>
        <p:spPr>
          <a:xfrm>
            <a:off x="7576457" y="6447855"/>
            <a:ext cx="41936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телефон: 8 (351) 217-30-89, доб.5061 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26479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A00B4DCB-D1F1-37B0-DDCE-820B2132E1F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428469" y="5811232"/>
            <a:ext cx="714479" cy="718826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84DE1320-3D04-5F22-CC16-A8B732430E44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51566" y="5850013"/>
            <a:ext cx="662160" cy="662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00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19626" y="2206868"/>
            <a:ext cx="7572374" cy="1542317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1.2. Сопровождение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в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2024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году общеобразовательных организаций с низкими образовательными результатами и признаками необъективных результатов ВПР</a:t>
            </a:r>
          </a:p>
        </p:txBody>
      </p:sp>
    </p:spTree>
    <p:extLst>
      <p:ext uri="{BB962C8B-B14F-4D97-AF65-F5344CB8AC3E}">
        <p14:creationId xmlns:p14="http://schemas.microsoft.com/office/powerpoint/2010/main" val="224813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36055" y="270629"/>
            <a:ext cx="5382301" cy="645084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912567" y="1278988"/>
            <a:ext cx="405487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ea typeface="+mj-ea"/>
                <a:cs typeface="Times New Roman" panose="02020603050405020304" pitchFamily="18" charset="0"/>
              </a:rPr>
              <a:t>Общеобразовательные организации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ea typeface="+mj-ea"/>
                <a:cs typeface="Times New Roman" panose="02020603050405020304" pitchFamily="18" charset="0"/>
              </a:rPr>
              <a:t>Челябинской области с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ea typeface="+mj-ea"/>
                <a:cs typeface="Times New Roman" panose="02020603050405020304" pitchFamily="18" charset="0"/>
              </a:rPr>
              <a:t>низкими образовательными результатами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9602948"/>
              </p:ext>
            </p:extLst>
          </p:nvPr>
        </p:nvGraphicFramePr>
        <p:xfrm>
          <a:off x="264189" y="3105150"/>
          <a:ext cx="4336384" cy="1885949"/>
        </p:xfrm>
        <a:graphic>
          <a:graphicData uri="http://schemas.openxmlformats.org/drawingml/2006/table">
            <a:tbl>
              <a:tblPr firstRow="1" firstCol="1">
                <a:tableStyleId>{6E25E649-3F16-4E02-A733-19D2CDBF48F0}</a:tableStyleId>
              </a:tblPr>
              <a:tblGrid>
                <a:gridCol w="1313897">
                  <a:extLst>
                    <a:ext uri="{9D8B030D-6E8A-4147-A177-3AD203B41FA5}">
                      <a16:colId xmlns:a16="http://schemas.microsoft.com/office/drawing/2014/main" xmlns="" val="875088049"/>
                    </a:ext>
                  </a:extLst>
                </a:gridCol>
                <a:gridCol w="996413">
                  <a:extLst>
                    <a:ext uri="{9D8B030D-6E8A-4147-A177-3AD203B41FA5}">
                      <a16:colId xmlns:a16="http://schemas.microsoft.com/office/drawing/2014/main" xmlns="" val="1631381207"/>
                    </a:ext>
                  </a:extLst>
                </a:gridCol>
                <a:gridCol w="764502">
                  <a:extLst>
                    <a:ext uri="{9D8B030D-6E8A-4147-A177-3AD203B41FA5}">
                      <a16:colId xmlns:a16="http://schemas.microsoft.com/office/drawing/2014/main" xmlns="" val="1307369599"/>
                    </a:ext>
                  </a:extLst>
                </a:gridCol>
                <a:gridCol w="630786">
                  <a:extLst>
                    <a:ext uri="{9D8B030D-6E8A-4147-A177-3AD203B41FA5}">
                      <a16:colId xmlns:a16="http://schemas.microsoft.com/office/drawing/2014/main" xmlns="" val="1010557139"/>
                    </a:ext>
                  </a:extLst>
                </a:gridCol>
                <a:gridCol w="630786">
                  <a:extLst>
                    <a:ext uri="{9D8B030D-6E8A-4147-A177-3AD203B41FA5}">
                      <a16:colId xmlns:a16="http://schemas.microsoft.com/office/drawing/2014/main" xmlns="" val="3358992477"/>
                    </a:ext>
                  </a:extLst>
                </a:gridCol>
              </a:tblGrid>
              <a:tr h="5201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Год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2021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2022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2023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476802661"/>
                  </a:ext>
                </a:extLst>
              </a:tr>
              <a:tr h="68289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Количество</a:t>
                      </a:r>
                      <a:r>
                        <a:rPr lang="ru-RU" sz="1400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ОО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257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259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248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219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302085587"/>
                  </a:ext>
                </a:extLst>
              </a:tr>
              <a:tr h="68289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Количество</a:t>
                      </a:r>
                      <a:r>
                        <a:rPr lang="ru-RU" sz="1400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МОУО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40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41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41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2065260453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0067765"/>
              </p:ext>
            </p:extLst>
          </p:nvPr>
        </p:nvGraphicFramePr>
        <p:xfrm>
          <a:off x="7258049" y="3228975"/>
          <a:ext cx="4371974" cy="2171699"/>
        </p:xfrm>
        <a:graphic>
          <a:graphicData uri="http://schemas.openxmlformats.org/drawingml/2006/table">
            <a:tbl>
              <a:tblPr firstRow="1" firstCol="1">
                <a:tableStyleId>{6E25E649-3F16-4E02-A733-19D2CDBF48F0}</a:tableStyleId>
              </a:tblPr>
              <a:tblGrid>
                <a:gridCol w="1271611">
                  <a:extLst>
                    <a:ext uri="{9D8B030D-6E8A-4147-A177-3AD203B41FA5}">
                      <a16:colId xmlns:a16="http://schemas.microsoft.com/office/drawing/2014/main" xmlns="" val="875088049"/>
                    </a:ext>
                  </a:extLst>
                </a:gridCol>
                <a:gridCol w="837980">
                  <a:extLst>
                    <a:ext uri="{9D8B030D-6E8A-4147-A177-3AD203B41FA5}">
                      <a16:colId xmlns:a16="http://schemas.microsoft.com/office/drawing/2014/main" xmlns="" val="1631381207"/>
                    </a:ext>
                  </a:extLst>
                </a:gridCol>
                <a:gridCol w="691113">
                  <a:extLst>
                    <a:ext uri="{9D8B030D-6E8A-4147-A177-3AD203B41FA5}">
                      <a16:colId xmlns:a16="http://schemas.microsoft.com/office/drawing/2014/main" xmlns="" val="1307369599"/>
                    </a:ext>
                  </a:extLst>
                </a:gridCol>
                <a:gridCol w="785635">
                  <a:extLst>
                    <a:ext uri="{9D8B030D-6E8A-4147-A177-3AD203B41FA5}">
                      <a16:colId xmlns:a16="http://schemas.microsoft.com/office/drawing/2014/main" xmlns="" val="1010557139"/>
                    </a:ext>
                  </a:extLst>
                </a:gridCol>
                <a:gridCol w="785635">
                  <a:extLst>
                    <a:ext uri="{9D8B030D-6E8A-4147-A177-3AD203B41FA5}">
                      <a16:colId xmlns:a16="http://schemas.microsoft.com/office/drawing/2014/main" xmlns="" val="571547205"/>
                    </a:ext>
                  </a:extLst>
                </a:gridCol>
              </a:tblGrid>
              <a:tr h="4700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Год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2020</a:t>
                      </a:r>
                      <a:endParaRPr lang="ru-RU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2021</a:t>
                      </a:r>
                      <a:endParaRPr lang="ru-RU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2022</a:t>
                      </a:r>
                      <a:endParaRPr lang="ru-RU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2023</a:t>
                      </a:r>
                      <a:endParaRPr lang="ru-RU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476802661"/>
                  </a:ext>
                </a:extLst>
              </a:tr>
              <a:tr h="85081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Количество</a:t>
                      </a:r>
                      <a:r>
                        <a:rPr lang="ru-RU" sz="1400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ОО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84</a:t>
                      </a:r>
                      <a:endParaRPr lang="ru-RU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70</a:t>
                      </a:r>
                      <a:endParaRPr lang="ru-RU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106</a:t>
                      </a:r>
                      <a:endParaRPr lang="ru-RU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96</a:t>
                      </a:r>
                      <a:endParaRPr lang="ru-RU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302085587"/>
                  </a:ext>
                </a:extLst>
              </a:tr>
              <a:tr h="85081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Количество</a:t>
                      </a:r>
                      <a:r>
                        <a:rPr lang="ru-RU" sz="1400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МОУО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29</a:t>
                      </a:r>
                      <a:endParaRPr lang="ru-RU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28</a:t>
                      </a:r>
                      <a:endParaRPr lang="ru-RU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31</a:t>
                      </a:r>
                      <a:endParaRPr lang="ru-RU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28</a:t>
                      </a:r>
                      <a:endParaRPr lang="ru-RU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2065260453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7424457" y="971212"/>
            <a:ext cx="40548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Общеобразовательные организации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Челябинской области с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признаками необъективных результатов </a:t>
            </a:r>
          </a:p>
          <a:p>
            <a:pPr algn="ctr"/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по итогам всероссийских проверочных работ</a:t>
            </a:r>
          </a:p>
        </p:txBody>
      </p:sp>
    </p:spTree>
    <p:extLst>
      <p:ext uri="{BB962C8B-B14F-4D97-AF65-F5344CB8AC3E}">
        <p14:creationId xmlns:p14="http://schemas.microsoft.com/office/powerpoint/2010/main" val="1722793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614958179"/>
              </p:ext>
            </p:extLst>
          </p:nvPr>
        </p:nvGraphicFramePr>
        <p:xfrm>
          <a:off x="844062" y="226338"/>
          <a:ext cx="10509738" cy="57084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31475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3942677673"/>
              </p:ext>
            </p:extLst>
          </p:nvPr>
        </p:nvGraphicFramePr>
        <p:xfrm>
          <a:off x="957195" y="362015"/>
          <a:ext cx="9483168" cy="37365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04800" y="3848100"/>
            <a:ext cx="11620499" cy="2463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Согласованная система мер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по обеспечению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объективности проведения и оценки ВПР</a:t>
            </a:r>
          </a:p>
          <a:p>
            <a:pPr marL="3429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Обеспечение независимого наблюдения в период проведения и во время проверки ВПР (100% охват  школ ШНП)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–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подготовленные региональные независимые наблюдатели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за процедурой проверки  ВПР </a:t>
            </a:r>
          </a:p>
          <a:p>
            <a:pPr marL="3429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Перепроверка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региональными предметными комиссиями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по русскому языку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и математике работ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ВПР в 4, 5, 6, 7, 8 классах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ШПН –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76 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региональных экспертов; перепроверка 100% работ</a:t>
            </a:r>
          </a:p>
          <a:p>
            <a:pPr marL="3429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Выборочное проведение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ВПР с контролем объективности результатов по русскому языку и математике в 4 – 6 классах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(федеральная выборка) </a:t>
            </a:r>
            <a:endParaRPr lang="ru-RU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3429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Видеонаблюдение в аудиториях</a:t>
            </a:r>
            <a:endParaRPr lang="ru-RU" b="1" dirty="0" smtClean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676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3517" y="-519083"/>
            <a:ext cx="5046299" cy="248296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2884" y="1963882"/>
            <a:ext cx="717809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Начальник управления сопровождения оценочных процедур</a:t>
            </a:r>
          </a:p>
          <a:p>
            <a:r>
              <a:rPr lang="ru-RU" sz="2000" b="1" dirty="0" smtClean="0"/>
              <a:t>Горшков Геннадий Александрович</a:t>
            </a:r>
          </a:p>
          <a:p>
            <a:r>
              <a:rPr lang="ru-RU" sz="2000" b="1" dirty="0"/>
              <a:t>Тел. 217-31-02 (доб. </a:t>
            </a:r>
            <a:r>
              <a:rPr lang="ru-RU" sz="2000" b="1" dirty="0" smtClean="0"/>
              <a:t>2061)</a:t>
            </a:r>
            <a:endParaRPr lang="ru-RU" sz="2000" b="1" dirty="0"/>
          </a:p>
          <a:p>
            <a:r>
              <a:rPr lang="en-US" sz="2000" dirty="0"/>
              <a:t>e-mail: </a:t>
            </a:r>
            <a:r>
              <a:rPr lang="en-US" sz="2000" dirty="0" smtClean="0">
                <a:hlinkClick r:id="rId3"/>
              </a:rPr>
              <a:t>gennadiy.gorshkov@chiro74.ru</a:t>
            </a:r>
            <a:r>
              <a:rPr lang="ru-RU" sz="2000" dirty="0" smtClean="0"/>
              <a:t> </a:t>
            </a:r>
          </a:p>
          <a:p>
            <a:endParaRPr lang="ru-RU" sz="2000" b="1" dirty="0" smtClean="0">
              <a:solidFill>
                <a:srgbClr val="FF0000"/>
              </a:solidFill>
            </a:endParaRPr>
          </a:p>
          <a:p>
            <a:r>
              <a:rPr lang="ru-RU" sz="2000" b="1" dirty="0" smtClean="0">
                <a:solidFill>
                  <a:srgbClr val="FF0000"/>
                </a:solidFill>
              </a:rPr>
              <a:t>Методист управления сопровождения оценочных процедур </a:t>
            </a:r>
          </a:p>
          <a:p>
            <a:r>
              <a:rPr lang="ru-RU" sz="2000" b="1" dirty="0" smtClean="0"/>
              <a:t>Кнутарева Надежда Павловна</a:t>
            </a:r>
          </a:p>
          <a:p>
            <a:r>
              <a:rPr lang="ru-RU" sz="2000" b="1" dirty="0" smtClean="0"/>
              <a:t>Тел. 217-31-02 (доб. 2062)</a:t>
            </a:r>
          </a:p>
          <a:p>
            <a:r>
              <a:rPr lang="en-US" sz="2000" dirty="0"/>
              <a:t>e-mail: </a:t>
            </a:r>
            <a:r>
              <a:rPr lang="en-US" sz="2000" dirty="0" smtClean="0">
                <a:hlinkClick r:id="rId4"/>
              </a:rPr>
              <a:t>nadezhda.knutareva@chiro74.ru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4221" y="1866539"/>
            <a:ext cx="3057008" cy="3057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899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6DB57E-5C08-45A7-908E-25203FEECD2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545704" y="2841968"/>
            <a:ext cx="580809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j-ea"/>
                <a:cs typeface="Times New Roman" panose="02020603050405020304" pitchFamily="18" charset="0"/>
              </a:rPr>
              <a:t>1.3.</a:t>
            </a:r>
            <a:r>
              <a:rPr kumimoji="0" lang="ru-RU" sz="3200" b="1" i="0" u="none" strike="noStrike" kern="1200" cap="none" spc="0" normalizeH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j-ea"/>
                <a:cs typeface="Times New Roman" panose="02020603050405020304" pitchFamily="18" charset="0"/>
              </a:rPr>
              <a:t>Проект «Работа с одаренными детьми»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063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трелка вниз 16"/>
          <p:cNvSpPr/>
          <p:nvPr/>
        </p:nvSpPr>
        <p:spPr>
          <a:xfrm>
            <a:off x="5824554" y="2132275"/>
            <a:ext cx="451749" cy="309783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Стрелка вниз 14"/>
          <p:cNvSpPr/>
          <p:nvPr/>
        </p:nvSpPr>
        <p:spPr>
          <a:xfrm>
            <a:off x="9365335" y="2131523"/>
            <a:ext cx="451749" cy="309783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Стрелка вниз 1"/>
          <p:cNvSpPr/>
          <p:nvPr/>
        </p:nvSpPr>
        <p:spPr>
          <a:xfrm>
            <a:off x="2374210" y="2120194"/>
            <a:ext cx="451749" cy="309783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75993" y="4494976"/>
            <a:ext cx="10494408" cy="45208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993931" y="2426628"/>
            <a:ext cx="3212309" cy="1653048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нормативное сопровождение </a:t>
            </a:r>
            <a:endParaRPr kumimoji="0" lang="ru-RU" sz="15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Times New Roman" panose="02020603050405020304" pitchFamily="18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этапов </a:t>
            </a:r>
            <a:r>
              <a:rPr kumimoji="0" lang="ru-RU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ВсОШ</a:t>
            </a:r>
            <a:r>
              <a:rPr kumimoji="0" 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, ООШ 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(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организационно-технологические модели проведения </a:t>
            </a:r>
            <a:r>
              <a:rPr kumimoji="0" 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этапов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ВсОШ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ООШ)</a:t>
            </a: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000027" y="4422932"/>
            <a:ext cx="10506317" cy="452081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5570" y="313941"/>
            <a:ext cx="108758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Реализация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мероприятий Дорожной карты Концепции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выявления, поддержки и развития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способностей и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талантов у детей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и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молодежи Челябинской области на период до 2025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года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93931" y="4960180"/>
            <a:ext cx="10512413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деятельность по разработке и утверждению </a:t>
            </a:r>
            <a:r>
              <a:rPr kumimoji="0" lang="ru-RU" sz="17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модельных</a:t>
            </a: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муниципальных программ по выявлению, поддержке и развитию способностей и талантов у детей и молодежи с учетом: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охват </a:t>
            </a: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дополнительным образованием детей и молодежи на основе учета их потребностей;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выявление </a:t>
            </a: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способностей и талантов у детей и молодежи;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охват </a:t>
            </a: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детей и молодежи мероприятиями/программами по поддержке и развитию способностей и талантов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301373" y="4474764"/>
            <a:ext cx="100981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Охват дополнительным образованием детей и молодежи на основе учета их потребностей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26479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46188" y="1063965"/>
            <a:ext cx="87242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(приказ </a:t>
            </a:r>
            <a:r>
              <a:rPr kumimoji="0" lang="ru-RU" sz="1800" b="0" i="1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МОиН</a:t>
            </a:r>
            <a:r>
              <a:rPr kumimoji="0" lang="ru-RU" sz="18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 Челябинской области от 07.06.2023 №02/1425)</a:t>
            </a:r>
            <a:endParaRPr kumimoji="0" lang="ru-RU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417325" y="2444255"/>
            <a:ext cx="3212309" cy="1635422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анализ/изучение результатов тестирования педагогов по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профдефицитам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по направлению деятельности и формирование запросов на реализацию ППК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7840719" y="2446669"/>
            <a:ext cx="3647620" cy="1633007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формирование </a:t>
            </a:r>
            <a:r>
              <a:rPr kumimoji="0" lang="ru-RU" sz="15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календаря стажировок, МК, семинаров муниципального уровня и уровня ОО для специалистов МОУО, управленческих команд и педагогов (</a:t>
            </a:r>
            <a:r>
              <a:rPr kumimoji="0" lang="ru-RU" sz="15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сопровождение/организация)</a:t>
            </a:r>
            <a:endParaRPr kumimoji="0" lang="ru-RU" sz="15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Стрелка вниз 22"/>
          <p:cNvSpPr/>
          <p:nvPr/>
        </p:nvSpPr>
        <p:spPr>
          <a:xfrm>
            <a:off x="5789386" y="2120193"/>
            <a:ext cx="451749" cy="309783"/>
          </a:xfrm>
          <a:prstGeom prst="downArrow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1000">
                <a:schemeClr val="bg1">
                  <a:lumMod val="95000"/>
                </a:schemeClr>
              </a:gs>
              <a:gs pos="100000">
                <a:schemeClr val="bg2">
                  <a:lumMod val="9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Стрелка вниз 23"/>
          <p:cNvSpPr/>
          <p:nvPr/>
        </p:nvSpPr>
        <p:spPr>
          <a:xfrm>
            <a:off x="9330167" y="2109737"/>
            <a:ext cx="451749" cy="309783"/>
          </a:xfrm>
          <a:prstGeom prst="downArrow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1000">
                <a:schemeClr val="bg1">
                  <a:lumMod val="95000"/>
                </a:schemeClr>
              </a:gs>
              <a:gs pos="100000">
                <a:schemeClr val="bg2">
                  <a:lumMod val="9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Стрелка вниз 24"/>
          <p:cNvSpPr/>
          <p:nvPr/>
        </p:nvSpPr>
        <p:spPr>
          <a:xfrm>
            <a:off x="2335492" y="2109182"/>
            <a:ext cx="451749" cy="309783"/>
          </a:xfrm>
          <a:prstGeom prst="downArrow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1000">
                <a:schemeClr val="bg1">
                  <a:lumMod val="95000"/>
                </a:schemeClr>
              </a:gs>
              <a:gs pos="100000">
                <a:schemeClr val="bg2">
                  <a:lumMod val="9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58409" y="1694076"/>
            <a:ext cx="10494408" cy="45208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993931" y="1612012"/>
            <a:ext cx="10494408" cy="452081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168036" y="1639626"/>
            <a:ext cx="63648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Выявление способностей и талантов у детей и </a:t>
            </a:r>
            <a:r>
              <a:rPr kumimoji="0" lang="ru-RU" sz="1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молодежи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26479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39482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753865" y="1310465"/>
            <a:ext cx="10785908" cy="6771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71801" y="1219613"/>
            <a:ext cx="10785908" cy="677164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1891" y="376627"/>
            <a:ext cx="108758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Реализация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мероприятий Дорожной карты Концепции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выявления, поддержки и развития способностей и талантов у детей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и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молодежи Челябинской области на период до 2025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года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53714" y="1250446"/>
            <a:ext cx="90220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Охват детей и молодежи мероприятиями/программами по поддержке и </a:t>
            </a:r>
            <a:r>
              <a:rPr kumimoji="0" lang="ru-RU" sz="1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развитию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способностей </a:t>
            </a: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и талантов</a:t>
            </a:r>
            <a:endParaRPr kumimoji="0" lang="ru-RU" sz="1800" b="1" i="1" u="none" strike="noStrike" kern="1200" cap="none" spc="0" normalizeH="0" baseline="0" noProof="0" dirty="0">
              <a:ln>
                <a:noFill/>
              </a:ln>
              <a:solidFill>
                <a:srgbClr val="26479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4775958" y="1362425"/>
            <a:ext cx="16312282" cy="5810842"/>
            <a:chOff x="-4775958" y="1266626"/>
            <a:chExt cx="16312282" cy="5810842"/>
          </a:xfrm>
        </p:grpSpPr>
        <p:sp>
          <p:nvSpPr>
            <p:cNvPr id="22" name="Полилиния 21"/>
            <p:cNvSpPr/>
            <p:nvPr/>
          </p:nvSpPr>
          <p:spPr>
            <a:xfrm>
              <a:off x="455154" y="6022684"/>
              <a:ext cx="11074487" cy="392193"/>
            </a:xfrm>
            <a:custGeom>
              <a:avLst/>
              <a:gdLst>
                <a:gd name="connsiteX0" fmla="*/ 0 w 11074487"/>
                <a:gd name="connsiteY0" fmla="*/ 0 h 392193"/>
                <a:gd name="connsiteX1" fmla="*/ 11074487 w 11074487"/>
                <a:gd name="connsiteY1" fmla="*/ 0 h 392193"/>
                <a:gd name="connsiteX2" fmla="*/ 11074487 w 11074487"/>
                <a:gd name="connsiteY2" fmla="*/ 392193 h 392193"/>
                <a:gd name="connsiteX3" fmla="*/ 0 w 11074487"/>
                <a:gd name="connsiteY3" fmla="*/ 392193 h 392193"/>
                <a:gd name="connsiteX4" fmla="*/ 0 w 11074487"/>
                <a:gd name="connsiteY4" fmla="*/ 0 h 39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74487" h="392193">
                  <a:moveTo>
                    <a:pt x="0" y="0"/>
                  </a:moveTo>
                  <a:lnTo>
                    <a:pt x="11074487" y="0"/>
                  </a:lnTo>
                  <a:lnTo>
                    <a:pt x="11074487" y="392193"/>
                  </a:lnTo>
                  <a:lnTo>
                    <a:pt x="0" y="3921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scene3d>
              <a:camera prst="orthographicFront"/>
              <a:lightRig rig="threePt" dir="t">
                <a:rot lat="0" lon="0" rev="7500000"/>
              </a:lightRig>
            </a:scene3d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11303" tIns="38100" rIns="38100" bIns="38100" numCol="1" spcCol="1270" anchor="ctr" anchorCtr="0">
              <a:noAutofit/>
            </a:bodyPr>
            <a:lstStyle/>
            <a:p>
              <a:pPr marL="0" marR="0" lvl="0" indent="0" algn="l" defTabSz="6667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5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разработка методических рекомендаций </a:t>
              </a:r>
              <a:r>
                <a:rPr kumimoji="0" lang="ru-RU" sz="1500" b="0" i="1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по информационному сопровождению </a:t>
              </a:r>
              <a:r>
                <a:rPr kumimoji="0" lang="ru-RU" sz="15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этапов </a:t>
              </a:r>
              <a:r>
                <a:rPr kumimoji="0" lang="ru-RU" sz="15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ВсОШ</a:t>
              </a:r>
              <a:r>
                <a:rPr kumimoji="0" lang="ru-RU" sz="15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, ООШ на официальных сайтах МОУО</a:t>
              </a:r>
              <a:endPara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" name="Арка 2"/>
            <p:cNvSpPr/>
            <p:nvPr/>
          </p:nvSpPr>
          <p:spPr>
            <a:xfrm>
              <a:off x="-4775958" y="1266626"/>
              <a:ext cx="5810842" cy="5810842"/>
            </a:xfrm>
            <a:prstGeom prst="blockArc">
              <a:avLst>
                <a:gd name="adj1" fmla="val 18900000"/>
                <a:gd name="adj2" fmla="val 2700000"/>
                <a:gd name="adj3" fmla="val 448"/>
              </a:avLst>
            </a:prstGeom>
            <a:noFill/>
            <a:ln w="12700" cap="flat" cmpd="sng" algn="ctr">
              <a:solidFill>
                <a:srgbClr val="A5A5A5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>
                <a:rot lat="0" lon="0" rev="7500000"/>
              </a:lightRig>
            </a:scene3d>
            <a:sp3d z="-40000" prstMaterial="matte"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" name="Полилиния 3"/>
            <p:cNvSpPr/>
            <p:nvPr/>
          </p:nvSpPr>
          <p:spPr>
            <a:xfrm>
              <a:off x="548817" y="2014504"/>
              <a:ext cx="10970090" cy="410095"/>
            </a:xfrm>
            <a:custGeom>
              <a:avLst/>
              <a:gdLst>
                <a:gd name="connsiteX0" fmla="*/ 0 w 11074598"/>
                <a:gd name="connsiteY0" fmla="*/ 0 h 392193"/>
                <a:gd name="connsiteX1" fmla="*/ 11074598 w 11074598"/>
                <a:gd name="connsiteY1" fmla="*/ 0 h 392193"/>
                <a:gd name="connsiteX2" fmla="*/ 11074598 w 11074598"/>
                <a:gd name="connsiteY2" fmla="*/ 392193 h 392193"/>
                <a:gd name="connsiteX3" fmla="*/ 0 w 11074598"/>
                <a:gd name="connsiteY3" fmla="*/ 392193 h 392193"/>
                <a:gd name="connsiteX4" fmla="*/ 0 w 11074598"/>
                <a:gd name="connsiteY4" fmla="*/ 0 h 39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74598" h="392193">
                  <a:moveTo>
                    <a:pt x="0" y="0"/>
                  </a:moveTo>
                  <a:lnTo>
                    <a:pt x="11074598" y="0"/>
                  </a:lnTo>
                  <a:lnTo>
                    <a:pt x="11074598" y="392193"/>
                  </a:lnTo>
                  <a:lnTo>
                    <a:pt x="0" y="3921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7500000"/>
              </a:lightRig>
            </a:scene3d>
            <a:sp3d prstMaterial="plastic">
              <a:bevelT w="127000" h="25400" prst="relaxedInset"/>
            </a:sp3d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11303" tIns="38100" rIns="38100" bIns="38100" numCol="1" spcCol="1270" anchor="ctr" anchorCtr="0">
              <a:noAutofit/>
            </a:bodyPr>
            <a:lstStyle/>
            <a:p>
              <a:pPr marL="0" marR="0" lvl="0" indent="0" algn="l" defTabSz="6667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5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Times New Roman" panose="02020603050405020304" pitchFamily="18" charset="0"/>
                  <a:cs typeface="+mn-cs"/>
                </a:rPr>
                <a:t>реализация </a:t>
              </a:r>
              <a:r>
                <a:rPr kumimoji="0" lang="ru-RU" sz="1500" b="0" i="1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 panose="020F0502020204030204"/>
                  <a:ea typeface="Times New Roman" panose="02020603050405020304" pitchFamily="18" charset="0"/>
                  <a:cs typeface="+mn-cs"/>
                </a:rPr>
                <a:t>дополнительных профессиональных программ </a:t>
              </a:r>
              <a:r>
                <a:rPr kumimoji="0" lang="ru-RU" sz="15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Times New Roman" panose="02020603050405020304" pitchFamily="18" charset="0"/>
                  <a:cs typeface="+mn-cs"/>
                </a:rPr>
                <a:t>– программ повышения квалификации для педагогических работников и руководителей образовательных организаций</a:t>
              </a:r>
              <a:endPara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Овал 10"/>
            <p:cNvSpPr/>
            <p:nvPr/>
          </p:nvSpPr>
          <p:spPr>
            <a:xfrm>
              <a:off x="211856" y="1979670"/>
              <a:ext cx="490241" cy="490241"/>
            </a:xfrm>
            <a:prstGeom prst="ellipse">
              <a:avLst/>
            </a:prstGeom>
            <a:blipFill rotWithShape="0">
              <a:blip r:embed="rId2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 w="6350" cap="flat" cmpd="sng" algn="ctr">
              <a:solidFill>
                <a:srgbClr val="A5A5A5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>
                <a:rot lat="0" lon="0" rev="7500000"/>
              </a:lightRig>
            </a:scene3d>
            <a:sp3d z="152400" extrusionH="63500" prstMaterial="dkEdge">
              <a:bevelT w="120800" h="19050" prst="relaxedInset"/>
              <a:contourClr>
                <a:sysClr val="window" lastClr="FFFFFF"/>
              </a:contourClr>
            </a:sp3d>
          </p:spPr>
          <p:style>
            <a:lnRef idx="1">
              <a:scrgbClr r="0" g="0" b="0"/>
            </a:lnRef>
            <a:fillRef idx="1">
              <a:scrgbClr r="0" g="0" b="0"/>
            </a:fillRef>
            <a:effectRef idx="2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Полилиния 11"/>
            <p:cNvSpPr/>
            <p:nvPr/>
          </p:nvSpPr>
          <p:spPr>
            <a:xfrm>
              <a:off x="799475" y="2605476"/>
              <a:ext cx="10719431" cy="509184"/>
            </a:xfrm>
            <a:custGeom>
              <a:avLst/>
              <a:gdLst>
                <a:gd name="connsiteX0" fmla="*/ 0 w 10719431"/>
                <a:gd name="connsiteY0" fmla="*/ 0 h 509184"/>
                <a:gd name="connsiteX1" fmla="*/ 10719431 w 10719431"/>
                <a:gd name="connsiteY1" fmla="*/ 0 h 509184"/>
                <a:gd name="connsiteX2" fmla="*/ 10719431 w 10719431"/>
                <a:gd name="connsiteY2" fmla="*/ 509184 h 509184"/>
                <a:gd name="connsiteX3" fmla="*/ 0 w 10719431"/>
                <a:gd name="connsiteY3" fmla="*/ 509184 h 509184"/>
                <a:gd name="connsiteX4" fmla="*/ 0 w 10719431"/>
                <a:gd name="connsiteY4" fmla="*/ 0 h 509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19431" h="509184">
                  <a:moveTo>
                    <a:pt x="0" y="0"/>
                  </a:moveTo>
                  <a:lnTo>
                    <a:pt x="10719431" y="0"/>
                  </a:lnTo>
                  <a:lnTo>
                    <a:pt x="10719431" y="509184"/>
                  </a:lnTo>
                  <a:lnTo>
                    <a:pt x="0" y="5091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7500000"/>
              </a:lightRig>
            </a:scene3d>
            <a:sp3d prstMaterial="plastic">
              <a:bevelT w="127000" h="25400" prst="relaxedInset"/>
            </a:sp3d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11303" tIns="38100" rIns="38100" bIns="38100" numCol="1" spcCol="1270" anchor="ctr" anchorCtr="0">
              <a:noAutofit/>
            </a:bodyPr>
            <a:lstStyle/>
            <a:p>
              <a:pPr marL="0" marR="0" lvl="0" indent="0" algn="l" defTabSz="6667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5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организация и проведение </a:t>
              </a:r>
              <a:r>
                <a:rPr kumimoji="0" lang="ru-RU" sz="1500" b="0" i="1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регионального конкурса методических разработок </a:t>
              </a:r>
              <a:r>
                <a:rPr kumimoji="0" lang="ru-RU" sz="15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по работе со способными и талантливыми детьми и молодежью</a:t>
              </a:r>
              <a:endPara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Овал 12"/>
            <p:cNvSpPr/>
            <p:nvPr/>
          </p:nvSpPr>
          <p:spPr>
            <a:xfrm>
              <a:off x="531107" y="2563107"/>
              <a:ext cx="544658" cy="518706"/>
            </a:xfrm>
            <a:prstGeom prst="ellipse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 z="152400" extrusionH="63500" prstMaterial="dkEdge">
              <a:bevelT w="120800" h="19050" prst="relaxedInset"/>
              <a:contourClr>
                <a:schemeClr val="bg1"/>
              </a:contourClr>
            </a:sp3d>
          </p:spPr>
          <p:style>
            <a:lnRef idx="1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Полилиния 13"/>
            <p:cNvSpPr/>
            <p:nvPr/>
          </p:nvSpPr>
          <p:spPr>
            <a:xfrm>
              <a:off x="1011522" y="3266257"/>
              <a:ext cx="10524802" cy="672486"/>
            </a:xfrm>
            <a:custGeom>
              <a:avLst/>
              <a:gdLst>
                <a:gd name="connsiteX0" fmla="*/ 0 w 10524802"/>
                <a:gd name="connsiteY0" fmla="*/ 0 h 672486"/>
                <a:gd name="connsiteX1" fmla="*/ 10524802 w 10524802"/>
                <a:gd name="connsiteY1" fmla="*/ 0 h 672486"/>
                <a:gd name="connsiteX2" fmla="*/ 10524802 w 10524802"/>
                <a:gd name="connsiteY2" fmla="*/ 672486 h 672486"/>
                <a:gd name="connsiteX3" fmla="*/ 0 w 10524802"/>
                <a:gd name="connsiteY3" fmla="*/ 672486 h 672486"/>
                <a:gd name="connsiteX4" fmla="*/ 0 w 10524802"/>
                <a:gd name="connsiteY4" fmla="*/ 0 h 67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24802" h="672486">
                  <a:moveTo>
                    <a:pt x="0" y="0"/>
                  </a:moveTo>
                  <a:lnTo>
                    <a:pt x="10524802" y="0"/>
                  </a:lnTo>
                  <a:lnTo>
                    <a:pt x="10524802" y="672486"/>
                  </a:lnTo>
                  <a:lnTo>
                    <a:pt x="0" y="6724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7500000"/>
              </a:lightRig>
            </a:scene3d>
            <a:sp3d prstMaterial="plastic">
              <a:bevelT w="127000" h="25400" prst="relaxedInset"/>
            </a:sp3d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11303" tIns="38100" rIns="38100" bIns="38100" numCol="1" spcCol="1270" anchor="ctr" anchorCtr="0">
              <a:noAutofit/>
            </a:bodyPr>
            <a:lstStyle/>
            <a:p>
              <a:pPr marL="0" marR="0" lvl="0" indent="0" algn="l" defTabSz="6667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5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организация и проведение </a:t>
              </a:r>
              <a:r>
                <a:rPr kumimoji="0" lang="ru-RU" sz="1500" b="0" i="1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семинаров-совещаний для специалистов муниципальных методических служб </a:t>
              </a:r>
              <a:r>
                <a:rPr kumimoji="0" lang="ru-RU" sz="15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(центров) и органов местного самоуправления, осуществляющих управление в сфере образования, ответственных за организацию и проведение </a:t>
              </a:r>
              <a:r>
                <a:rPr kumimoji="0" lang="ru-RU" sz="15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ВсОШ</a:t>
              </a:r>
              <a:r>
                <a:rPr kumimoji="0" lang="ru-RU" sz="15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, ООШ</a:t>
              </a:r>
              <a:endPara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Овал 14"/>
            <p:cNvSpPr/>
            <p:nvPr/>
          </p:nvSpPr>
          <p:spPr>
            <a:xfrm>
              <a:off x="562924" y="3251376"/>
              <a:ext cx="693666" cy="683811"/>
            </a:xfrm>
            <a:prstGeom prst="ellipse">
              <a:avLst/>
            </a:prstGeom>
            <a:blipFill rotWithShape="0">
              <a:blip r:embed="rId4"/>
              <a:stretch>
                <a:fillRect/>
              </a:stretch>
            </a:blipFill>
            <a:ln w="6350" cap="flat" cmpd="sng" algn="ctr">
              <a:solidFill>
                <a:srgbClr val="A5A5A5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>
                <a:rot lat="0" lon="0" rev="7500000"/>
              </a:lightRig>
            </a:scene3d>
            <a:sp3d z="152400" extrusionH="63500" prstMaterial="dkEdge">
              <a:bevelT w="120800" h="19050" prst="relaxedInset"/>
              <a:contourClr>
                <a:sysClr val="window" lastClr="FFFFFF"/>
              </a:contourClr>
            </a:sp3d>
          </p:spPr>
          <p:style>
            <a:lnRef idx="1">
              <a:scrgbClr r="0" g="0" b="0"/>
            </a:lnRef>
            <a:fillRef idx="1">
              <a:scrgbClr r="0" g="0" b="0"/>
            </a:fillRef>
            <a:effectRef idx="2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Полилиния 15"/>
            <p:cNvSpPr/>
            <p:nvPr/>
          </p:nvSpPr>
          <p:spPr>
            <a:xfrm>
              <a:off x="1073665" y="4090175"/>
              <a:ext cx="10462659" cy="506313"/>
            </a:xfrm>
            <a:custGeom>
              <a:avLst/>
              <a:gdLst>
                <a:gd name="connsiteX0" fmla="*/ 0 w 10462659"/>
                <a:gd name="connsiteY0" fmla="*/ 0 h 506313"/>
                <a:gd name="connsiteX1" fmla="*/ 10462659 w 10462659"/>
                <a:gd name="connsiteY1" fmla="*/ 0 h 506313"/>
                <a:gd name="connsiteX2" fmla="*/ 10462659 w 10462659"/>
                <a:gd name="connsiteY2" fmla="*/ 506313 h 506313"/>
                <a:gd name="connsiteX3" fmla="*/ 0 w 10462659"/>
                <a:gd name="connsiteY3" fmla="*/ 506313 h 506313"/>
                <a:gd name="connsiteX4" fmla="*/ 0 w 10462659"/>
                <a:gd name="connsiteY4" fmla="*/ 0 h 506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62659" h="506313">
                  <a:moveTo>
                    <a:pt x="0" y="0"/>
                  </a:moveTo>
                  <a:lnTo>
                    <a:pt x="10462659" y="0"/>
                  </a:lnTo>
                  <a:lnTo>
                    <a:pt x="10462659" y="506313"/>
                  </a:lnTo>
                  <a:lnTo>
                    <a:pt x="0" y="5063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7500000"/>
              </a:lightRig>
            </a:scene3d>
            <a:sp3d prstMaterial="plastic">
              <a:bevelT w="127000" h="25400" prst="relaxedInset"/>
            </a:sp3d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11303" tIns="38100" rIns="38100" bIns="38100" numCol="1" spcCol="1270" anchor="ctr" anchorCtr="0">
              <a:noAutofit/>
            </a:bodyPr>
            <a:lstStyle/>
            <a:p>
              <a:pPr marL="0" marR="0" lvl="0" indent="0" algn="l" defTabSz="6667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5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организация и проведение </a:t>
              </a:r>
              <a:r>
                <a:rPr kumimoji="0" lang="ru-RU" sz="1500" b="0" i="1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семинаров для педагогов Челябинской области </a:t>
              </a:r>
              <a:r>
                <a:rPr kumimoji="0" lang="ru-RU" sz="15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в целях повышения качества подготовки участников к предметным олимпиадам школьников</a:t>
              </a:r>
              <a:r>
                <a:rPr kumimoji="0" lang="ru-RU" sz="15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endPara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Овал 16"/>
            <p:cNvSpPr/>
            <p:nvPr/>
          </p:nvSpPr>
          <p:spPr>
            <a:xfrm>
              <a:off x="795724" y="4089805"/>
              <a:ext cx="514116" cy="492575"/>
            </a:xfrm>
            <a:prstGeom prst="ellipse">
              <a:avLst/>
            </a:prstGeom>
            <a:ln w="6350" cap="flat" cmpd="sng" algn="ctr">
              <a:solidFill>
                <a:srgbClr val="A5A5A5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>
                <a:rot lat="0" lon="0" rev="7500000"/>
              </a:lightRig>
            </a:scene3d>
            <a:sp3d z="152400" extrusionH="63500" prstMaterial="dkEdge">
              <a:bevelT w="120800" h="19050" prst="relaxedInset"/>
              <a:contourClr>
                <a:sysClr val="window" lastClr="FFFFFF"/>
              </a:contourClr>
            </a:sp3d>
          </p:spPr>
          <p:style>
            <a:lnRef idx="1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Полилиния 17"/>
            <p:cNvSpPr/>
            <p:nvPr/>
          </p:nvSpPr>
          <p:spPr>
            <a:xfrm>
              <a:off x="1116560" y="4754593"/>
              <a:ext cx="10419764" cy="506313"/>
            </a:xfrm>
            <a:custGeom>
              <a:avLst/>
              <a:gdLst>
                <a:gd name="connsiteX0" fmla="*/ 0 w 10419764"/>
                <a:gd name="connsiteY0" fmla="*/ 0 h 506313"/>
                <a:gd name="connsiteX1" fmla="*/ 10419764 w 10419764"/>
                <a:gd name="connsiteY1" fmla="*/ 0 h 506313"/>
                <a:gd name="connsiteX2" fmla="*/ 10419764 w 10419764"/>
                <a:gd name="connsiteY2" fmla="*/ 506313 h 506313"/>
                <a:gd name="connsiteX3" fmla="*/ 0 w 10419764"/>
                <a:gd name="connsiteY3" fmla="*/ 506313 h 506313"/>
                <a:gd name="connsiteX4" fmla="*/ 0 w 10419764"/>
                <a:gd name="connsiteY4" fmla="*/ 0 h 506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19764" h="506313">
                  <a:moveTo>
                    <a:pt x="0" y="0"/>
                  </a:moveTo>
                  <a:lnTo>
                    <a:pt x="10419764" y="0"/>
                  </a:lnTo>
                  <a:lnTo>
                    <a:pt x="10419764" y="506313"/>
                  </a:lnTo>
                  <a:lnTo>
                    <a:pt x="0" y="5063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7500000"/>
              </a:lightRig>
            </a:scene3d>
            <a:sp3d prstMaterial="plastic">
              <a:bevelT w="127000" h="25400" prst="relaxedInset"/>
            </a:sp3d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11303" tIns="38100" rIns="38100" bIns="38100" numCol="1" spcCol="1270" anchor="ctr" anchorCtr="0">
              <a:noAutofit/>
            </a:bodyPr>
            <a:lstStyle/>
            <a:p>
              <a:pPr marL="0" marR="0" lvl="0" indent="0" algn="l" defTabSz="6667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5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разработка и реализация </a:t>
              </a:r>
              <a:r>
                <a:rPr kumimoji="0" lang="ru-RU" sz="1500" b="0" i="1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модели межведомственного взаимодействия </a:t>
              </a:r>
              <a:r>
                <a:rPr kumimoji="0" lang="ru-RU" sz="15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по координации ресурсов (направления «Наука», «Искусство», «Спорт») по работе со способными и талантливыми детьми и молодежью</a:t>
              </a:r>
              <a:endPara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Овал 18"/>
            <p:cNvSpPr/>
            <p:nvPr/>
          </p:nvSpPr>
          <p:spPr>
            <a:xfrm>
              <a:off x="132842" y="5989112"/>
              <a:ext cx="490246" cy="45933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scene3d>
              <a:camera prst="orthographicFront"/>
              <a:lightRig rig="threePt" dir="t">
                <a:rot lat="0" lon="0" rev="7500000"/>
              </a:lightRig>
            </a:scene3d>
            <a:sp3d z="152400" extrusionH="63500" prstMaterial="dkEdge">
              <a:bevelT w="120800" h="19050" prst="relaxedInset"/>
              <a:contourClr>
                <a:schemeClr val="bg1"/>
              </a:contourClr>
            </a:sp3d>
          </p:spPr>
          <p:style>
            <a:lnRef idx="1">
              <a:scrgbClr r="0" g="0" b="0"/>
            </a:lnRef>
            <a:fillRef idx="1">
              <a:scrgbClr r="0" g="0" b="0"/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Полилиния 19"/>
            <p:cNvSpPr/>
            <p:nvPr/>
          </p:nvSpPr>
          <p:spPr>
            <a:xfrm>
              <a:off x="816659" y="5410869"/>
              <a:ext cx="10719431" cy="484096"/>
            </a:xfrm>
            <a:custGeom>
              <a:avLst/>
              <a:gdLst>
                <a:gd name="connsiteX0" fmla="*/ 0 w 10719431"/>
                <a:gd name="connsiteY0" fmla="*/ 0 h 392193"/>
                <a:gd name="connsiteX1" fmla="*/ 10719431 w 10719431"/>
                <a:gd name="connsiteY1" fmla="*/ 0 h 392193"/>
                <a:gd name="connsiteX2" fmla="*/ 10719431 w 10719431"/>
                <a:gd name="connsiteY2" fmla="*/ 392193 h 392193"/>
                <a:gd name="connsiteX3" fmla="*/ 0 w 10719431"/>
                <a:gd name="connsiteY3" fmla="*/ 392193 h 392193"/>
                <a:gd name="connsiteX4" fmla="*/ 0 w 10719431"/>
                <a:gd name="connsiteY4" fmla="*/ 0 h 39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19431" h="392193">
                  <a:moveTo>
                    <a:pt x="0" y="0"/>
                  </a:moveTo>
                  <a:lnTo>
                    <a:pt x="10719431" y="0"/>
                  </a:lnTo>
                  <a:lnTo>
                    <a:pt x="10719431" y="392193"/>
                  </a:lnTo>
                  <a:lnTo>
                    <a:pt x="0" y="3921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scene3d>
              <a:camera prst="orthographicFront"/>
              <a:lightRig rig="threePt" dir="t">
                <a:rot lat="0" lon="0" rev="7500000"/>
              </a:lightRig>
            </a:scene3d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11303" tIns="38100" rIns="38100" bIns="38100" numCol="1" spcCol="1270" anchor="ctr" anchorCtr="0">
              <a:noAutofit/>
            </a:bodyPr>
            <a:lstStyle/>
            <a:p>
              <a:pPr marL="0" marR="0" lvl="0" indent="0" algn="l" defTabSz="6667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5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методическое сопровождение этапов </a:t>
              </a:r>
              <a:r>
                <a:rPr kumimoji="0" lang="ru-RU" sz="15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ВсОШ</a:t>
              </a:r>
              <a:r>
                <a:rPr kumimoji="0" lang="ru-RU" sz="15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, ООШ на информационно-образовательной платформе Челябинской области </a:t>
              </a:r>
              <a:r>
                <a:rPr kumimoji="0" lang="ru-RU" sz="1500" b="0" i="1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«Отличная школа 74.</a:t>
              </a:r>
              <a:r>
                <a:rPr kumimoji="0" lang="en-US" sz="1500" b="0" i="1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ru</a:t>
              </a:r>
              <a:r>
                <a:rPr kumimoji="0" lang="ru-RU" sz="1500" b="0" i="1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»</a:t>
              </a:r>
              <a:endPara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Овал 20"/>
            <p:cNvSpPr/>
            <p:nvPr/>
          </p:nvSpPr>
          <p:spPr>
            <a:xfrm>
              <a:off x="458358" y="5397010"/>
              <a:ext cx="542621" cy="508024"/>
            </a:xfrm>
            <a:prstGeom prst="ellipse">
              <a:avLst/>
            </a:prstGeom>
            <a:blipFill rotWithShape="0">
              <a:blip r:embed="rId5"/>
              <a:stretch>
                <a:fillRect/>
              </a:stretch>
            </a:blipFill>
            <a:scene3d>
              <a:camera prst="orthographicFront"/>
              <a:lightRig rig="threePt" dir="t">
                <a:rot lat="0" lon="0" rev="7500000"/>
              </a:lightRig>
            </a:scene3d>
            <a:sp3d z="152400" extrusionH="63500" prstMaterial="dkEdge">
              <a:bevelT w="120800" h="19050" prst="relaxedInset"/>
              <a:contourClr>
                <a:schemeClr val="bg1"/>
              </a:contourClr>
            </a:sp3d>
          </p:spPr>
          <p:style>
            <a:lnRef idx="1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Овал 22"/>
            <p:cNvSpPr/>
            <p:nvPr/>
          </p:nvSpPr>
          <p:spPr>
            <a:xfrm>
              <a:off x="743678" y="4743311"/>
              <a:ext cx="536480" cy="542791"/>
            </a:xfrm>
            <a:prstGeom prst="ellipse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 z="152400" extrusionH="63500" prstMaterial="dkEdge">
              <a:bevelT w="120800" h="19050" prst="relaxedInset"/>
              <a:contourClr>
                <a:schemeClr val="bg1"/>
              </a:contourClr>
            </a:sp3d>
          </p:spPr>
          <p:style>
            <a:lnRef idx="1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pic>
        <p:nvPicPr>
          <p:cNvPr id="1026" name="Picture 2" descr="https://cdn.icon-icons.com/icons2/3176/PNG/512/content_design_pencil_edit_windows_icon_193865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767" y="2676484"/>
            <a:ext cx="451056" cy="45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e7.pngegg.com/pngimages/689/584/png-clipart-computer-icons-desktop-businessperson-meeting-text-presentation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LineDrawing/>
                    </a14:imgEffect>
                    <a14:imgEffect>
                      <a14:sharpenSoften amount="5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829" r="23552"/>
          <a:stretch/>
        </p:blipFill>
        <p:spPr bwMode="auto">
          <a:xfrm>
            <a:off x="896471" y="4254894"/>
            <a:ext cx="322081" cy="348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cdn0.iconfinder.com/data/icons/robot-34/64/systems-integrator-application-link-data-1024.png"/>
          <p:cNvPicPr>
            <a:picLocks noChangeAspect="1" noChangeArrowheads="1"/>
          </p:cNvPicPr>
          <p:nvPr/>
        </p:nvPicPr>
        <p:blipFill>
          <a:blip r:embed="rId10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885" y="6087073"/>
            <a:ext cx="423599" cy="423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img2.freepng.ru/20180529/fvg/kisspng-computer-icons-computer-servers-download-symbol-5b0d4e57e6d607.4244401315275986799455.jpg"/>
          <p:cNvPicPr>
            <a:picLocks noChangeAspect="1" noChangeArrowheads="1"/>
          </p:cNvPicPr>
          <p:nvPr/>
        </p:nvPicPr>
        <p:blipFill rotWithShape="1">
          <a:blip r:embed="rId11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919" r="26437"/>
          <a:stretch/>
        </p:blipFill>
        <p:spPr bwMode="auto">
          <a:xfrm>
            <a:off x="836025" y="4914861"/>
            <a:ext cx="353257" cy="369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37036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47408" y="2206868"/>
            <a:ext cx="6321137" cy="1542317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1.1. Проект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формирования и оценки функциональной грамотности</a:t>
            </a:r>
          </a:p>
        </p:txBody>
      </p:sp>
    </p:spTree>
    <p:extLst>
      <p:ext uri="{BB962C8B-B14F-4D97-AF65-F5344CB8AC3E}">
        <p14:creationId xmlns:p14="http://schemas.microsoft.com/office/powerpoint/2010/main" val="481633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11773" y="2153666"/>
            <a:ext cx="6844910" cy="365760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2878" y="2285849"/>
            <a:ext cx="3393237" cy="339323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11773" y="2013287"/>
            <a:ext cx="6687508" cy="3693319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1" u="sng" strike="noStrike" kern="1200" cap="none" spc="0" normalizeH="0" baseline="0" noProof="0" dirty="0" smtClean="0">
              <a:ln>
                <a:noFill/>
              </a:ln>
              <a:solidFill>
                <a:srgbClr val="264796"/>
              </a:solidFill>
              <a:effectLst/>
              <a:uLnTx/>
              <a:uFillTx/>
              <a:latin typeface="Calibri" panose="020F0502020204030204"/>
              <a:ea typeface="+mn-ea"/>
              <a:cs typeface="Times New Roman" panose="02020603050405020304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50" b="1" i="1" u="sng" strike="noStrike" kern="1200" cap="none" spc="0" normalizeH="0" baseline="0" noProof="0" dirty="0" smtClean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ГБУ </a:t>
            </a:r>
            <a:r>
              <a:rPr kumimoji="0" lang="ru-RU" sz="1950" b="1" i="1" u="sng" strike="noStrike" kern="1200" cap="none" spc="0" normalizeH="0" baseline="0" noProof="0" dirty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ДПО </a:t>
            </a:r>
            <a:r>
              <a:rPr kumimoji="0" lang="ru-RU" sz="1950" b="1" i="1" u="sng" strike="noStrike" kern="1200" cap="none" spc="0" normalizeH="0" baseline="0" noProof="0" dirty="0" smtClean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ЧИРО</a:t>
            </a:r>
            <a:r>
              <a:rPr kumimoji="0" lang="ru-RU" sz="1950" b="1" i="1" u="sng" strike="noStrike" kern="1200" cap="none" spc="0" normalizeH="0" baseline="0" noProof="0" dirty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: </a:t>
            </a:r>
            <a:r>
              <a:rPr kumimoji="0" lang="ru-RU" sz="1950" b="0" i="0" u="none" strike="noStrike" kern="1200" cap="none" spc="0" normalizeH="0" baseline="0" noProof="0" dirty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Сайт</a:t>
            </a:r>
            <a:r>
              <a:rPr kumimoji="0" lang="ru-RU" sz="1950" b="0" i="1" u="none" strike="noStrike" kern="1200" cap="none" spc="0" normalizeH="0" baseline="0" noProof="0" dirty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: </a:t>
            </a:r>
            <a:r>
              <a:rPr kumimoji="0" lang="en-US" sz="1950" b="1" i="1" u="none" strike="noStrike" kern="1200" cap="none" spc="0" normalizeH="0" baseline="0" noProof="0" dirty="0" smtClean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  <a:hlinkClick r:id="rId3"/>
              </a:rPr>
              <a:t>https://chiro74.ru</a:t>
            </a:r>
            <a:r>
              <a:rPr kumimoji="0" lang="en-US" sz="1950" b="1" i="1" u="none" strike="noStrike" kern="1200" cap="none" spc="0" normalizeH="0" baseline="0" noProof="0" dirty="0" smtClean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950" b="1" i="1" u="none" strike="noStrike" kern="1200" cap="none" spc="0" normalizeH="0" baseline="0" noProof="0" dirty="0" smtClean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,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50" b="1" i="1" u="none" strike="noStrike" kern="1200" cap="none" spc="0" normalizeH="0" baseline="0" noProof="0" dirty="0">
              <a:ln>
                <a:noFill/>
              </a:ln>
              <a:solidFill>
                <a:srgbClr val="264796"/>
              </a:solidFill>
              <a:effectLst/>
              <a:uLnTx/>
              <a:uFillTx/>
              <a:latin typeface="Calibri" panose="020F0502020204030204"/>
              <a:ea typeface="+mn-ea"/>
              <a:cs typeface="Times New Roman" panose="02020603050405020304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5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эл</a:t>
            </a:r>
            <a:r>
              <a:rPr kumimoji="0" lang="ru-RU" sz="1950" b="0" i="0" u="none" strike="noStrike" kern="1200" cap="none" spc="0" normalizeH="0" baseline="0" noProof="0" dirty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. почта</a:t>
            </a:r>
            <a:r>
              <a:rPr kumimoji="0" lang="ru-RU" sz="1950" b="0" i="1" u="none" strike="noStrike" kern="1200" cap="none" spc="0" normalizeH="0" baseline="0" noProof="0" dirty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: </a:t>
            </a:r>
            <a:r>
              <a:rPr kumimoji="0" lang="en-US" sz="195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  <a:hlinkClick r:id="rId4"/>
              </a:rPr>
              <a:t>info@chiro74.ru</a:t>
            </a:r>
            <a:r>
              <a:rPr kumimoji="0" lang="ru-RU" sz="1950" b="0" i="0" u="none" strike="noStrike" kern="1200" cap="none" spc="0" normalizeH="0" baseline="0" noProof="0" dirty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,  тел.: </a:t>
            </a:r>
            <a:r>
              <a:rPr kumimoji="0" lang="ru-RU" sz="195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8(351)217-30-89</a:t>
            </a:r>
            <a:endParaRPr kumimoji="0" lang="ru-RU" sz="1950" b="0" i="0" u="none" strike="noStrike" kern="1200" cap="none" spc="0" normalizeH="0" baseline="0" noProof="0" dirty="0">
              <a:ln>
                <a:noFill/>
              </a:ln>
              <a:solidFill>
                <a:srgbClr val="264796"/>
              </a:solidFill>
              <a:effectLst/>
              <a:uLnTx/>
              <a:uFillTx/>
              <a:latin typeface="Calibri" panose="020F0502020204030204"/>
              <a:ea typeface="+mn-ea"/>
              <a:cs typeface="Times New Roman" panose="02020603050405020304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50" b="0" i="1" u="none" strike="noStrike" kern="1200" cap="none" spc="0" normalizeH="0" baseline="0" noProof="0" dirty="0" smtClean="0">
              <a:ln>
                <a:noFill/>
              </a:ln>
              <a:solidFill>
                <a:srgbClr val="264796"/>
              </a:solidFill>
              <a:effectLst/>
              <a:uLnTx/>
              <a:uFillTx/>
              <a:latin typeface="Calibri" panose="020F0502020204030204"/>
              <a:ea typeface="+mn-ea"/>
              <a:cs typeface="Times New Roman" panose="02020603050405020304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50" b="0" i="1" u="none" strike="noStrike" kern="1200" cap="none" spc="0" normalizeH="0" baseline="0" noProof="0" dirty="0">
              <a:ln>
                <a:noFill/>
              </a:ln>
              <a:solidFill>
                <a:srgbClr val="264796"/>
              </a:solidFill>
              <a:effectLst/>
              <a:uLnTx/>
              <a:uFillTx/>
              <a:latin typeface="Calibri" panose="020F0502020204030204"/>
              <a:ea typeface="+mn-ea"/>
              <a:cs typeface="Times New Roman" panose="02020603050405020304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50" b="0" i="1" u="none" strike="noStrike" kern="1200" cap="none" spc="0" normalizeH="0" baseline="0" noProof="0" dirty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Николаева Владислава </a:t>
            </a:r>
            <a:r>
              <a:rPr kumimoji="0" lang="ru-RU" sz="1950" b="0" i="1" u="none" strike="noStrike" kern="1200" cap="none" spc="0" normalizeH="0" baseline="0" noProof="0" dirty="0" smtClean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Валериевна</a:t>
            </a:r>
            <a:endParaRPr kumimoji="0" lang="ru-RU" sz="1950" b="0" i="0" u="none" strike="noStrike" kern="1200" cap="none" spc="0" normalizeH="0" baseline="0" noProof="0" dirty="0" smtClean="0">
              <a:ln>
                <a:noFill/>
              </a:ln>
              <a:solidFill>
                <a:srgbClr val="264796"/>
              </a:solidFill>
              <a:effectLst/>
              <a:uLnTx/>
              <a:uFillTx/>
              <a:latin typeface="Calibri" panose="020F0502020204030204"/>
              <a:ea typeface="+mn-ea"/>
              <a:cs typeface="Times New Roman" panose="02020603050405020304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5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начальник </a:t>
            </a:r>
            <a:r>
              <a:rPr kumimoji="0" lang="ru-RU" sz="1950" b="0" i="0" u="none" strike="noStrike" kern="1200" cap="none" spc="0" normalizeH="0" baseline="0" noProof="0" dirty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отдела </a:t>
            </a:r>
            <a:r>
              <a:rPr kumimoji="0" lang="ru-RU" sz="195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сопровождения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5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мероприятий с </a:t>
            </a:r>
            <a:r>
              <a:rPr kumimoji="0" lang="ru-RU" sz="1950" b="0" i="0" u="none" strike="noStrike" kern="1200" cap="none" spc="0" normalizeH="0" baseline="0" noProof="0" dirty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одаренными </a:t>
            </a:r>
            <a:r>
              <a:rPr kumimoji="0" lang="ru-RU" sz="195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детьми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5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95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  <a:hlinkClick r:id="rId5"/>
              </a:rPr>
              <a:t>vladislava.nikolaeva@chiro74.ru</a:t>
            </a:r>
            <a:endParaRPr kumimoji="0" lang="ru-RU" sz="1950" b="0" i="0" u="none" strike="noStrike" kern="1200" cap="none" spc="0" normalizeH="0" baseline="0" noProof="0" dirty="0">
              <a:ln>
                <a:noFill/>
              </a:ln>
              <a:solidFill>
                <a:srgbClr val="264796"/>
              </a:solidFill>
              <a:effectLst/>
              <a:uLnTx/>
              <a:uFillTx/>
              <a:latin typeface="Calibri" panose="020F0502020204030204"/>
              <a:ea typeface="+mn-ea"/>
              <a:cs typeface="Times New Roman" panose="02020603050405020304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50" b="0" i="0" u="none" strike="noStrike" kern="1200" cap="none" spc="0" normalizeH="0" baseline="0" noProof="0" dirty="0">
              <a:ln>
                <a:noFill/>
              </a:ln>
              <a:solidFill>
                <a:srgbClr val="264796"/>
              </a:solidFill>
              <a:effectLst/>
              <a:uLnTx/>
              <a:uFillTx/>
              <a:latin typeface="Calibri" panose="020F0502020204030204"/>
              <a:ea typeface="+mn-ea"/>
              <a:cs typeface="Times New Roman" panose="02020603050405020304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50" b="0" i="0" u="none" strike="noStrike" kern="1200" cap="none" spc="0" normalizeH="0" baseline="0" noProof="0" dirty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тел: 8(351)217-40-61, </a:t>
            </a:r>
            <a:r>
              <a:rPr kumimoji="0" lang="ru-RU" sz="195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8</a:t>
            </a:r>
            <a:r>
              <a:rPr kumimoji="0" lang="en-US" sz="195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-</a:t>
            </a:r>
            <a:r>
              <a:rPr kumimoji="0" lang="ru-RU" sz="195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9588708081</a:t>
            </a:r>
            <a:endParaRPr kumimoji="0" lang="ru-RU" sz="1950" b="0" i="1" u="none" strike="noStrike" kern="1200" cap="none" spc="0" normalizeH="0" baseline="0" noProof="0" dirty="0">
              <a:ln>
                <a:noFill/>
              </a:ln>
              <a:solidFill>
                <a:srgbClr val="264796"/>
              </a:solidFill>
              <a:effectLst/>
              <a:uLnTx/>
              <a:uFillTx/>
              <a:latin typeface="Calibri" panose="020F0502020204030204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789856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 w="0"/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Cambria Math" panose="02040503050406030204" pitchFamily="18" charset="0"/>
                <a:cs typeface="Times New Roman" panose="02020603050405020304" pitchFamily="18" charset="0"/>
              </a:rPr>
              <a:t>Контактная информация</a:t>
            </a:r>
          </a:p>
        </p:txBody>
      </p:sp>
    </p:spTree>
    <p:extLst>
      <p:ext uri="{BB962C8B-B14F-4D97-AF65-F5344CB8AC3E}">
        <p14:creationId xmlns:p14="http://schemas.microsoft.com/office/powerpoint/2010/main" val="2331426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995332" y="2673991"/>
            <a:ext cx="6781801" cy="141674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1.4. Внедрение </a:t>
            </a:r>
            <a:r>
              <a:rPr lang="ru-RU" sz="2400" b="1" dirty="0" err="1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профминимума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 </a:t>
            </a:r>
            <a:b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</a:br>
            <a:endParaRPr lang="ru-RU" sz="2400" b="1" dirty="0">
              <a:solidFill>
                <a:schemeClr val="accent5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5255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5">
            <a:extLst>
              <a:ext uri="{FF2B5EF4-FFF2-40B4-BE49-F238E27FC236}">
                <a16:creationId xmlns:a16="http://schemas.microsoft.com/office/drawing/2014/main" xmlns="" id="{645513BD-8D4D-DBBE-2949-7C228D7E035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538961" y="1167712"/>
          <a:ext cx="9393157" cy="9285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3511">
                  <a:extLst>
                    <a:ext uri="{9D8B030D-6E8A-4147-A177-3AD203B41FA5}">
                      <a16:colId xmlns:a16="http://schemas.microsoft.com/office/drawing/2014/main" xmlns="" val="4128486250"/>
                    </a:ext>
                  </a:extLst>
                </a:gridCol>
                <a:gridCol w="2538764">
                  <a:extLst>
                    <a:ext uri="{9D8B030D-6E8A-4147-A177-3AD203B41FA5}">
                      <a16:colId xmlns:a16="http://schemas.microsoft.com/office/drawing/2014/main" xmlns="" val="773660975"/>
                    </a:ext>
                  </a:extLst>
                </a:gridCol>
                <a:gridCol w="2193563">
                  <a:extLst>
                    <a:ext uri="{9D8B030D-6E8A-4147-A177-3AD203B41FA5}">
                      <a16:colId xmlns:a16="http://schemas.microsoft.com/office/drawing/2014/main" xmlns="" val="1943839624"/>
                    </a:ext>
                  </a:extLst>
                </a:gridCol>
                <a:gridCol w="2327319">
                  <a:extLst>
                    <a:ext uri="{9D8B030D-6E8A-4147-A177-3AD203B41FA5}">
                      <a16:colId xmlns:a16="http://schemas.microsoft.com/office/drawing/2014/main" xmlns="" val="1091339250"/>
                    </a:ext>
                  </a:extLst>
                </a:gridCol>
              </a:tblGrid>
              <a:tr h="312248"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Направление</a:t>
                      </a:r>
                      <a:endParaRPr lang="en-US" sz="16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Базовый уровень</a:t>
                      </a:r>
                      <a:endParaRPr lang="en-US" sz="16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Основной уровень</a:t>
                      </a:r>
                      <a:endParaRPr lang="en-US" sz="16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Продвинутый уровень</a:t>
                      </a:r>
                      <a:endParaRPr lang="en-US" sz="16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88458161"/>
                  </a:ext>
                </a:extLst>
              </a:tr>
              <a:tr h="593230"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+mn-lt"/>
                          <a:cs typeface="Arial" panose="020B0604020202020204" pitchFamily="34" charset="0"/>
                        </a:rPr>
                        <a:t>Количество ОО по уровням реализации</a:t>
                      </a:r>
                      <a:endParaRPr lang="en-US" sz="1600" b="1" dirty="0">
                        <a:solidFill>
                          <a:srgbClr val="C0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127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314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423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+mn-lt"/>
                          <a:cs typeface="Arial" panose="020B0604020202020204" pitchFamily="34" charset="0"/>
                        </a:rPr>
                        <a:t>15</a:t>
                      </a:r>
                      <a:endParaRPr lang="en-US" sz="1600" b="1" dirty="0">
                        <a:solidFill>
                          <a:srgbClr val="C0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70790433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/>
          </p:nvPr>
        </p:nvGraphicFramePr>
        <p:xfrm>
          <a:off x="137269" y="2336050"/>
          <a:ext cx="11770656" cy="34422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7956">
                  <a:extLst>
                    <a:ext uri="{9D8B030D-6E8A-4147-A177-3AD203B41FA5}">
                      <a16:colId xmlns:a16="http://schemas.microsoft.com/office/drawing/2014/main" xmlns="" val="1586098485"/>
                    </a:ext>
                  </a:extLst>
                </a:gridCol>
                <a:gridCol w="4651219">
                  <a:extLst>
                    <a:ext uri="{9D8B030D-6E8A-4147-A177-3AD203B41FA5}">
                      <a16:colId xmlns:a16="http://schemas.microsoft.com/office/drawing/2014/main" xmlns="" val="2259531932"/>
                    </a:ext>
                  </a:extLst>
                </a:gridCol>
                <a:gridCol w="2126479">
                  <a:extLst>
                    <a:ext uri="{9D8B030D-6E8A-4147-A177-3AD203B41FA5}">
                      <a16:colId xmlns:a16="http://schemas.microsoft.com/office/drawing/2014/main" xmlns="" val="1329803504"/>
                    </a:ext>
                  </a:extLst>
                </a:gridCol>
                <a:gridCol w="2113077">
                  <a:extLst>
                    <a:ext uri="{9D8B030D-6E8A-4147-A177-3AD203B41FA5}">
                      <a16:colId xmlns:a16="http://schemas.microsoft.com/office/drawing/2014/main" xmlns="" val="2764907258"/>
                    </a:ext>
                  </a:extLst>
                </a:gridCol>
                <a:gridCol w="2241925">
                  <a:extLst>
                    <a:ext uri="{9D8B030D-6E8A-4147-A177-3AD203B41FA5}">
                      <a16:colId xmlns:a16="http://schemas.microsoft.com/office/drawing/2014/main" xmlns="" val="726244964"/>
                    </a:ext>
                  </a:extLst>
                </a:gridCol>
              </a:tblGrid>
              <a:tr h="587069"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№ п/п</a:t>
                      </a:r>
                      <a:endParaRPr lang="en-US" sz="16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Направления реализации </a:t>
                      </a:r>
                    </a:p>
                    <a:p>
                      <a:pPr algn="ctr"/>
                      <a:r>
                        <a:rPr lang="ru-RU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Единой модели профессиональной ориентации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Базовый уровень</a:t>
                      </a:r>
                      <a:endParaRPr lang="en-US" sz="16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Основной уровень</a:t>
                      </a:r>
                      <a:endParaRPr lang="en-US" sz="16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Продвинутый уровень</a:t>
                      </a:r>
                      <a:endParaRPr lang="en-US" sz="16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27489389"/>
                  </a:ext>
                </a:extLst>
              </a:tr>
              <a:tr h="346445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</a:t>
                      </a:r>
                      <a:endParaRPr lang="en-US" sz="16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+mn-lt"/>
                          <a:cs typeface="Arial" panose="020B0604020202020204" pitchFamily="34" charset="0"/>
                        </a:rPr>
                        <a:t>Урочная деятельность</a:t>
                      </a:r>
                      <a:endParaRPr lang="en-US" sz="1600" b="1" dirty="0">
                        <a:solidFill>
                          <a:srgbClr val="00206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+mn-lt"/>
                          <a:cs typeface="Arial" panose="020B0604020202020204" pitchFamily="34" charset="0"/>
                        </a:rPr>
                        <a:t>не менее 4 </a:t>
                      </a:r>
                      <a:r>
                        <a:rPr lang="ru-RU" sz="1600" b="1" dirty="0" err="1">
                          <a:latin typeface="+mn-lt"/>
                          <a:cs typeface="Arial" panose="020B0604020202020204" pitchFamily="34" charset="0"/>
                        </a:rPr>
                        <a:t>ак</a:t>
                      </a:r>
                      <a:r>
                        <a:rPr lang="ru-RU" sz="1600" b="1" dirty="0">
                          <a:latin typeface="+mn-lt"/>
                          <a:cs typeface="Arial" panose="020B0604020202020204" pitchFamily="34" charset="0"/>
                        </a:rPr>
                        <a:t>. часов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+mn-lt"/>
                          <a:cs typeface="Arial" panose="020B0604020202020204" pitchFamily="34" charset="0"/>
                        </a:rPr>
                        <a:t>не менее 9 </a:t>
                      </a:r>
                      <a:r>
                        <a:rPr lang="ru-RU" sz="1600" b="1" dirty="0" err="1">
                          <a:latin typeface="+mn-lt"/>
                          <a:cs typeface="Arial" panose="020B0604020202020204" pitchFamily="34" charset="0"/>
                        </a:rPr>
                        <a:t>ак</a:t>
                      </a:r>
                      <a:r>
                        <a:rPr lang="ru-RU" sz="1600" b="1" dirty="0">
                          <a:latin typeface="+mn-lt"/>
                          <a:cs typeface="Arial" panose="020B0604020202020204" pitchFamily="34" charset="0"/>
                        </a:rPr>
                        <a:t>. часов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+mn-lt"/>
                          <a:cs typeface="Arial" panose="020B0604020202020204" pitchFamily="34" charset="0"/>
                        </a:rPr>
                        <a:t>не менее 11 </a:t>
                      </a:r>
                      <a:r>
                        <a:rPr lang="ru-RU" sz="1600" b="1" dirty="0" err="1">
                          <a:latin typeface="+mn-lt"/>
                          <a:cs typeface="Arial" panose="020B0604020202020204" pitchFamily="34" charset="0"/>
                        </a:rPr>
                        <a:t>ак</a:t>
                      </a:r>
                      <a:r>
                        <a:rPr lang="ru-RU" sz="1600" b="1" dirty="0">
                          <a:latin typeface="+mn-lt"/>
                          <a:cs typeface="Arial" panose="020B0604020202020204" pitchFamily="34" charset="0"/>
                        </a:rPr>
                        <a:t>. часов 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16465623"/>
                  </a:ext>
                </a:extLst>
              </a:tr>
              <a:tr h="56763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2</a:t>
                      </a:r>
                      <a:endParaRPr lang="en-US" sz="16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+mn-lt"/>
                          <a:cs typeface="Arial" panose="020B0604020202020204" pitchFamily="34" charset="0"/>
                        </a:rPr>
                        <a:t>Внеурочная деятельность: курс занятий «Россия – мои горизонты»</a:t>
                      </a:r>
                      <a:endParaRPr lang="en-US" sz="1600" b="1" dirty="0">
                        <a:solidFill>
                          <a:srgbClr val="00206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+mn-lt"/>
                          <a:cs typeface="Arial" panose="020B0604020202020204" pitchFamily="34" charset="0"/>
                        </a:rPr>
                        <a:t>34 </a:t>
                      </a:r>
                      <a:r>
                        <a:rPr lang="ru-RU" sz="1600" b="1" dirty="0" err="1">
                          <a:latin typeface="+mn-lt"/>
                          <a:cs typeface="Arial" panose="020B0604020202020204" pitchFamily="34" charset="0"/>
                        </a:rPr>
                        <a:t>ак</a:t>
                      </a:r>
                      <a:r>
                        <a:rPr lang="ru-RU" sz="1600" b="1" dirty="0">
                          <a:latin typeface="+mn-lt"/>
                          <a:cs typeface="Arial" panose="020B0604020202020204" pitchFamily="34" charset="0"/>
                        </a:rPr>
                        <a:t>. часов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+mn-lt"/>
                          <a:cs typeface="Arial" panose="020B0604020202020204" pitchFamily="34" charset="0"/>
                        </a:rPr>
                        <a:t>34 </a:t>
                      </a:r>
                      <a:r>
                        <a:rPr lang="ru-RU" sz="1600" b="1" dirty="0" err="1">
                          <a:latin typeface="+mn-lt"/>
                          <a:cs typeface="Arial" panose="020B0604020202020204" pitchFamily="34" charset="0"/>
                        </a:rPr>
                        <a:t>ак</a:t>
                      </a:r>
                      <a:r>
                        <a:rPr lang="ru-RU" sz="1600" b="1" dirty="0">
                          <a:latin typeface="+mn-lt"/>
                          <a:cs typeface="Arial" panose="020B0604020202020204" pitchFamily="34" charset="0"/>
                        </a:rPr>
                        <a:t>. часов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+mn-lt"/>
                          <a:cs typeface="Arial" panose="020B0604020202020204" pitchFamily="34" charset="0"/>
                        </a:rPr>
                        <a:t>34 </a:t>
                      </a:r>
                      <a:r>
                        <a:rPr lang="ru-RU" sz="1600" b="1" dirty="0" err="1">
                          <a:latin typeface="+mn-lt"/>
                          <a:cs typeface="Arial" panose="020B0604020202020204" pitchFamily="34" charset="0"/>
                        </a:rPr>
                        <a:t>ак</a:t>
                      </a:r>
                      <a:r>
                        <a:rPr lang="ru-RU" sz="1600" b="1" dirty="0">
                          <a:latin typeface="+mn-lt"/>
                          <a:cs typeface="Arial" panose="020B0604020202020204" pitchFamily="34" charset="0"/>
                        </a:rPr>
                        <a:t>. часов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32133075"/>
                  </a:ext>
                </a:extLst>
              </a:tr>
              <a:tr h="36568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3</a:t>
                      </a:r>
                      <a:endParaRPr lang="en-US" sz="16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+mn-lt"/>
                          <a:cs typeface="Arial" panose="020B0604020202020204" pitchFamily="34" charset="0"/>
                        </a:rPr>
                        <a:t>Взаимодействие с родителями</a:t>
                      </a:r>
                      <a:endParaRPr lang="en-US" sz="1600" b="1" dirty="0">
                        <a:solidFill>
                          <a:srgbClr val="00206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+mn-lt"/>
                          <a:cs typeface="Arial" panose="020B0604020202020204" pitchFamily="34" charset="0"/>
                        </a:rPr>
                        <a:t>не менее  2 </a:t>
                      </a:r>
                      <a:r>
                        <a:rPr lang="ru-RU" sz="1600" b="1" dirty="0" err="1">
                          <a:latin typeface="+mn-lt"/>
                          <a:cs typeface="Arial" panose="020B0604020202020204" pitchFamily="34" charset="0"/>
                        </a:rPr>
                        <a:t>ак</a:t>
                      </a:r>
                      <a:r>
                        <a:rPr lang="ru-RU" sz="1600" b="1" dirty="0">
                          <a:latin typeface="+mn-lt"/>
                          <a:cs typeface="Arial" panose="020B0604020202020204" pitchFamily="34" charset="0"/>
                        </a:rPr>
                        <a:t>. часов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+mn-lt"/>
                          <a:cs typeface="Arial" panose="020B0604020202020204" pitchFamily="34" charset="0"/>
                        </a:rPr>
                        <a:t>не менее 2 </a:t>
                      </a:r>
                      <a:r>
                        <a:rPr lang="ru-RU" sz="1600" b="1" dirty="0" err="1">
                          <a:latin typeface="+mn-lt"/>
                          <a:cs typeface="Arial" panose="020B0604020202020204" pitchFamily="34" charset="0"/>
                        </a:rPr>
                        <a:t>ак</a:t>
                      </a:r>
                      <a:r>
                        <a:rPr lang="ru-RU" sz="1600" b="1" dirty="0">
                          <a:latin typeface="+mn-lt"/>
                          <a:cs typeface="Arial" panose="020B0604020202020204" pitchFamily="34" charset="0"/>
                        </a:rPr>
                        <a:t>. часов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latin typeface="+mn-lt"/>
                          <a:cs typeface="Arial" panose="020B0604020202020204" pitchFamily="34" charset="0"/>
                        </a:rPr>
                        <a:t>не менее 4 </a:t>
                      </a:r>
                      <a:r>
                        <a:rPr lang="ru-RU" sz="1600" b="1" dirty="0" err="1">
                          <a:latin typeface="+mn-lt"/>
                          <a:cs typeface="Arial" panose="020B0604020202020204" pitchFamily="34" charset="0"/>
                        </a:rPr>
                        <a:t>ак</a:t>
                      </a:r>
                      <a:r>
                        <a:rPr lang="ru-RU" sz="1600" b="1" dirty="0">
                          <a:latin typeface="+mn-lt"/>
                          <a:cs typeface="Arial" panose="020B0604020202020204" pitchFamily="34" charset="0"/>
                        </a:rPr>
                        <a:t>. </a:t>
                      </a:r>
                      <a:r>
                        <a:rPr kumimoji="0" lang="ru-R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часов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67086590"/>
                  </a:ext>
                </a:extLst>
              </a:tr>
              <a:tr h="378225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4</a:t>
                      </a:r>
                      <a:endParaRPr lang="en-US" sz="16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+mn-lt"/>
                          <a:cs typeface="Arial" panose="020B0604020202020204" pitchFamily="34" charset="0"/>
                        </a:rPr>
                        <a:t>Практико-ориентированный модуль</a:t>
                      </a:r>
                      <a:endParaRPr lang="en-US" sz="1600" b="1" dirty="0">
                        <a:solidFill>
                          <a:srgbClr val="00206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+mn-lt"/>
                          <a:cs typeface="Arial" panose="020B0604020202020204" pitchFamily="34" charset="0"/>
                        </a:rPr>
                        <a:t>не менее 12 </a:t>
                      </a:r>
                      <a:r>
                        <a:rPr lang="ru-RU" sz="1600" b="1" dirty="0" err="1">
                          <a:latin typeface="+mn-lt"/>
                          <a:cs typeface="Arial" panose="020B0604020202020204" pitchFamily="34" charset="0"/>
                        </a:rPr>
                        <a:t>ак</a:t>
                      </a:r>
                      <a:r>
                        <a:rPr lang="ru-RU" sz="1600" b="1" dirty="0">
                          <a:latin typeface="+mn-lt"/>
                          <a:cs typeface="Arial" panose="020B0604020202020204" pitchFamily="34" charset="0"/>
                        </a:rPr>
                        <a:t>. часов 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+mn-lt"/>
                          <a:cs typeface="Arial" panose="020B0604020202020204" pitchFamily="34" charset="0"/>
                        </a:rPr>
                        <a:t>не менее 18 </a:t>
                      </a:r>
                      <a:r>
                        <a:rPr lang="ru-RU" sz="1600" b="1" dirty="0" err="1">
                          <a:latin typeface="+mn-lt"/>
                          <a:cs typeface="Arial" panose="020B0604020202020204" pitchFamily="34" charset="0"/>
                        </a:rPr>
                        <a:t>ак</a:t>
                      </a:r>
                      <a:r>
                        <a:rPr lang="ru-RU" sz="1600" b="1" dirty="0">
                          <a:latin typeface="+mn-lt"/>
                          <a:cs typeface="Arial" panose="020B0604020202020204" pitchFamily="34" charset="0"/>
                        </a:rPr>
                        <a:t>. часов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72494542"/>
                  </a:ext>
                </a:extLst>
              </a:tr>
              <a:tr h="33546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5</a:t>
                      </a:r>
                      <a:endParaRPr lang="en-US" sz="16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+mn-lt"/>
                          <a:cs typeface="Arial" panose="020B0604020202020204" pitchFamily="34" charset="0"/>
                        </a:rPr>
                        <a:t>Дополнительное образование</a:t>
                      </a:r>
                      <a:endParaRPr lang="en-US" sz="1600" b="1" dirty="0">
                        <a:solidFill>
                          <a:srgbClr val="00206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127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+mn-lt"/>
                          <a:cs typeface="Arial" panose="020B0604020202020204" pitchFamily="34" charset="0"/>
                        </a:rPr>
                        <a:t>не менее 3 </a:t>
                      </a:r>
                      <a:r>
                        <a:rPr lang="ru-RU" sz="1600" b="1" dirty="0" err="1">
                          <a:latin typeface="+mn-lt"/>
                          <a:cs typeface="Arial" panose="020B0604020202020204" pitchFamily="34" charset="0"/>
                        </a:rPr>
                        <a:t>ак</a:t>
                      </a:r>
                      <a:r>
                        <a:rPr lang="ru-RU" sz="1600" b="1" dirty="0">
                          <a:latin typeface="+mn-lt"/>
                          <a:cs typeface="Arial" panose="020B0604020202020204" pitchFamily="34" charset="0"/>
                        </a:rPr>
                        <a:t>. часов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+mn-lt"/>
                          <a:cs typeface="Arial" panose="020B0604020202020204" pitchFamily="34" charset="0"/>
                        </a:rPr>
                        <a:t>не менее 3 </a:t>
                      </a:r>
                      <a:r>
                        <a:rPr lang="ru-RU" sz="1600" b="1" dirty="0" err="1">
                          <a:latin typeface="+mn-lt"/>
                          <a:cs typeface="Arial" panose="020B0604020202020204" pitchFamily="34" charset="0"/>
                        </a:rPr>
                        <a:t>ак</a:t>
                      </a:r>
                      <a:r>
                        <a:rPr lang="ru-RU" sz="1600" b="1" dirty="0">
                          <a:latin typeface="+mn-lt"/>
                          <a:cs typeface="Arial" panose="020B0604020202020204" pitchFamily="34" charset="0"/>
                        </a:rPr>
                        <a:t>.</a:t>
                      </a:r>
                      <a:r>
                        <a:rPr lang="ru-RU" sz="1600" b="1" baseline="0" dirty="0">
                          <a:latin typeface="+mn-lt"/>
                          <a:cs typeface="Arial" panose="020B0604020202020204" pitchFamily="34" charset="0"/>
                        </a:rPr>
                        <a:t> часов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76986394"/>
                  </a:ext>
                </a:extLst>
              </a:tr>
              <a:tr h="33546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6</a:t>
                      </a:r>
                      <a:endParaRPr lang="en-US" sz="16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+mn-lt"/>
                          <a:cs typeface="Arial" panose="020B0604020202020204" pitchFamily="34" charset="0"/>
                        </a:rPr>
                        <a:t>Профессиональное обучение</a:t>
                      </a:r>
                      <a:endParaRPr lang="en-US" sz="1600" b="1" dirty="0">
                        <a:solidFill>
                          <a:srgbClr val="00206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127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latin typeface="+mn-lt"/>
                          <a:cs typeface="Arial" panose="020B0604020202020204" pitchFamily="34" charset="0"/>
                        </a:rPr>
                        <a:t>-.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+mn-lt"/>
                          <a:cs typeface="Arial" panose="020B0604020202020204" pitchFamily="34" charset="0"/>
                        </a:rPr>
                        <a:t>не менее 10 </a:t>
                      </a:r>
                      <a:r>
                        <a:rPr lang="ru-RU" sz="1600" b="1" dirty="0" err="1">
                          <a:latin typeface="+mn-lt"/>
                          <a:cs typeface="Arial" panose="020B0604020202020204" pitchFamily="34" charset="0"/>
                        </a:rPr>
                        <a:t>ак</a:t>
                      </a:r>
                      <a:r>
                        <a:rPr lang="ru-RU" sz="1600" b="1" dirty="0">
                          <a:latin typeface="+mn-lt"/>
                          <a:cs typeface="Arial" panose="020B0604020202020204" pitchFamily="34" charset="0"/>
                        </a:rPr>
                        <a:t>. часов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36497111"/>
                  </a:ext>
                </a:extLst>
              </a:tr>
              <a:tr h="514801">
                <a:tc>
                  <a:txBody>
                    <a:bodyPr/>
                    <a:lstStyle/>
                    <a:p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+mn-lt"/>
                          <a:cs typeface="Arial" panose="020B0604020202020204" pitchFamily="34" charset="0"/>
                        </a:rPr>
                        <a:t>Итого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127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latin typeface="+mn-lt"/>
                          <a:cs typeface="Arial" panose="020B0604020202020204" pitchFamily="34" charset="0"/>
                        </a:rPr>
                        <a:t>не менее 40 </a:t>
                      </a:r>
                      <a:r>
                        <a:rPr lang="ru-RU" sz="1600" b="1" dirty="0" err="1">
                          <a:latin typeface="+mn-lt"/>
                          <a:cs typeface="Arial" panose="020B0604020202020204" pitchFamily="34" charset="0"/>
                        </a:rPr>
                        <a:t>ак</a:t>
                      </a:r>
                      <a:r>
                        <a:rPr lang="ru-RU" sz="1600" b="1" dirty="0">
                          <a:latin typeface="+mn-lt"/>
                          <a:cs typeface="Arial" panose="020B0604020202020204" pitchFamily="34" charset="0"/>
                        </a:rPr>
                        <a:t>. часов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+mn-lt"/>
                          <a:cs typeface="Arial" panose="020B0604020202020204" pitchFamily="34" charset="0"/>
                        </a:rPr>
                        <a:t>не менее 60 </a:t>
                      </a:r>
                      <a:r>
                        <a:rPr lang="ru-RU" sz="1600" b="1" dirty="0" err="1">
                          <a:latin typeface="+mn-lt"/>
                          <a:cs typeface="Arial" panose="020B0604020202020204" pitchFamily="34" charset="0"/>
                        </a:rPr>
                        <a:t>ак</a:t>
                      </a:r>
                      <a:r>
                        <a:rPr lang="ru-RU" sz="1600" b="1" dirty="0">
                          <a:latin typeface="+mn-lt"/>
                          <a:cs typeface="Arial" panose="020B0604020202020204" pitchFamily="34" charset="0"/>
                        </a:rPr>
                        <a:t>. часов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+mn-lt"/>
                          <a:cs typeface="Arial" panose="020B0604020202020204" pitchFamily="34" charset="0"/>
                        </a:rPr>
                        <a:t>не менее 80 </a:t>
                      </a:r>
                      <a:r>
                        <a:rPr lang="ru-RU" sz="1600" b="1" dirty="0" err="1">
                          <a:latin typeface="+mn-lt"/>
                          <a:cs typeface="Arial" panose="020B0604020202020204" pitchFamily="34" charset="0"/>
                        </a:rPr>
                        <a:t>ак</a:t>
                      </a:r>
                      <a:r>
                        <a:rPr lang="ru-RU" sz="1600" b="1" dirty="0">
                          <a:latin typeface="+mn-lt"/>
                          <a:cs typeface="Arial" panose="020B0604020202020204" pitchFamily="34" charset="0"/>
                        </a:rPr>
                        <a:t>. часов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85290603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873759" y="5778328"/>
            <a:ext cx="112651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Планирование 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профориентационной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работы в контексте взаимосвязи с воспитательной работой: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разработка и реализация рабочей программы воспитания ОО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в соответствии с федеральными образовательными программами (ФОП) основного общего и среднего общего образования и федеральной программой воспитания </a:t>
            </a:r>
          </a:p>
        </p:txBody>
      </p:sp>
      <p:pic>
        <p:nvPicPr>
          <p:cNvPr id="12" name="Picture 4">
            <a:extLst>
              <a:ext uri="{FF2B5EF4-FFF2-40B4-BE49-F238E27FC236}">
                <a16:creationId xmlns:a16="http://schemas.microsoft.com/office/drawing/2014/main" xmlns="" id="{68C5A7D6-B369-498E-ED8E-8A9ADA86B1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779" y="5978804"/>
            <a:ext cx="430043" cy="430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4B8FDF5-7E48-A68D-6D6C-9080D48AC6C1}"/>
              </a:ext>
            </a:extLst>
          </p:cNvPr>
          <p:cNvSpPr txBox="1"/>
          <p:nvPr/>
        </p:nvSpPr>
        <p:spPr>
          <a:xfrm>
            <a:off x="137269" y="-2657"/>
            <a:ext cx="1104392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1. Приказ Министерства образования и науки Челябинской области №02/1834 от 25.07.2023 г. «О внедрении Единой модели профессиональной ориентации (профориентационный минимум) в общеобразовательных организациях Челябинской области в 2023-2024 учебном году»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2. Приказ Министерства образования и науки Челябинской области от 30.08.2023г. № 02/2130 «Об утверждении плана деятельности по сопровождению самоопределения и профессиональной ориентации обучающихся общеобразовательных организаций Челябинской области на 2023-2024 учебный год»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3. Приказ Министерства образования и науки Челябинской области от 07.09.2023г. № 02/2202 «О внесении изменений в приказ Министерства образования и науки Челябинской области от 25.07.2023 г № 02/1834»</a:t>
            </a:r>
          </a:p>
        </p:txBody>
      </p:sp>
      <p:sp>
        <p:nvSpPr>
          <p:cNvPr id="7" name="TextBox 20">
            <a:extLst>
              <a:ext uri="{FF2B5EF4-FFF2-40B4-BE49-F238E27FC236}">
                <a16:creationId xmlns:a16="http://schemas.microsoft.com/office/drawing/2014/main" xmlns="" id="{B5D6A81D-2108-475B-B403-B4C2F93E1412}"/>
              </a:ext>
            </a:extLst>
          </p:cNvPr>
          <p:cNvSpPr txBox="1"/>
          <p:nvPr/>
        </p:nvSpPr>
        <p:spPr>
          <a:xfrm>
            <a:off x="1462398" y="1966260"/>
            <a:ext cx="10087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Open Sans Condensed Light" panose="020B0306030504020204" pitchFamily="34" charset="0"/>
                <a:cs typeface="Arial" panose="020B0604020202020204" pitchFamily="34" charset="0"/>
              </a:rPr>
              <a:t>Порядок реализации </a:t>
            </a:r>
          </a:p>
        </p:txBody>
      </p:sp>
    </p:spTree>
    <p:extLst>
      <p:ext uri="{BB962C8B-B14F-4D97-AF65-F5344CB8AC3E}">
        <p14:creationId xmlns:p14="http://schemas.microsoft.com/office/powerpoint/2010/main" val="3475871951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8640" y="73759"/>
            <a:ext cx="109270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F44A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Реализация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Open Sans Condensed Light" panose="020B0306030504020204" pitchFamily="34" charset="0"/>
                <a:cs typeface="Arial" panose="020B0604020202020204" pitchFamily="34" charset="0"/>
              </a:rPr>
              <a:t>Единой модели профессиональной ориентации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F44A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через программу воспитания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312153" y="680513"/>
            <a:ext cx="10990983" cy="5663682"/>
            <a:chOff x="261353" y="802433"/>
            <a:chExt cx="10990983" cy="5663682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20000"/>
                      </a14:imgEffect>
                    </a14:imgLayer>
                  </a14:imgProps>
                </a:ext>
              </a:extLst>
            </a:blip>
            <a:srcRect t="2233" b="957"/>
            <a:stretch/>
          </p:blipFill>
          <p:spPr>
            <a:xfrm>
              <a:off x="261353" y="802433"/>
              <a:ext cx="10990983" cy="5663682"/>
            </a:xfrm>
            <a:prstGeom prst="rect">
              <a:avLst/>
            </a:prstGeom>
          </p:spPr>
        </p:pic>
        <p:sp>
          <p:nvSpPr>
            <p:cNvPr id="3" name="Прямоугольник 2"/>
            <p:cNvSpPr/>
            <p:nvPr/>
          </p:nvSpPr>
          <p:spPr>
            <a:xfrm>
              <a:off x="5907024" y="3396530"/>
              <a:ext cx="2011680" cy="475488"/>
            </a:xfrm>
            <a:prstGeom prst="rect">
              <a:avLst/>
            </a:prstGeom>
            <a:solidFill>
              <a:srgbClr val="CC0066"/>
            </a:solidFill>
            <a:ln>
              <a:solidFill>
                <a:srgbClr val="CC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Взаимодействие с родителями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5995720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742C2124-F80D-18AE-0CBA-997514073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472096" y="6457565"/>
            <a:ext cx="522863" cy="217896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20F441-FB38-4E1A-A3E8-9BAFAC3749C3}" type="slidenum">
              <a:rPr kumimoji="0" lang="ru-RU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6" name="Объект 4">
            <a:extLst>
              <a:ext uri="{FF2B5EF4-FFF2-40B4-BE49-F238E27FC236}">
                <a16:creationId xmlns:a16="http://schemas.microsoft.com/office/drawing/2014/main" xmlns="" id="{DD2F3EAF-4B3A-D694-F98B-EF67F655F02A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48748" y="712449"/>
          <a:ext cx="6978286" cy="51457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FB4D1300-8A48-AE54-B8E0-08D02D582BE3}"/>
              </a:ext>
            </a:extLst>
          </p:cNvPr>
          <p:cNvSpPr txBox="1"/>
          <p:nvPr/>
        </p:nvSpPr>
        <p:spPr>
          <a:xfrm>
            <a:off x="101382" y="182540"/>
            <a:ext cx="11050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Научно-методическое сопровождение общеобразовательных организаций реализующих </a:t>
            </a:r>
            <a:r>
              <a:rPr kumimoji="0" lang="ru-RU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профориентационный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минимум</a:t>
            </a:r>
          </a:p>
        </p:txBody>
      </p:sp>
      <p:grpSp>
        <p:nvGrpSpPr>
          <p:cNvPr id="30" name="Группа 29"/>
          <p:cNvGrpSpPr/>
          <p:nvPr/>
        </p:nvGrpSpPr>
        <p:grpSpPr>
          <a:xfrm>
            <a:off x="7295754" y="2194374"/>
            <a:ext cx="4755095" cy="1169551"/>
            <a:chOff x="7315199" y="3288387"/>
            <a:chExt cx="4743308" cy="1169551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7315199" y="3288387"/>
              <a:ext cx="4743308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563245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6479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Times New Roman" panose="02020603050405020304" pitchFamily="18" charset="0"/>
                </a:rPr>
                <a:t>ОП КПК «Проектирование модели управления процессом самоопределения и профессиональной ориентации обучающихся в условиях сетевого социального партнерства» (федеральный реестр ДПО)</a:t>
              </a:r>
            </a:p>
          </p:txBody>
        </p:sp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383801" y="3525650"/>
              <a:ext cx="593025" cy="583994"/>
            </a:xfrm>
            <a:prstGeom prst="rect">
              <a:avLst/>
            </a:prstGeom>
          </p:spPr>
        </p:pic>
      </p:grpSp>
      <p:grpSp>
        <p:nvGrpSpPr>
          <p:cNvPr id="31" name="Группа 30"/>
          <p:cNvGrpSpPr/>
          <p:nvPr/>
        </p:nvGrpSpPr>
        <p:grpSpPr>
          <a:xfrm>
            <a:off x="7389062" y="1168684"/>
            <a:ext cx="4650390" cy="503897"/>
            <a:chOff x="7411719" y="2499966"/>
            <a:chExt cx="4650390" cy="503897"/>
          </a:xfrm>
        </p:grpSpPr>
        <p:pic>
          <p:nvPicPr>
            <p:cNvPr id="23" name="Рисунок 22"/>
            <p:cNvPicPr>
              <a:picLocks noChangeAspect="1"/>
            </p:cNvPicPr>
            <p:nvPr/>
          </p:nvPicPr>
          <p:blipFill rotWithShape="1">
            <a:blip r:embed="rId9"/>
            <a:srcRect l="5211" r="6944"/>
            <a:stretch/>
          </p:blipFill>
          <p:spPr>
            <a:xfrm>
              <a:off x="9744191" y="2499966"/>
              <a:ext cx="2317918" cy="503897"/>
            </a:xfrm>
            <a:prstGeom prst="rect">
              <a:avLst/>
            </a:prstGeom>
          </p:spPr>
        </p:pic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411719" y="2534021"/>
              <a:ext cx="2272356" cy="467189"/>
            </a:xfrm>
            <a:prstGeom prst="rect">
              <a:avLst/>
            </a:prstGeom>
          </p:spPr>
        </p:pic>
      </p:grpSp>
      <p:grpSp>
        <p:nvGrpSpPr>
          <p:cNvPr id="29" name="Группа 28"/>
          <p:cNvGrpSpPr/>
          <p:nvPr/>
        </p:nvGrpSpPr>
        <p:grpSpPr>
          <a:xfrm>
            <a:off x="7370983" y="3401205"/>
            <a:ext cx="4284249" cy="561690"/>
            <a:chOff x="7343952" y="5437944"/>
            <a:chExt cx="4284249" cy="561690"/>
          </a:xfrm>
        </p:grpSpPr>
        <p:pic>
          <p:nvPicPr>
            <p:cNvPr id="26" name="Рисунок 25"/>
            <p:cNvPicPr>
              <a:picLocks noChangeAspect="1"/>
            </p:cNvPicPr>
            <p:nvPr/>
          </p:nvPicPr>
          <p:blipFill rotWithShape="1">
            <a:blip r:embed="rId11"/>
            <a:srcRect t="10319"/>
            <a:stretch/>
          </p:blipFill>
          <p:spPr>
            <a:xfrm>
              <a:off x="7343952" y="5437944"/>
              <a:ext cx="1549322" cy="561690"/>
            </a:xfrm>
            <a:prstGeom prst="rect">
              <a:avLst/>
            </a:prstGeom>
          </p:spPr>
        </p:pic>
        <p:pic>
          <p:nvPicPr>
            <p:cNvPr id="27" name="Рисунок 26"/>
            <p:cNvPicPr>
              <a:picLocks noChangeAspect="1"/>
            </p:cNvPicPr>
            <p:nvPr/>
          </p:nvPicPr>
          <p:blipFill rotWithShape="1">
            <a:blip r:embed="rId12"/>
            <a:srcRect l="7781" t="32701" b="9175"/>
            <a:stretch/>
          </p:blipFill>
          <p:spPr>
            <a:xfrm>
              <a:off x="9068875" y="5675477"/>
              <a:ext cx="2559326" cy="229958"/>
            </a:xfrm>
            <a:prstGeom prst="rect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</p:pic>
      </p:grpSp>
      <p:grpSp>
        <p:nvGrpSpPr>
          <p:cNvPr id="36" name="Группа 35"/>
          <p:cNvGrpSpPr/>
          <p:nvPr/>
        </p:nvGrpSpPr>
        <p:grpSpPr>
          <a:xfrm>
            <a:off x="7002779" y="1019540"/>
            <a:ext cx="316089" cy="4639803"/>
            <a:chOff x="7088634" y="1454596"/>
            <a:chExt cx="316089" cy="4639803"/>
          </a:xfrm>
        </p:grpSpPr>
        <p:cxnSp>
          <p:nvCxnSpPr>
            <p:cNvPr id="34" name="Прямая со стрелкой 33"/>
            <p:cNvCxnSpPr/>
            <p:nvPr/>
          </p:nvCxnSpPr>
          <p:spPr>
            <a:xfrm flipV="1">
              <a:off x="7088634" y="1454596"/>
              <a:ext cx="0" cy="4639803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7" name="Стрелка вправо 36"/>
            <p:cNvSpPr/>
            <p:nvPr/>
          </p:nvSpPr>
          <p:spPr>
            <a:xfrm>
              <a:off x="7128676" y="1813344"/>
              <a:ext cx="220318" cy="197223"/>
            </a:xfrm>
            <a:prstGeom prst="right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Стрелка вправо 37"/>
            <p:cNvSpPr/>
            <p:nvPr/>
          </p:nvSpPr>
          <p:spPr>
            <a:xfrm>
              <a:off x="7152563" y="2720663"/>
              <a:ext cx="220318" cy="197223"/>
            </a:xfrm>
            <a:prstGeom prst="right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Стрелка вправо 38"/>
            <p:cNvSpPr/>
            <p:nvPr/>
          </p:nvSpPr>
          <p:spPr>
            <a:xfrm>
              <a:off x="7184405" y="4055871"/>
              <a:ext cx="220318" cy="197223"/>
            </a:xfrm>
            <a:prstGeom prst="right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Стрелка вправо 39"/>
            <p:cNvSpPr/>
            <p:nvPr/>
          </p:nvSpPr>
          <p:spPr>
            <a:xfrm>
              <a:off x="7128676" y="5331853"/>
              <a:ext cx="220318" cy="197223"/>
            </a:xfrm>
            <a:prstGeom prst="right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D717626-DB34-7744-50C8-E22AAC333645}"/>
              </a:ext>
            </a:extLst>
          </p:cNvPr>
          <p:cNvSpPr txBox="1"/>
          <p:nvPr/>
        </p:nvSpPr>
        <p:spPr>
          <a:xfrm>
            <a:off x="2970703" y="6008125"/>
            <a:ext cx="2090890" cy="3780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13"/>
              </a:rPr>
              <a:t>newschool.rcokio.ru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695B5A0E-2B47-E13B-4CD7-6B1D4F31503D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19828" t="61598"/>
          <a:stretch/>
        </p:blipFill>
        <p:spPr>
          <a:xfrm>
            <a:off x="7200525" y="5796372"/>
            <a:ext cx="4830428" cy="65663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B58806C3-7459-44A1-FA9B-116FB9DA3721}"/>
              </a:ext>
            </a:extLst>
          </p:cNvPr>
          <p:cNvSpPr txBox="1"/>
          <p:nvPr/>
        </p:nvSpPr>
        <p:spPr>
          <a:xfrm>
            <a:off x="7576457" y="6447855"/>
            <a:ext cx="41936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телефон: 8 (351) 217-30-89, доб.5061 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26479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A00B4DCB-D1F1-37B0-DDCE-820B2132E1F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428469" y="5811232"/>
            <a:ext cx="714479" cy="718826"/>
          </a:xfrm>
          <a:prstGeom prst="rect">
            <a:avLst/>
          </a:prstGeom>
        </p:spPr>
      </p:pic>
      <p:grpSp>
        <p:nvGrpSpPr>
          <p:cNvPr id="33" name="Группа 32"/>
          <p:cNvGrpSpPr/>
          <p:nvPr/>
        </p:nvGrpSpPr>
        <p:grpSpPr>
          <a:xfrm>
            <a:off x="7344555" y="4763421"/>
            <a:ext cx="4402081" cy="550671"/>
            <a:chOff x="7724227" y="5206166"/>
            <a:chExt cx="4402081" cy="550671"/>
          </a:xfrm>
        </p:grpSpPr>
        <p:pic>
          <p:nvPicPr>
            <p:cNvPr id="41" name="Рисунок 2" descr="image001"/>
            <p:cNvPicPr>
              <a:picLocks noChangeAspect="1" noChangeArrowheads="1"/>
            </p:cNvPicPr>
            <p:nvPr/>
          </p:nvPicPr>
          <p:blipFill rotWithShape="1">
            <a:blip r:embed="rId16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592" t="1639" b="67612"/>
            <a:stretch/>
          </p:blipFill>
          <p:spPr bwMode="auto">
            <a:xfrm>
              <a:off x="7724227" y="5206166"/>
              <a:ext cx="4402081" cy="5506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2" name="TextBox 41"/>
            <p:cNvSpPr txBox="1"/>
            <p:nvPr/>
          </p:nvSpPr>
          <p:spPr>
            <a:xfrm>
              <a:off x="8160327" y="5293270"/>
              <a:ext cx="3692014" cy="338554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Цифровой</a:t>
              </a:r>
              <a:r>
                <a:rPr kumimoji="0" lang="ru-RU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кабинет методиста</a:t>
              </a:r>
            </a:p>
          </p:txBody>
        </p:sp>
      </p:grpSp>
      <p:sp>
        <p:nvSpPr>
          <p:cNvPr id="43" name="Прямоугольник 42"/>
          <p:cNvSpPr/>
          <p:nvPr/>
        </p:nvSpPr>
        <p:spPr>
          <a:xfrm>
            <a:off x="8533330" y="4039059"/>
            <a:ext cx="202452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13"/>
              </a:rPr>
              <a:t>https://newschool.rcokio.ru/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389061" y="1723596"/>
            <a:ext cx="4610849" cy="506012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7AEE4E3C-9DBD-C698-D1E5-2DF785A366A1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10319"/>
          <a:stretch/>
        </p:blipFill>
        <p:spPr>
          <a:xfrm>
            <a:off x="1097541" y="5807926"/>
            <a:ext cx="1833487" cy="66471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CDDB7E27-9F00-EC1F-61CB-E43ECB34C0A8}"/>
              </a:ext>
            </a:extLst>
          </p:cNvPr>
          <p:cNvPicPr>
            <a:picLocks noChangeAspect="1"/>
          </p:cNvPicPr>
          <p:nvPr/>
        </p:nvPicPr>
        <p:blipFill rotWithShape="1">
          <a:blip r:embed="rId19"/>
          <a:srcRect l="9120" t="11229" r="6318" b="4611"/>
          <a:stretch/>
        </p:blipFill>
        <p:spPr>
          <a:xfrm>
            <a:off x="372599" y="5806018"/>
            <a:ext cx="724942" cy="718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059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2.1. Оценка эффективности деятельности руководителя образовательной организации в системе образования Челябинской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11435357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46132" y="2622656"/>
            <a:ext cx="6781801" cy="23876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Проект </a:t>
            </a:r>
            <a:b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«Оценка эффективности деятельности руководителя образовательной организации в системе образования Челябинской области»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DB57E-5C08-45A7-908E-25203FEECD26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2983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1066" y="223736"/>
            <a:ext cx="10666560" cy="1363908"/>
          </a:xfrm>
        </p:spPr>
        <p:txBody>
          <a:bodyPr>
            <a:normAutofit/>
          </a:bodyPr>
          <a:lstStyle/>
          <a:p>
            <a:r>
              <a:rPr lang="ru-RU" sz="2200" b="1" dirty="0">
                <a:solidFill>
                  <a:srgbClr val="264796"/>
                </a:solidFill>
                <a:latin typeface="+mn-lt"/>
              </a:rPr>
              <a:t>Приказ Министерства образования и науки Челябинской области </a:t>
            </a:r>
            <a:br>
              <a:rPr lang="ru-RU" sz="2200" b="1" dirty="0">
                <a:solidFill>
                  <a:srgbClr val="264796"/>
                </a:solidFill>
                <a:latin typeface="+mn-lt"/>
              </a:rPr>
            </a:br>
            <a:r>
              <a:rPr lang="ru-RU" sz="2200" b="1" dirty="0">
                <a:solidFill>
                  <a:srgbClr val="264796"/>
                </a:solidFill>
                <a:latin typeface="+mn-lt"/>
              </a:rPr>
              <a:t>от 18.09.2023 № 02/2277 «Об организации и проведении</a:t>
            </a:r>
            <a:br>
              <a:rPr lang="ru-RU" sz="2200" b="1" dirty="0">
                <a:solidFill>
                  <a:srgbClr val="264796"/>
                </a:solidFill>
                <a:latin typeface="+mn-lt"/>
              </a:rPr>
            </a:br>
            <a:r>
              <a:rPr lang="ru-RU" sz="2200" b="1" dirty="0">
                <a:solidFill>
                  <a:srgbClr val="264796"/>
                </a:solidFill>
                <a:latin typeface="+mn-lt"/>
              </a:rPr>
              <a:t>мониторинга системы образования Челябинской области в 2023/2024 учебном</a:t>
            </a:r>
            <a:r>
              <a:rPr lang="en-US" sz="2200" b="1" dirty="0">
                <a:solidFill>
                  <a:srgbClr val="264796"/>
                </a:solidFill>
                <a:latin typeface="+mn-lt"/>
              </a:rPr>
              <a:t> </a:t>
            </a:r>
            <a:r>
              <a:rPr lang="ru-RU" sz="2200" b="1" dirty="0">
                <a:solidFill>
                  <a:srgbClr val="264796"/>
                </a:solidFill>
                <a:latin typeface="+mn-lt"/>
              </a:rPr>
              <a:t>году» </a:t>
            </a:r>
            <a:r>
              <a:rPr lang="en-US" sz="2200" b="1" dirty="0">
                <a:solidFill>
                  <a:srgbClr val="264796"/>
                </a:solidFill>
                <a:latin typeface="+mn-lt"/>
              </a:rPr>
              <a:t>(</a:t>
            </a:r>
            <a:r>
              <a:rPr lang="ru-RU" sz="2200" b="1" dirty="0">
                <a:solidFill>
                  <a:srgbClr val="264796"/>
                </a:solidFill>
                <a:latin typeface="+mn-lt"/>
              </a:rPr>
              <a:t>п. 19. графика проведения мероприятий)</a:t>
            </a:r>
          </a:p>
        </p:txBody>
      </p:sp>
      <p:sp>
        <p:nvSpPr>
          <p:cNvPr id="5" name="Скругленный прямоугольник 8">
            <a:extLst>
              <a:ext uri="{FF2B5EF4-FFF2-40B4-BE49-F238E27FC236}">
                <a16:creationId xmlns:a16="http://schemas.microsoft.com/office/drawing/2014/main" xmlns="" id="{36695915-9648-4A1A-969F-5A3060CD850D}"/>
              </a:ext>
            </a:extLst>
          </p:cNvPr>
          <p:cNvSpPr/>
          <p:nvPr/>
        </p:nvSpPr>
        <p:spPr>
          <a:xfrm>
            <a:off x="491066" y="1658327"/>
            <a:ext cx="6781929" cy="1770674"/>
          </a:xfrm>
          <a:prstGeom prst="roundRect">
            <a:avLst>
              <a:gd name="adj" fmla="val 8145"/>
            </a:avLst>
          </a:prstGeom>
          <a:noFill/>
          <a:ln w="12700">
            <a:solidFill>
              <a:srgbClr val="264796"/>
            </a:solidFill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Цель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интегративная оценка эффективности деятельности руководителя ООО через совокупность результатов деятельности по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управлению образовательной деятельностью,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управлению развитием образовательной организации,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администрированию деятельности,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управлению взаимодействием образовательной организации с участниками отношений в сфере образования и социальными партнерами</a:t>
            </a:r>
          </a:p>
        </p:txBody>
      </p:sp>
      <p:sp>
        <p:nvSpPr>
          <p:cNvPr id="6" name="Скругленный прямоугольник 15">
            <a:extLst>
              <a:ext uri="{FF2B5EF4-FFF2-40B4-BE49-F238E27FC236}">
                <a16:creationId xmlns:a16="http://schemas.microsoft.com/office/drawing/2014/main" xmlns="" id="{4580E49B-26C9-43BB-8B74-3871D63D8549}"/>
              </a:ext>
            </a:extLst>
          </p:cNvPr>
          <p:cNvSpPr/>
          <p:nvPr/>
        </p:nvSpPr>
        <p:spPr>
          <a:xfrm>
            <a:off x="7272995" y="1587644"/>
            <a:ext cx="4872725" cy="2092271"/>
          </a:xfrm>
          <a:prstGeom prst="roundRect">
            <a:avLst/>
          </a:prstGeom>
          <a:noFill/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Оценивание каждого критерия предусмотрено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по двум группам показателей: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1" u="none" strike="noStrike" kern="120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общие показатели 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(применимы для оценки результатов деятельности руководителей всех ОО);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1" u="none" strike="noStrike" kern="120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специфические показатели 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(используются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для оценки результатов деятельности руководителя соответствующего типа ОО) </a:t>
            </a:r>
          </a:p>
        </p:txBody>
      </p:sp>
      <p:sp>
        <p:nvSpPr>
          <p:cNvPr id="7" name="Скругленный прямоугольник 16">
            <a:extLst>
              <a:ext uri="{FF2B5EF4-FFF2-40B4-BE49-F238E27FC236}">
                <a16:creationId xmlns:a16="http://schemas.microsoft.com/office/drawing/2014/main" xmlns="" id="{2DD578BF-1163-45EE-AFF4-59D2FB6B0FFE}"/>
              </a:ext>
            </a:extLst>
          </p:cNvPr>
          <p:cNvSpPr/>
          <p:nvPr/>
        </p:nvSpPr>
        <p:spPr>
          <a:xfrm>
            <a:off x="491066" y="3563073"/>
            <a:ext cx="8539264" cy="2921917"/>
          </a:xfrm>
          <a:prstGeom prst="roundRect">
            <a:avLst>
              <a:gd name="adj" fmla="val 4490"/>
            </a:avLst>
          </a:prstGeom>
          <a:noFill/>
          <a:ln>
            <a:noFill/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Источники данных для оценки эффективности деятельности руководителей образовательной организации: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Статистическая и ведомственная отчетность, размещенная в информационных системах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 на информационных ресурсах (В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us.gov.ru (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независимая оценка качества )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 Данные федерального статистического наблюдения (Формы ОО-1, ОО-2; 85-к; 1-ДО; СПО-1 )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3. ГИС «Образование в Челябинской области»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4. Ведомственные информационные системы (ИС «Управление качеством общего образования»,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ИС «Аттестация педагогических работников», ИС «Мониторинг библиотек», ИС «Мониторинг объективности процедуры оценки качества»)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5. Мониторинги в системе оценки качества образования (Мониторинг ФГОС (ОО, ДОО, НОО ОВЗ); Мониторинг эффективности организационно-педагогического сопровождения профессионального самоопределения обучающихся Челябинской области 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6. Официальные сайты образовательных организаций</a:t>
            </a:r>
          </a:p>
        </p:txBody>
      </p:sp>
      <p:pic>
        <p:nvPicPr>
          <p:cNvPr id="8" name="Picture 2" descr="http://qrcoder.ru/code/?https%3A%2F%2Fchiro74.ru%2Fir-otsenka-effektivnosti-dejatelnosti-rukovoditelja-oo%2F&amp;4&amp;0">
            <a:extLst>
              <a:ext uri="{FF2B5EF4-FFF2-40B4-BE49-F238E27FC236}">
                <a16:creationId xmlns:a16="http://schemas.microsoft.com/office/drawing/2014/main" xmlns="" id="{6E899FB0-B628-4D9F-9F06-F240CDF045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9217" y="4678801"/>
            <a:ext cx="1884013" cy="1884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1EACC65B-C89F-2058-5BA2-F67DE724955C}"/>
              </a:ext>
            </a:extLst>
          </p:cNvPr>
          <p:cNvSpPr/>
          <p:nvPr/>
        </p:nvSpPr>
        <p:spPr>
          <a:xfrm>
            <a:off x="9134983" y="3979355"/>
            <a:ext cx="2612483" cy="698219"/>
          </a:xfrm>
          <a:prstGeom prst="roundRect">
            <a:avLst/>
          </a:prstGeom>
          <a:solidFill>
            <a:schemeClr val="bg1"/>
          </a:solidFill>
          <a:ln>
            <a:solidFill>
              <a:srgbClr val="3A3F5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9A6DB9D3-8626-2970-BCF8-78371FAB3B89}"/>
              </a:ext>
            </a:extLst>
          </p:cNvPr>
          <p:cNvSpPr txBox="1"/>
          <p:nvPr/>
        </p:nvSpPr>
        <p:spPr>
          <a:xfrm>
            <a:off x="9128800" y="4101183"/>
            <a:ext cx="271713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План работы ГБУ ДПО «ЧИРО»: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раздел 2.10.1, п. 345, с. </a:t>
            </a:r>
            <a:r>
              <a:rPr kumimoji="0" lang="ru-RU" sz="1500" b="0" i="0" u="none" strike="noStrike" kern="1200" cap="none" spc="0" normalizeH="0" baseline="0" noProof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81 </a:t>
            </a: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srgbClr val="3A40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444ABF67-03A1-9A70-7CF3-5F600747E9D6}"/>
              </a:ext>
            </a:extLst>
          </p:cNvPr>
          <p:cNvSpPr/>
          <p:nvPr/>
        </p:nvSpPr>
        <p:spPr>
          <a:xfrm>
            <a:off x="9170804" y="4022875"/>
            <a:ext cx="2612482" cy="698219"/>
          </a:xfrm>
          <a:prstGeom prst="roundRect">
            <a:avLst/>
          </a:prstGeom>
          <a:noFill/>
          <a:ln w="12700">
            <a:solidFill>
              <a:srgbClr val="E31E2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57365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5863" y="1716553"/>
            <a:ext cx="5689474" cy="389189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Проект </a:t>
            </a:r>
            <a:b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«Апробация целевой модели аттестации руководителей общеобразовательных организаций Челябинской области </a:t>
            </a:r>
            <a:br>
              <a:rPr lang="ru-RU" sz="2800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в 2023-2024 годах»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6DB57E-5C08-45A7-908E-25203FEECD2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62844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1066" y="277577"/>
            <a:ext cx="10371667" cy="1325563"/>
          </a:xfrm>
        </p:spPr>
        <p:txBody>
          <a:bodyPr>
            <a:noAutofit/>
          </a:bodyPr>
          <a:lstStyle/>
          <a:p>
            <a:r>
              <a:rPr lang="ru-RU" sz="2200" b="1" dirty="0">
                <a:solidFill>
                  <a:srgbClr val="264796"/>
                </a:solidFill>
                <a:latin typeface="+mn-lt"/>
              </a:rPr>
              <a:t>Приказ Министерства образования и науки Челябинской области </a:t>
            </a:r>
            <a:br>
              <a:rPr lang="ru-RU" sz="2200" b="1" dirty="0">
                <a:solidFill>
                  <a:srgbClr val="264796"/>
                </a:solidFill>
                <a:latin typeface="+mn-lt"/>
              </a:rPr>
            </a:br>
            <a:r>
              <a:rPr lang="ru-RU" sz="2200" b="1" dirty="0">
                <a:solidFill>
                  <a:srgbClr val="264796"/>
                </a:solidFill>
                <a:latin typeface="+mn-lt"/>
              </a:rPr>
              <a:t>от 17.08.2023 № 02/2040 «Об апробации целевой модели аттестации руководителей общеобразовательных организаций Челябинской области </a:t>
            </a:r>
            <a:br>
              <a:rPr lang="ru-RU" sz="2200" b="1" dirty="0">
                <a:solidFill>
                  <a:srgbClr val="264796"/>
                </a:solidFill>
                <a:latin typeface="+mn-lt"/>
              </a:rPr>
            </a:br>
            <a:r>
              <a:rPr lang="ru-RU" sz="2200" b="1" dirty="0">
                <a:solidFill>
                  <a:srgbClr val="264796"/>
                </a:solidFill>
                <a:latin typeface="+mn-lt"/>
              </a:rPr>
              <a:t>в 2023-2024 годах»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A3A631B-13D4-405C-84F8-AC89E30D8DAF}"/>
              </a:ext>
            </a:extLst>
          </p:cNvPr>
          <p:cNvSpPr txBox="1"/>
          <p:nvPr/>
        </p:nvSpPr>
        <p:spPr>
          <a:xfrm>
            <a:off x="442239" y="3246721"/>
            <a:ext cx="7873517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>
                <a:ln>
                  <a:noFill/>
                </a:ln>
                <a:solidFill>
                  <a:srgbClr val="3A3F5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Ц</a:t>
            </a:r>
            <a:r>
              <a:rPr kumimoji="0" lang="ru-RU" sz="1500" b="1" i="0" u="none" strike="noStrike" kern="0" cap="none" spc="0" normalizeH="0" baseline="0" noProof="0" dirty="0">
                <a:ln>
                  <a:noFill/>
                </a:ln>
                <a:solidFill>
                  <a:srgbClr val="3A3F5B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rPr>
              <a:t>ель и задачи:</a:t>
            </a:r>
            <a:endParaRPr kumimoji="0" lang="ru-RU" sz="1500" b="0" i="0" u="none" strike="noStrike" kern="0" cap="none" spc="0" normalizeH="0" baseline="0" noProof="0" dirty="0">
              <a:ln>
                <a:noFill/>
              </a:ln>
              <a:solidFill>
                <a:srgbClr val="3A3F5B"/>
              </a:solidFill>
              <a:effectLst/>
              <a:uLnTx/>
              <a:uFillTx/>
              <a:latin typeface="Calibri" panose="020F0502020204030204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0" cap="none" spc="0" normalizeH="0" baseline="0" noProof="0" dirty="0">
                <a:ln>
                  <a:noFill/>
                </a:ln>
                <a:solidFill>
                  <a:srgbClr val="3A3F5B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rPr>
              <a:t>внедрение в региональной системе образования целевой модели аттестации руководителей как управленческого механизма формирования кадрового потенциала и единой кадровой политики, обеспечивающего профессиональное развитие управленческих кадров, и стандартизации подходов к аттестации руководителей общеобразовательных организаций, а также кандидатов на должность руководителя образовательной организации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500" b="0" i="0" u="none" strike="noStrike" kern="0" cap="none" spc="0" normalizeH="0" baseline="0" noProof="0" dirty="0">
                <a:ln>
                  <a:noFill/>
                </a:ln>
                <a:solidFill>
                  <a:srgbClr val="3A3F5B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rPr>
              <a:t>выработать единые (стандартизированные) подходы к проведению аттестации руководителей на региональном и муниципальном уровнях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500" b="0" i="0" u="none" strike="noStrike" kern="0" cap="none" spc="0" normalizeH="0" baseline="0" noProof="0" dirty="0">
                <a:ln>
                  <a:noFill/>
                </a:ln>
                <a:solidFill>
                  <a:srgbClr val="3A3F5B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rPr>
              <a:t>объективизировать оценку профессиональных и личностных компетенций руководителей и кандидатов на должность руководителя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500" b="0" i="0" u="none" strike="noStrike" kern="0" cap="none" spc="0" normalizeH="0" baseline="0" noProof="0" dirty="0">
                <a:ln>
                  <a:noFill/>
                </a:ln>
                <a:solidFill>
                  <a:srgbClr val="3A3F5B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rPr>
              <a:t>интегрировать ресурсы регионального и муниципального уровней при проведении аттестации, сохраняя при этом разграничения полномочий в соответствии с действующим законодательством </a:t>
            </a:r>
          </a:p>
        </p:txBody>
      </p:sp>
      <p:sp>
        <p:nvSpPr>
          <p:cNvPr id="7" name="Прямоугольник: скругленные углы 10">
            <a:extLst>
              <a:ext uri="{FF2B5EF4-FFF2-40B4-BE49-F238E27FC236}">
                <a16:creationId xmlns:a16="http://schemas.microsoft.com/office/drawing/2014/main" xmlns="" id="{F8DF47B2-6EE1-4398-BDC7-AFB3B411420E}"/>
              </a:ext>
            </a:extLst>
          </p:cNvPr>
          <p:cNvSpPr/>
          <p:nvPr/>
        </p:nvSpPr>
        <p:spPr>
          <a:xfrm>
            <a:off x="290024" y="3173763"/>
            <a:ext cx="8095216" cy="3146656"/>
          </a:xfrm>
          <a:prstGeom prst="roundRect">
            <a:avLst/>
          </a:prstGeom>
          <a:noFill/>
          <a:ln>
            <a:solidFill>
              <a:srgbClr val="3A3F5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23C68173-CA35-418A-A22C-0121566EEB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8453" y="4702710"/>
            <a:ext cx="1857183" cy="185718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4BC7F42-8BBC-4224-9581-3A2E8D278B33}"/>
              </a:ext>
            </a:extLst>
          </p:cNvPr>
          <p:cNvSpPr txBox="1"/>
          <p:nvPr/>
        </p:nvSpPr>
        <p:spPr>
          <a:xfrm>
            <a:off x="393543" y="1644771"/>
            <a:ext cx="6863292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0" cap="none" spc="0" normalizeH="0" baseline="0" noProof="0" dirty="0">
                <a:ln>
                  <a:noFill/>
                </a:ln>
                <a:solidFill>
                  <a:srgbClr val="3A3F5B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rPr>
              <a:t>Период проведения апробации – сентябрь 2023 года – сентябрь 2024 года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0" cap="none" spc="0" normalizeH="0" baseline="0" noProof="0" dirty="0">
                <a:ln>
                  <a:noFill/>
                </a:ln>
                <a:solidFill>
                  <a:srgbClr val="3A3F5B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rPr>
              <a:t>Региональный оператор апробации – ГБУ ДПО «ЧИРО»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0" cap="none" spc="0" normalizeH="0" baseline="0" noProof="0" dirty="0">
                <a:ln>
                  <a:noFill/>
                </a:ln>
                <a:solidFill>
                  <a:srgbClr val="3A3F5B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rPr>
              <a:t>Участники апробации – 19 муниципальных образований (на основе заявок)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0" cap="none" spc="0" normalizeH="0" baseline="0" noProof="0" dirty="0">
                <a:ln>
                  <a:noFill/>
                </a:ln>
                <a:solidFill>
                  <a:srgbClr val="3A3F5B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rPr>
              <a:t>Дорожная карта апробации – мероприятия, сроки, ответственные, ожидаемый результат</a:t>
            </a: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BEFE4FFD-036E-4E95-B013-A873BFF054F2}"/>
              </a:ext>
            </a:extLst>
          </p:cNvPr>
          <p:cNvSpPr/>
          <p:nvPr/>
        </p:nvSpPr>
        <p:spPr>
          <a:xfrm>
            <a:off x="9134984" y="3979355"/>
            <a:ext cx="2684124" cy="698219"/>
          </a:xfrm>
          <a:prstGeom prst="roundRect">
            <a:avLst/>
          </a:prstGeom>
          <a:solidFill>
            <a:schemeClr val="bg1"/>
          </a:solidFill>
          <a:ln>
            <a:solidFill>
              <a:srgbClr val="3A3F5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A0B960C6-BE56-4937-8371-6A7B22BC2182}"/>
              </a:ext>
            </a:extLst>
          </p:cNvPr>
          <p:cNvSpPr txBox="1"/>
          <p:nvPr/>
        </p:nvSpPr>
        <p:spPr>
          <a:xfrm>
            <a:off x="9143324" y="4101183"/>
            <a:ext cx="275360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0" cap="none" spc="0" normalizeH="0" baseline="0" noProof="0" dirty="0">
                <a:ln>
                  <a:noFill/>
                </a:ln>
                <a:solidFill>
                  <a:srgbClr val="3A3F5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План работы ГБУ ДПО «ЧИРО»: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0" cap="none" spc="0" normalizeH="0" baseline="0" noProof="0" dirty="0">
                <a:ln>
                  <a:noFill/>
                </a:ln>
                <a:solidFill>
                  <a:srgbClr val="3A3F5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раздел 2.9.1, п. 329, стр. 78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859EB2A8-DB6E-43C4-9A9F-C5EDC876D093}"/>
              </a:ext>
            </a:extLst>
          </p:cNvPr>
          <p:cNvSpPr/>
          <p:nvPr/>
        </p:nvSpPr>
        <p:spPr>
          <a:xfrm>
            <a:off x="9170804" y="4004491"/>
            <a:ext cx="2612482" cy="716603"/>
          </a:xfrm>
          <a:prstGeom prst="roundRect">
            <a:avLst/>
          </a:prstGeom>
          <a:noFill/>
          <a:ln w="12700">
            <a:solidFill>
              <a:srgbClr val="E31E2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56960EC8-E331-49AA-9B3B-B99CF94EFF89}"/>
              </a:ext>
            </a:extLst>
          </p:cNvPr>
          <p:cNvSpPr/>
          <p:nvPr/>
        </p:nvSpPr>
        <p:spPr>
          <a:xfrm>
            <a:off x="7558397" y="1640737"/>
            <a:ext cx="4516864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>
                <a:ln>
                  <a:noFill/>
                </a:ln>
                <a:solidFill>
                  <a:srgbClr val="3A3F5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Положение об апробации </a:t>
            </a:r>
            <a:r>
              <a:rPr kumimoji="0" lang="ru-RU" sz="1500" b="0" i="0" u="none" strike="noStrike" kern="0" cap="none" spc="0" normalizeH="0" baseline="0" noProof="0" dirty="0">
                <a:ln>
                  <a:noFill/>
                </a:ln>
                <a:solidFill>
                  <a:srgbClr val="3A3F5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целевой модели аттестации руководителей общеобразовательных организаций Челябинской области в 2023-2024 годах (приказ Министерства образования и науки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0" cap="none" spc="0" normalizeH="0" baseline="0" noProof="0" dirty="0">
                <a:ln>
                  <a:noFill/>
                </a:ln>
                <a:solidFill>
                  <a:srgbClr val="3A3F5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Челябинской области от 16.11.2023 № 02/2773):</a:t>
            </a:r>
          </a:p>
        </p:txBody>
      </p:sp>
      <p:sp>
        <p:nvSpPr>
          <p:cNvPr id="19" name="Прямоугольник: скругленные углы 10">
            <a:extLst>
              <a:ext uri="{FF2B5EF4-FFF2-40B4-BE49-F238E27FC236}">
                <a16:creationId xmlns:a16="http://schemas.microsoft.com/office/drawing/2014/main" xmlns="" id="{0765EE96-A5FE-4977-A8BE-618DAFA71273}"/>
              </a:ext>
            </a:extLst>
          </p:cNvPr>
          <p:cNvSpPr/>
          <p:nvPr/>
        </p:nvSpPr>
        <p:spPr>
          <a:xfrm>
            <a:off x="7500029" y="1644784"/>
            <a:ext cx="4475772" cy="1267584"/>
          </a:xfrm>
          <a:prstGeom prst="roundRect">
            <a:avLst>
              <a:gd name="adj" fmla="val 6551"/>
            </a:avLst>
          </a:prstGeom>
          <a:noFill/>
          <a:ln>
            <a:solidFill>
              <a:srgbClr val="3A3F5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449766E-F00B-446D-8BC7-E43592C2C957}"/>
              </a:ext>
            </a:extLst>
          </p:cNvPr>
          <p:cNvSpPr txBox="1"/>
          <p:nvPr/>
        </p:nvSpPr>
        <p:spPr>
          <a:xfrm>
            <a:off x="8647890" y="2931836"/>
            <a:ext cx="318449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500" b="0" i="0" u="none" strike="noStrike" kern="0" cap="none" spc="0" normalizeH="0" baseline="0" noProof="0" dirty="0">
                <a:ln>
                  <a:noFill/>
                </a:ln>
                <a:solidFill>
                  <a:srgbClr val="3A3F5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порядок проведения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500" b="0" i="0" u="none" strike="noStrike" kern="0" cap="none" spc="0" normalizeH="0" baseline="0" noProof="0" dirty="0">
                <a:ln>
                  <a:noFill/>
                </a:ln>
                <a:solidFill>
                  <a:srgbClr val="3A3F5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алгоритм действия участников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500" b="0" i="0" u="none" strike="noStrike" kern="0" cap="none" spc="0" normalizeH="0" baseline="0" noProof="0" dirty="0">
                <a:ln>
                  <a:noFill/>
                </a:ln>
                <a:solidFill>
                  <a:srgbClr val="3A3F5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требования  </a:t>
            </a: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9756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32DB51FD-23D1-A920-4C01-C1BBC3629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84320" y="6400800"/>
            <a:ext cx="452120" cy="50165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20F441-FB38-4E1A-A3E8-9BAFAC3749C3}" type="slidenum">
              <a:rPr kumimoji="0" lang="ru-RU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0F1DCE1-5660-F8F2-E58C-4E832F925C3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21" t="1" r="-2643" b="-468"/>
          <a:stretch/>
        </p:blipFill>
        <p:spPr bwMode="auto">
          <a:xfrm>
            <a:off x="53340" y="778177"/>
            <a:ext cx="12085320" cy="58734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FA46FA3A-75AC-AF4B-359F-F3D95F0B52BC}"/>
              </a:ext>
            </a:extLst>
          </p:cNvPr>
          <p:cNvSpPr/>
          <p:nvPr/>
        </p:nvSpPr>
        <p:spPr>
          <a:xfrm>
            <a:off x="1" y="0"/>
            <a:ext cx="1123696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 Приказ Министерство образования и науки Челябинской области от 01 февраля 2022 г. №01/197 «</a:t>
            </a:r>
            <a:r>
              <a:rPr kumimoji="0" lang="ru-RU" sz="1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 реализации плана введения обновленных федеральных государственных образовательных стандартов начального общего и основного общего образования</a:t>
            </a:r>
            <a:r>
              <a:rPr kumimoji="0" lang="en-US" sz="1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”</a:t>
            </a:r>
            <a:endParaRPr kumimoji="0" lang="ru-RU" sz="1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Приказ Министерства образования и науки Челябинской области от 18.10.2023 № 02/2550 «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 утверждении плана мероприятий по формированию и оценке функциональной грамотности обучающихся общеобразовательных организаций Челябинской области на 2023/2024 учебный год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932081C-9AA8-588E-F986-5DA98FC985D3}"/>
              </a:ext>
            </a:extLst>
          </p:cNvPr>
          <p:cNvSpPr txBox="1"/>
          <p:nvPr/>
        </p:nvSpPr>
        <p:spPr>
          <a:xfrm>
            <a:off x="7000240" y="1169551"/>
            <a:ext cx="49428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Уровень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сформированности функциональной грамотности обучающихся 8-х и 9-х классов 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26479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1966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1066" y="293076"/>
            <a:ext cx="10371667" cy="1325563"/>
          </a:xfrm>
        </p:spPr>
        <p:txBody>
          <a:bodyPr>
            <a:noAutofit/>
          </a:bodyPr>
          <a:lstStyle/>
          <a:p>
            <a:r>
              <a:rPr lang="ru-RU" sz="2200" b="1" dirty="0">
                <a:solidFill>
                  <a:srgbClr val="264796"/>
                </a:solidFill>
                <a:latin typeface="+mn-lt"/>
              </a:rPr>
              <a:t>Центр оценки и развития профессионального мастерства </a:t>
            </a:r>
            <a:br>
              <a:rPr lang="ru-RU" sz="2200" b="1" dirty="0">
                <a:solidFill>
                  <a:srgbClr val="264796"/>
                </a:solidFill>
                <a:latin typeface="+mn-lt"/>
              </a:rPr>
            </a:br>
            <a:r>
              <a:rPr lang="ru-RU" sz="2200" b="1" dirty="0">
                <a:solidFill>
                  <a:srgbClr val="264796"/>
                </a:solidFill>
                <a:latin typeface="+mn-lt"/>
              </a:rPr>
              <a:t>и квалификаций кадров системы </a:t>
            </a:r>
            <a:r>
              <a:rPr lang="ru-RU" sz="2200" b="1" dirty="0" smtClean="0">
                <a:solidFill>
                  <a:srgbClr val="264796"/>
                </a:solidFill>
                <a:latin typeface="+mn-lt"/>
              </a:rPr>
              <a:t>образования </a:t>
            </a:r>
            <a:r>
              <a:rPr lang="ru-RU" sz="2200" b="1" dirty="0">
                <a:solidFill>
                  <a:srgbClr val="264796"/>
                </a:solidFill>
                <a:latin typeface="+mn-lt"/>
              </a:rPr>
              <a:t>ГБУ ДПО «ЧИРО»</a:t>
            </a:r>
            <a:br>
              <a:rPr lang="ru-RU" sz="2200" b="1" dirty="0">
                <a:solidFill>
                  <a:srgbClr val="264796"/>
                </a:solidFill>
                <a:latin typeface="+mn-lt"/>
              </a:rPr>
            </a:br>
            <a:r>
              <a:rPr lang="ru-RU" sz="2200" dirty="0">
                <a:solidFill>
                  <a:srgbClr val="264796"/>
                </a:solidFill>
                <a:latin typeface="+mn-lt"/>
              </a:rPr>
              <a:t>Школьникова Марина Юрьевна, начальник центра</a:t>
            </a:r>
            <a:br>
              <a:rPr lang="ru-RU" sz="2200" dirty="0">
                <a:solidFill>
                  <a:srgbClr val="264796"/>
                </a:solidFill>
                <a:latin typeface="+mn-lt"/>
              </a:rPr>
            </a:br>
            <a:r>
              <a:rPr lang="ru-RU" sz="2200" dirty="0">
                <a:solidFill>
                  <a:srgbClr val="264796"/>
                </a:solidFill>
                <a:latin typeface="+mn-lt"/>
              </a:rPr>
              <a:t>Телефон: 8 (351) 218 – 27 – 12</a:t>
            </a:r>
          </a:p>
        </p:txBody>
      </p:sp>
      <p:sp>
        <p:nvSpPr>
          <p:cNvPr id="5" name="Скругленный прямоугольник 8">
            <a:extLst>
              <a:ext uri="{FF2B5EF4-FFF2-40B4-BE49-F238E27FC236}">
                <a16:creationId xmlns:a16="http://schemas.microsoft.com/office/drawing/2014/main" xmlns="" id="{2E74D92B-43D8-4AFE-ACAC-07501E43894D}"/>
              </a:ext>
            </a:extLst>
          </p:cNvPr>
          <p:cNvSpPr/>
          <p:nvPr/>
        </p:nvSpPr>
        <p:spPr>
          <a:xfrm>
            <a:off x="1368818" y="2610762"/>
            <a:ext cx="7890971" cy="1476327"/>
          </a:xfrm>
          <a:prstGeom prst="roundRect">
            <a:avLst>
              <a:gd name="adj" fmla="val 6235"/>
            </a:avLst>
          </a:prstGeom>
          <a:noFill/>
          <a:ln w="19050">
            <a:noFill/>
            <a:prstDash val="dash"/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Отдел сопровождения экспертизы кадров системы образования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3A4058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Адрес: ул. Комсомольская, 20А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Телефон: 8 (351) 217 – 40 – 51;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sapr@chiro74.ru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rgbClr val="3A4058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Петрова Ирина Юрьевна, начальник отдела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err="1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Ташкинова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Оксана Олеговна, методист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Вострякова Ольга Владимировна, методист</a:t>
            </a:r>
          </a:p>
        </p:txBody>
      </p:sp>
      <p:sp>
        <p:nvSpPr>
          <p:cNvPr id="8" name="Скругленный прямоугольник 8">
            <a:extLst>
              <a:ext uri="{FF2B5EF4-FFF2-40B4-BE49-F238E27FC236}">
                <a16:creationId xmlns:a16="http://schemas.microsoft.com/office/drawing/2014/main" xmlns="" id="{57C8953F-2F65-454E-8509-54CFEB1DEBC1}"/>
              </a:ext>
            </a:extLst>
          </p:cNvPr>
          <p:cNvSpPr/>
          <p:nvPr/>
        </p:nvSpPr>
        <p:spPr>
          <a:xfrm>
            <a:off x="4588699" y="5230698"/>
            <a:ext cx="7068708" cy="1235764"/>
          </a:xfrm>
          <a:prstGeom prst="roundRect">
            <a:avLst>
              <a:gd name="adj" fmla="val 5913"/>
            </a:avLst>
          </a:prstGeom>
          <a:noFill/>
          <a:ln w="19050">
            <a:noFill/>
            <a:prstDash val="dash"/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sng" strike="noStrike" kern="0" cap="none" spc="0" normalizeH="0" baseline="0" noProof="0" dirty="0">
                <a:ln>
                  <a:noFill/>
                </a:ln>
                <a:solidFill>
                  <a:srgbClr val="3A3F5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Отдел организационного и информационного сопровождения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Адрес: ул. Блюхера, 91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rgbClr val="3A3F5B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3A3F5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Телефон: 8 (351) 218 – 27 – 12; oois@chiro74.ru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3A3F5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Смелкова Екатерина Анатольевна, начальник отдела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3A3F5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Зайкова Анастасия Владиславовна, тьютор</a:t>
            </a:r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xmlns="" id="{5A95AFE0-B4E4-4A88-8B07-2F29A6E027CF}"/>
              </a:ext>
            </a:extLst>
          </p:cNvPr>
          <p:cNvSpPr/>
          <p:nvPr/>
        </p:nvSpPr>
        <p:spPr>
          <a:xfrm>
            <a:off x="546556" y="1978061"/>
            <a:ext cx="7890971" cy="564606"/>
          </a:xfrm>
          <a:prstGeom prst="roundRect">
            <a:avLst>
              <a:gd name="adj" fmla="val 6291"/>
            </a:avLst>
          </a:prstGeom>
          <a:noFill/>
          <a:ln w="19050">
            <a:solidFill>
              <a:srgbClr val="264796"/>
            </a:solidFill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«Оценка эффективности деятельности руководителя образовательной организации в системе образования Челябинской области»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3A40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Скругленный прямоугольник 8">
            <a:extLst>
              <a:ext uri="{FF2B5EF4-FFF2-40B4-BE49-F238E27FC236}">
                <a16:creationId xmlns:a16="http://schemas.microsoft.com/office/drawing/2014/main" xmlns="" id="{3D90F482-0486-428B-B87A-74E9CD7B3DAB}"/>
              </a:ext>
            </a:extLst>
          </p:cNvPr>
          <p:cNvSpPr/>
          <p:nvPr/>
        </p:nvSpPr>
        <p:spPr>
          <a:xfrm>
            <a:off x="3766436" y="4597996"/>
            <a:ext cx="7890971" cy="564606"/>
          </a:xfrm>
          <a:prstGeom prst="roundRect">
            <a:avLst>
              <a:gd name="adj" fmla="val 6351"/>
            </a:avLst>
          </a:prstGeom>
          <a:noFill/>
          <a:ln w="19050">
            <a:solidFill>
              <a:srgbClr val="264796"/>
            </a:solidFill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«Апробация целевой модели аттестации руководителей общеобразовательных организаций Челябинской области в 2023-2024 годах»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3A40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3262DB12-288C-B3F3-7F9E-D5182CC9A43C}"/>
              </a:ext>
            </a:extLst>
          </p:cNvPr>
          <p:cNvSpPr/>
          <p:nvPr/>
        </p:nvSpPr>
        <p:spPr>
          <a:xfrm>
            <a:off x="546556" y="1690695"/>
            <a:ext cx="1290145" cy="290694"/>
          </a:xfrm>
          <a:prstGeom prst="roundRect">
            <a:avLst>
              <a:gd name="adj" fmla="val 15468"/>
            </a:avLst>
          </a:prstGeom>
          <a:solidFill>
            <a:srgbClr val="264796"/>
          </a:solidFill>
          <a:ln w="19050">
            <a:solidFill>
              <a:srgbClr val="26479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Проект</a:t>
            </a: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xmlns="" id="{1D61DBC1-8FDE-7889-2436-134B9FF345D4}"/>
              </a:ext>
            </a:extLst>
          </p:cNvPr>
          <p:cNvSpPr/>
          <p:nvPr/>
        </p:nvSpPr>
        <p:spPr>
          <a:xfrm>
            <a:off x="3766436" y="4301105"/>
            <a:ext cx="1290144" cy="290694"/>
          </a:xfrm>
          <a:prstGeom prst="roundRect">
            <a:avLst>
              <a:gd name="adj" fmla="val 15468"/>
            </a:avLst>
          </a:prstGeom>
          <a:solidFill>
            <a:srgbClr val="264796"/>
          </a:solidFill>
          <a:ln w="19050">
            <a:solidFill>
              <a:srgbClr val="26479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Проект</a:t>
            </a:r>
          </a:p>
        </p:txBody>
      </p:sp>
      <p:sp>
        <p:nvSpPr>
          <p:cNvPr id="11" name="Скругленный прямоугольник 8">
            <a:extLst>
              <a:ext uri="{FF2B5EF4-FFF2-40B4-BE49-F238E27FC236}">
                <a16:creationId xmlns:a16="http://schemas.microsoft.com/office/drawing/2014/main" xmlns="" id="{FBF9A0FC-624D-4CCA-90E1-7DF3E36722B9}"/>
              </a:ext>
            </a:extLst>
          </p:cNvPr>
          <p:cNvSpPr/>
          <p:nvPr/>
        </p:nvSpPr>
        <p:spPr>
          <a:xfrm>
            <a:off x="8515350" y="2937041"/>
            <a:ext cx="3274582" cy="491960"/>
          </a:xfrm>
          <a:prstGeom prst="roundRect">
            <a:avLst>
              <a:gd name="adj" fmla="val 6235"/>
            </a:avLst>
          </a:prstGeom>
          <a:noFill/>
          <a:ln w="19050">
            <a:noFill/>
            <a:prstDash val="dash"/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rgbClr val="3A4058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132077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831840" y="2744576"/>
            <a:ext cx="5722620" cy="1553104"/>
          </a:xfrm>
        </p:spPr>
        <p:txBody>
          <a:bodyPr>
            <a:noAutofit/>
          </a:bodyPr>
          <a:lstStyle/>
          <a:p>
            <a:pPr algn="ctr">
              <a:lnSpc>
                <a:spcPct val="114000"/>
              </a:lnSpc>
            </a:pP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Проект </a:t>
            </a:r>
            <a:b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«Школа Минпросвещения России»</a:t>
            </a:r>
            <a:endParaRPr lang="ru-RU" sz="3200" dirty="0">
              <a:solidFill>
                <a:schemeClr val="accent5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DB57E-5C08-45A7-908E-25203FEECD26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24857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7688" y="1934129"/>
            <a:ext cx="4429289" cy="345736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787688" y="966518"/>
            <a:ext cx="442928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Настольная книга директора школы</a:t>
            </a:r>
          </a:p>
          <a:p>
            <a:r>
              <a:rPr lang="en-US" dirty="0" smtClean="0">
                <a:hlinkClick r:id="rId3"/>
              </a:rPr>
              <a:t>https</a:t>
            </a:r>
            <a:r>
              <a:rPr lang="en-US" dirty="0">
                <a:hlinkClick r:id="rId3"/>
              </a:rPr>
              <a:t>://edsoo.ru/god-pedagoga-i-nastavnika</a:t>
            </a:r>
            <a:r>
              <a:rPr lang="en-US" dirty="0" smtClean="0">
                <a:hlinkClick r:id="rId3"/>
              </a:rPr>
              <a:t>/</a:t>
            </a:r>
            <a:endParaRPr lang="ru-RU" dirty="0" smtClean="0"/>
          </a:p>
          <a:p>
            <a:endParaRPr lang="ru-RU" dirty="0"/>
          </a:p>
        </p:txBody>
      </p:sp>
      <p:grpSp>
        <p:nvGrpSpPr>
          <p:cNvPr id="8" name="Группа 7"/>
          <p:cNvGrpSpPr/>
          <p:nvPr/>
        </p:nvGrpSpPr>
        <p:grpSpPr>
          <a:xfrm>
            <a:off x="185057" y="569693"/>
            <a:ext cx="5445757" cy="2355671"/>
            <a:chOff x="339821" y="2443937"/>
            <a:chExt cx="5742930" cy="2770321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 rotWithShape="1">
            <a:blip r:embed="rId4"/>
            <a:srcRect t="33911" b="32820"/>
            <a:stretch/>
          </p:blipFill>
          <p:spPr>
            <a:xfrm>
              <a:off x="2000609" y="4463143"/>
              <a:ext cx="4082142" cy="751115"/>
            </a:xfrm>
            <a:prstGeom prst="rect">
              <a:avLst/>
            </a:prstGeom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5"/>
            <a:srcRect b="32682"/>
            <a:stretch/>
          </p:blipFill>
          <p:spPr>
            <a:xfrm>
              <a:off x="339821" y="2443937"/>
              <a:ext cx="5742930" cy="2019206"/>
            </a:xfrm>
            <a:prstGeom prst="rect">
              <a:avLst/>
            </a:prstGeom>
          </p:spPr>
        </p:pic>
      </p:grpSp>
      <p:sp>
        <p:nvSpPr>
          <p:cNvPr id="9" name="Прямоугольник 8"/>
          <p:cNvSpPr/>
          <p:nvPr/>
        </p:nvSpPr>
        <p:spPr>
          <a:xfrm>
            <a:off x="185057" y="246528"/>
            <a:ext cx="48448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Официальный сайт проекта </a:t>
            </a:r>
            <a:r>
              <a:rPr lang="en-US" dirty="0" smtClean="0">
                <a:hlinkClick r:id="rId6"/>
              </a:rPr>
              <a:t>https</a:t>
            </a:r>
            <a:r>
              <a:rPr lang="en-US" dirty="0">
                <a:hlinkClick r:id="rId6"/>
              </a:rPr>
              <a:t>://smp.edu.ru</a:t>
            </a:r>
            <a:r>
              <a:rPr lang="en-US" dirty="0" smtClean="0">
                <a:hlinkClick r:id="rId6"/>
              </a:rPr>
              <a:t>/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5057" y="4294956"/>
            <a:ext cx="5445757" cy="219308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85057" y="3387414"/>
            <a:ext cx="500842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Страница проекта </a:t>
            </a:r>
            <a:endParaRPr lang="en-US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на официальном сайте ГБУ ДПО ЧИРО</a:t>
            </a:r>
            <a:endParaRPr lang="ru-RU" dirty="0" smtClean="0">
              <a:solidFill>
                <a:srgbClr val="002060"/>
              </a:solidFill>
              <a:hlinkClick r:id="rId8"/>
            </a:endParaRPr>
          </a:p>
          <a:p>
            <a:r>
              <a:rPr lang="en-US" dirty="0" smtClean="0">
                <a:hlinkClick r:id="rId8"/>
              </a:rPr>
              <a:t>https</a:t>
            </a:r>
            <a:r>
              <a:rPr lang="en-US" dirty="0">
                <a:hlinkClick r:id="rId8"/>
              </a:rPr>
              <a:t>://chiro74.ru/shkola-minprosveschenija-rossii</a:t>
            </a:r>
            <a:r>
              <a:rPr lang="en-US" dirty="0" smtClean="0">
                <a:hlinkClick r:id="rId8"/>
              </a:rPr>
              <a:t>/</a:t>
            </a:r>
            <a:endParaRPr lang="ru-RU" dirty="0" smtClean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30814" y="5470036"/>
            <a:ext cx="1148194" cy="114264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450642" y="5236181"/>
            <a:ext cx="1251857" cy="12518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581539" y="2419546"/>
            <a:ext cx="1206149" cy="1206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0401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1066" y="293076"/>
            <a:ext cx="10371667" cy="1325563"/>
          </a:xfrm>
        </p:spPr>
        <p:txBody>
          <a:bodyPr>
            <a:noAutofit/>
          </a:bodyPr>
          <a:lstStyle/>
          <a:p>
            <a:r>
              <a:rPr lang="ru-RU" sz="2200" b="1" dirty="0">
                <a:solidFill>
                  <a:srgbClr val="264796"/>
                </a:solidFill>
                <a:latin typeface="+mn-lt"/>
              </a:rPr>
              <a:t>Центр непрерывного повышения профессионального мастерства </a:t>
            </a:r>
            <a:r>
              <a:rPr lang="ru-RU" sz="2200" b="1" dirty="0" smtClean="0">
                <a:solidFill>
                  <a:srgbClr val="264796"/>
                </a:solidFill>
                <a:latin typeface="+mn-lt"/>
              </a:rPr>
              <a:t/>
            </a:r>
            <a:br>
              <a:rPr lang="ru-RU" sz="2200" b="1" dirty="0" smtClean="0">
                <a:solidFill>
                  <a:srgbClr val="264796"/>
                </a:solidFill>
                <a:latin typeface="+mn-lt"/>
              </a:rPr>
            </a:br>
            <a:r>
              <a:rPr lang="ru-RU" sz="2200" b="1" dirty="0" smtClean="0">
                <a:solidFill>
                  <a:srgbClr val="264796"/>
                </a:solidFill>
                <a:latin typeface="+mn-lt"/>
              </a:rPr>
              <a:t>педагогических </a:t>
            </a:r>
            <a:r>
              <a:rPr lang="ru-RU" sz="2200" b="1" dirty="0">
                <a:solidFill>
                  <a:srgbClr val="264796"/>
                </a:solidFill>
                <a:latin typeface="+mn-lt"/>
              </a:rPr>
              <a:t>работников</a:t>
            </a:r>
            <a:br>
              <a:rPr lang="ru-RU" sz="2200" b="1" dirty="0">
                <a:solidFill>
                  <a:srgbClr val="264796"/>
                </a:solidFill>
                <a:latin typeface="+mn-lt"/>
              </a:rPr>
            </a:br>
            <a:r>
              <a:rPr lang="ru-RU" sz="2200" dirty="0" smtClean="0">
                <a:solidFill>
                  <a:srgbClr val="264796"/>
                </a:solidFill>
                <a:latin typeface="+mn-lt"/>
              </a:rPr>
              <a:t>Солодкова Екатерина Александровна, </a:t>
            </a:r>
            <a:r>
              <a:rPr lang="ru-RU" sz="2200" dirty="0">
                <a:solidFill>
                  <a:srgbClr val="264796"/>
                </a:solidFill>
                <a:latin typeface="+mn-lt"/>
              </a:rPr>
              <a:t>начальник центра</a:t>
            </a:r>
            <a:br>
              <a:rPr lang="ru-RU" sz="2200" dirty="0">
                <a:solidFill>
                  <a:srgbClr val="264796"/>
                </a:solidFill>
                <a:latin typeface="+mn-lt"/>
              </a:rPr>
            </a:br>
            <a:r>
              <a:rPr lang="ru-RU" sz="2200" dirty="0">
                <a:solidFill>
                  <a:srgbClr val="264796"/>
                </a:solidFill>
                <a:latin typeface="+mn-lt"/>
              </a:rPr>
              <a:t>Телефон: 8 (351) </a:t>
            </a:r>
            <a:r>
              <a:rPr lang="ru-RU" sz="2200" dirty="0" smtClean="0">
                <a:solidFill>
                  <a:srgbClr val="264796"/>
                </a:solidFill>
                <a:latin typeface="+mn-lt"/>
              </a:rPr>
              <a:t>217 </a:t>
            </a:r>
            <a:r>
              <a:rPr lang="ru-RU" sz="2200" dirty="0">
                <a:solidFill>
                  <a:srgbClr val="264796"/>
                </a:solidFill>
                <a:latin typeface="+mn-lt"/>
              </a:rPr>
              <a:t>– </a:t>
            </a:r>
            <a:r>
              <a:rPr lang="ru-RU" sz="2200" dirty="0" smtClean="0">
                <a:solidFill>
                  <a:srgbClr val="264796"/>
                </a:solidFill>
                <a:latin typeface="+mn-lt"/>
              </a:rPr>
              <a:t>30 </a:t>
            </a:r>
            <a:r>
              <a:rPr lang="ru-RU" sz="2200" dirty="0">
                <a:solidFill>
                  <a:srgbClr val="264796"/>
                </a:solidFill>
                <a:latin typeface="+mn-lt"/>
              </a:rPr>
              <a:t>– </a:t>
            </a:r>
            <a:r>
              <a:rPr lang="ru-RU" sz="2200" dirty="0" smtClean="0">
                <a:solidFill>
                  <a:srgbClr val="264796"/>
                </a:solidFill>
                <a:latin typeface="+mn-lt"/>
              </a:rPr>
              <a:t>89</a:t>
            </a:r>
            <a:endParaRPr lang="ru-RU" sz="2200" dirty="0">
              <a:solidFill>
                <a:srgbClr val="264796"/>
              </a:solidFill>
              <a:latin typeface="+mn-lt"/>
            </a:endParaRPr>
          </a:p>
        </p:txBody>
      </p:sp>
      <p:sp>
        <p:nvSpPr>
          <p:cNvPr id="5" name="Скругленный прямоугольник 8">
            <a:extLst>
              <a:ext uri="{FF2B5EF4-FFF2-40B4-BE49-F238E27FC236}">
                <a16:creationId xmlns:a16="http://schemas.microsoft.com/office/drawing/2014/main" xmlns="" id="{2E74D92B-43D8-4AFE-ACAC-07501E43894D}"/>
              </a:ext>
            </a:extLst>
          </p:cNvPr>
          <p:cNvSpPr/>
          <p:nvPr/>
        </p:nvSpPr>
        <p:spPr>
          <a:xfrm>
            <a:off x="1499383" y="2542667"/>
            <a:ext cx="9363350" cy="2506670"/>
          </a:xfrm>
          <a:prstGeom prst="roundRect">
            <a:avLst>
              <a:gd name="adj" fmla="val 6235"/>
            </a:avLst>
          </a:prstGeom>
          <a:noFill/>
          <a:ln w="19050">
            <a:noFill/>
            <a:prstDash val="dash"/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ru-RU" sz="2000" b="1" kern="0" dirty="0">
                <a:solidFill>
                  <a:srgbClr val="3A405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Отдел научно-методического сопровождения проектов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Адрес</a:t>
            </a: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: ул. 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Блюхера, 91</a:t>
            </a:r>
            <a:endParaRPr kumimoji="0" lang="ru-RU" sz="2000" b="0" i="0" u="none" strike="noStrike" kern="0" cap="none" spc="0" normalizeH="0" baseline="0" noProof="0" dirty="0">
              <a:ln>
                <a:noFill/>
              </a:ln>
              <a:solidFill>
                <a:srgbClr val="3A4058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Телефон: 8 (351) 217 – 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30 </a:t>
            </a: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89; </a:t>
            </a:r>
            <a:endParaRPr kumimoji="0" lang="ru-RU" sz="20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Снегирева Татьяна Владимировна, </a:t>
            </a: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начальник отдела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Поздеева Анна Викторовна, </a:t>
            </a: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методист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Мирошкина </a:t>
            </a: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Ольга 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Викторовна</a:t>
            </a: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, методист</a:t>
            </a:r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xmlns="" id="{5A95AFE0-B4E4-4A88-8B07-2F29A6E027CF}"/>
              </a:ext>
            </a:extLst>
          </p:cNvPr>
          <p:cNvSpPr/>
          <p:nvPr/>
        </p:nvSpPr>
        <p:spPr>
          <a:xfrm>
            <a:off x="546556" y="1978061"/>
            <a:ext cx="7890971" cy="564606"/>
          </a:xfrm>
          <a:prstGeom prst="roundRect">
            <a:avLst>
              <a:gd name="adj" fmla="val 6291"/>
            </a:avLst>
          </a:prstGeom>
          <a:noFill/>
          <a:ln w="19050">
            <a:solidFill>
              <a:srgbClr val="264796"/>
            </a:solidFill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«Школа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Минпросвещения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 России»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3A4058"/>
              </a:solidFill>
              <a:effectLst/>
              <a:uLnTx/>
              <a:uFillTx/>
              <a:latin typeface="Calibri" panose="020F0502020204030204"/>
              <a:ea typeface="+mn-ea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3262DB12-288C-B3F3-7F9E-D5182CC9A43C}"/>
              </a:ext>
            </a:extLst>
          </p:cNvPr>
          <p:cNvSpPr/>
          <p:nvPr/>
        </p:nvSpPr>
        <p:spPr>
          <a:xfrm>
            <a:off x="546556" y="1690695"/>
            <a:ext cx="1290145" cy="290694"/>
          </a:xfrm>
          <a:prstGeom prst="roundRect">
            <a:avLst>
              <a:gd name="adj" fmla="val 15468"/>
            </a:avLst>
          </a:prstGeom>
          <a:solidFill>
            <a:srgbClr val="264796"/>
          </a:solidFill>
          <a:ln w="19050">
            <a:solidFill>
              <a:srgbClr val="26479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Проект</a:t>
            </a:r>
          </a:p>
        </p:txBody>
      </p:sp>
      <p:sp>
        <p:nvSpPr>
          <p:cNvPr id="11" name="Скругленный прямоугольник 8">
            <a:extLst>
              <a:ext uri="{FF2B5EF4-FFF2-40B4-BE49-F238E27FC236}">
                <a16:creationId xmlns:a16="http://schemas.microsoft.com/office/drawing/2014/main" xmlns="" id="{FBF9A0FC-624D-4CCA-90E1-7DF3E36722B9}"/>
              </a:ext>
            </a:extLst>
          </p:cNvPr>
          <p:cNvSpPr/>
          <p:nvPr/>
        </p:nvSpPr>
        <p:spPr>
          <a:xfrm>
            <a:off x="8515350" y="2937041"/>
            <a:ext cx="3274582" cy="491960"/>
          </a:xfrm>
          <a:prstGeom prst="roundRect">
            <a:avLst>
              <a:gd name="adj" fmla="val 6235"/>
            </a:avLst>
          </a:prstGeom>
          <a:noFill/>
          <a:ln w="19050">
            <a:noFill/>
            <a:prstDash val="dash"/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rgbClr val="3A4058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490996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2.2. Система обеспечения профессионального развития педагогических работников </a:t>
            </a:r>
            <a:b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</a:br>
            <a:endParaRPr lang="ru-RU" sz="2400" b="1" dirty="0">
              <a:solidFill>
                <a:schemeClr val="accent5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0022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0F441-FB38-4E1A-A3E8-9BAFAC3749C3}" type="slidenum">
              <a:rPr lang="ru-RU" smtClean="0"/>
              <a:t>35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423"/>
            <a:ext cx="12192000" cy="6806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50721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0F441-FB38-4E1A-A3E8-9BAFAC3749C3}" type="slidenum">
              <a:rPr lang="ru-RU" smtClean="0"/>
              <a:t>36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932"/>
            <a:ext cx="12192000" cy="6788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58636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1066" y="293076"/>
            <a:ext cx="10371667" cy="1325563"/>
          </a:xfrm>
        </p:spPr>
        <p:txBody>
          <a:bodyPr>
            <a:noAutofit/>
          </a:bodyPr>
          <a:lstStyle/>
          <a:p>
            <a:r>
              <a:rPr lang="ru-RU" sz="2200" b="1" dirty="0">
                <a:solidFill>
                  <a:srgbClr val="264796"/>
                </a:solidFill>
                <a:latin typeface="+mn-lt"/>
              </a:rPr>
              <a:t>Центр непрерывного повышения профессионального мастерства </a:t>
            </a:r>
            <a:r>
              <a:rPr lang="ru-RU" sz="2200" b="1" dirty="0" smtClean="0">
                <a:solidFill>
                  <a:srgbClr val="264796"/>
                </a:solidFill>
                <a:latin typeface="+mn-lt"/>
              </a:rPr>
              <a:t/>
            </a:r>
            <a:br>
              <a:rPr lang="ru-RU" sz="2200" b="1" dirty="0" smtClean="0">
                <a:solidFill>
                  <a:srgbClr val="264796"/>
                </a:solidFill>
                <a:latin typeface="+mn-lt"/>
              </a:rPr>
            </a:br>
            <a:r>
              <a:rPr lang="ru-RU" sz="2200" b="1" dirty="0" smtClean="0">
                <a:solidFill>
                  <a:srgbClr val="264796"/>
                </a:solidFill>
                <a:latin typeface="+mn-lt"/>
              </a:rPr>
              <a:t>педагогических </a:t>
            </a:r>
            <a:r>
              <a:rPr lang="ru-RU" sz="2200" b="1" dirty="0">
                <a:solidFill>
                  <a:srgbClr val="264796"/>
                </a:solidFill>
                <a:latin typeface="+mn-lt"/>
              </a:rPr>
              <a:t>работников</a:t>
            </a:r>
            <a:br>
              <a:rPr lang="ru-RU" sz="2200" b="1" dirty="0">
                <a:solidFill>
                  <a:srgbClr val="264796"/>
                </a:solidFill>
                <a:latin typeface="+mn-lt"/>
              </a:rPr>
            </a:br>
            <a:r>
              <a:rPr lang="ru-RU" sz="2200" dirty="0" smtClean="0">
                <a:solidFill>
                  <a:srgbClr val="264796"/>
                </a:solidFill>
                <a:latin typeface="+mn-lt"/>
              </a:rPr>
              <a:t>Солодкова Екатерина Александровна, </a:t>
            </a:r>
            <a:r>
              <a:rPr lang="ru-RU" sz="2200" dirty="0">
                <a:solidFill>
                  <a:srgbClr val="264796"/>
                </a:solidFill>
                <a:latin typeface="+mn-lt"/>
              </a:rPr>
              <a:t>начальник центра</a:t>
            </a:r>
            <a:br>
              <a:rPr lang="ru-RU" sz="2200" dirty="0">
                <a:solidFill>
                  <a:srgbClr val="264796"/>
                </a:solidFill>
                <a:latin typeface="+mn-lt"/>
              </a:rPr>
            </a:br>
            <a:r>
              <a:rPr lang="ru-RU" sz="2200" dirty="0">
                <a:solidFill>
                  <a:srgbClr val="264796"/>
                </a:solidFill>
                <a:latin typeface="+mn-lt"/>
              </a:rPr>
              <a:t>Телефон: 8 (351) </a:t>
            </a:r>
            <a:r>
              <a:rPr lang="ru-RU" sz="2200" dirty="0" smtClean="0">
                <a:solidFill>
                  <a:srgbClr val="264796"/>
                </a:solidFill>
                <a:latin typeface="+mn-lt"/>
              </a:rPr>
              <a:t>217 </a:t>
            </a:r>
            <a:r>
              <a:rPr lang="ru-RU" sz="2200" dirty="0">
                <a:solidFill>
                  <a:srgbClr val="264796"/>
                </a:solidFill>
                <a:latin typeface="+mn-lt"/>
              </a:rPr>
              <a:t>– </a:t>
            </a:r>
            <a:r>
              <a:rPr lang="ru-RU" sz="2200" dirty="0" smtClean="0">
                <a:solidFill>
                  <a:srgbClr val="264796"/>
                </a:solidFill>
                <a:latin typeface="+mn-lt"/>
              </a:rPr>
              <a:t>30 </a:t>
            </a:r>
            <a:r>
              <a:rPr lang="ru-RU" sz="2200" dirty="0">
                <a:solidFill>
                  <a:srgbClr val="264796"/>
                </a:solidFill>
                <a:latin typeface="+mn-lt"/>
              </a:rPr>
              <a:t>– </a:t>
            </a:r>
            <a:r>
              <a:rPr lang="ru-RU" sz="2200" dirty="0" smtClean="0">
                <a:solidFill>
                  <a:srgbClr val="264796"/>
                </a:solidFill>
                <a:latin typeface="+mn-lt"/>
              </a:rPr>
              <a:t>89</a:t>
            </a:r>
            <a:endParaRPr lang="ru-RU" sz="2200" dirty="0">
              <a:solidFill>
                <a:srgbClr val="264796"/>
              </a:solidFill>
              <a:latin typeface="+mn-lt"/>
            </a:endParaRPr>
          </a:p>
        </p:txBody>
      </p:sp>
      <p:sp>
        <p:nvSpPr>
          <p:cNvPr id="5" name="Скругленный прямоугольник 8">
            <a:extLst>
              <a:ext uri="{FF2B5EF4-FFF2-40B4-BE49-F238E27FC236}">
                <a16:creationId xmlns:a16="http://schemas.microsoft.com/office/drawing/2014/main" xmlns="" id="{2E74D92B-43D8-4AFE-ACAC-07501E43894D}"/>
              </a:ext>
            </a:extLst>
          </p:cNvPr>
          <p:cNvSpPr/>
          <p:nvPr/>
        </p:nvSpPr>
        <p:spPr>
          <a:xfrm>
            <a:off x="554457" y="3043897"/>
            <a:ext cx="7890971" cy="1476327"/>
          </a:xfrm>
          <a:prstGeom prst="roundRect">
            <a:avLst>
              <a:gd name="adj" fmla="val 6235"/>
            </a:avLst>
          </a:prstGeom>
          <a:noFill/>
          <a:ln w="19050">
            <a:noFill/>
            <a:prstDash val="dash"/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ru-RU" sz="1600" b="1" kern="0" dirty="0">
                <a:solidFill>
                  <a:srgbClr val="3A405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Отдел научно-методического сопровождения проектов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Адрес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: ул. 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Блюхера, 91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rgbClr val="3A4058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Телефон: 8 (351) 217 – 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30 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– 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89; 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Снегирева Татьяна Владимировна, 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начальник отдела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Поздеева Анна Викторовна, 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методист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Мирошкина 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Ольга 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Викторовна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, методист</a:t>
            </a:r>
          </a:p>
        </p:txBody>
      </p:sp>
      <p:sp>
        <p:nvSpPr>
          <p:cNvPr id="8" name="Скругленный прямоугольник 8">
            <a:extLst>
              <a:ext uri="{FF2B5EF4-FFF2-40B4-BE49-F238E27FC236}">
                <a16:creationId xmlns:a16="http://schemas.microsoft.com/office/drawing/2014/main" xmlns="" id="{57C8953F-2F65-454E-8509-54CFEB1DEBC1}"/>
              </a:ext>
            </a:extLst>
          </p:cNvPr>
          <p:cNvSpPr/>
          <p:nvPr/>
        </p:nvSpPr>
        <p:spPr>
          <a:xfrm>
            <a:off x="554457" y="4890339"/>
            <a:ext cx="7068708" cy="1235764"/>
          </a:xfrm>
          <a:prstGeom prst="roundRect">
            <a:avLst>
              <a:gd name="adj" fmla="val 5913"/>
            </a:avLst>
          </a:prstGeom>
          <a:noFill/>
          <a:ln w="19050">
            <a:noFill/>
            <a:prstDash val="dash"/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u="sng" kern="0" dirty="0">
                <a:solidFill>
                  <a:srgbClr val="3A3F5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</a:t>
            </a:r>
            <a:r>
              <a:rPr kumimoji="0" lang="ru-RU" sz="1600" b="1" i="0" u="sng" strike="noStrike" kern="0" cap="none" spc="0" normalizeH="0" baseline="0" noProof="0" dirty="0" err="1" smtClean="0">
                <a:ln>
                  <a:noFill/>
                </a:ln>
                <a:solidFill>
                  <a:srgbClr val="3A3F5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рганизационно</a:t>
            </a:r>
            <a:r>
              <a:rPr kumimoji="0" lang="ru-RU" sz="1600" b="1" i="0" u="sng" strike="noStrike" kern="0" cap="none" spc="0" normalizeH="0" baseline="0" noProof="0" dirty="0" smtClean="0">
                <a:ln>
                  <a:noFill/>
                </a:ln>
                <a:solidFill>
                  <a:srgbClr val="3A3F5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-методический отдел </a:t>
            </a:r>
            <a:endParaRPr kumimoji="0" lang="ru-RU" sz="1600" b="1" i="0" u="sng" strike="noStrike" kern="0" cap="none" spc="0" normalizeH="0" baseline="0" noProof="0" dirty="0">
              <a:ln>
                <a:noFill/>
              </a:ln>
              <a:solidFill>
                <a:srgbClr val="3A3F5B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Адрес: ул. Блюхера, 91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rgbClr val="3A3F5B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3A3F5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Телефон: 8 (351) 218 – 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3A3F5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30 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3A3F5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– 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3A3F5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89; 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rgbClr val="3A3F5B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3A3F5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Алексеева Ирина Сергеевна, 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3A3F5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начальник 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3A3F5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отдела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rgbClr val="3A3F5B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xmlns="" id="{5A95AFE0-B4E4-4A88-8B07-2F29A6E027CF}"/>
              </a:ext>
            </a:extLst>
          </p:cNvPr>
          <p:cNvSpPr/>
          <p:nvPr/>
        </p:nvSpPr>
        <p:spPr>
          <a:xfrm>
            <a:off x="624379" y="2036520"/>
            <a:ext cx="7890971" cy="564606"/>
          </a:xfrm>
          <a:prstGeom prst="roundRect">
            <a:avLst>
              <a:gd name="adj" fmla="val 6291"/>
            </a:avLst>
          </a:prstGeom>
          <a:noFill/>
          <a:ln w="19050">
            <a:solidFill>
              <a:srgbClr val="264796"/>
            </a:solidFill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A4058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«Региональный методический актив»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3A40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3262DB12-288C-B3F3-7F9E-D5182CC9A43C}"/>
              </a:ext>
            </a:extLst>
          </p:cNvPr>
          <p:cNvSpPr/>
          <p:nvPr/>
        </p:nvSpPr>
        <p:spPr>
          <a:xfrm>
            <a:off x="624379" y="1749154"/>
            <a:ext cx="1290145" cy="290694"/>
          </a:xfrm>
          <a:prstGeom prst="roundRect">
            <a:avLst>
              <a:gd name="adj" fmla="val 15468"/>
            </a:avLst>
          </a:prstGeom>
          <a:solidFill>
            <a:srgbClr val="264796"/>
          </a:solidFill>
          <a:ln w="19050">
            <a:solidFill>
              <a:srgbClr val="26479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Проект</a:t>
            </a:r>
          </a:p>
        </p:txBody>
      </p:sp>
      <p:sp>
        <p:nvSpPr>
          <p:cNvPr id="11" name="Скругленный прямоугольник 8">
            <a:extLst>
              <a:ext uri="{FF2B5EF4-FFF2-40B4-BE49-F238E27FC236}">
                <a16:creationId xmlns:a16="http://schemas.microsoft.com/office/drawing/2014/main" xmlns="" id="{FBF9A0FC-624D-4CCA-90E1-7DF3E36722B9}"/>
              </a:ext>
            </a:extLst>
          </p:cNvPr>
          <p:cNvSpPr/>
          <p:nvPr/>
        </p:nvSpPr>
        <p:spPr>
          <a:xfrm>
            <a:off x="8515350" y="2937041"/>
            <a:ext cx="3274582" cy="491960"/>
          </a:xfrm>
          <a:prstGeom prst="roundRect">
            <a:avLst>
              <a:gd name="adj" fmla="val 6235"/>
            </a:avLst>
          </a:prstGeom>
          <a:noFill/>
          <a:ln w="19050">
            <a:noFill/>
            <a:prstDash val="dash"/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rgbClr val="3A4058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002680" y="2937041"/>
            <a:ext cx="498014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Страница проекта </a:t>
            </a:r>
            <a:endParaRPr lang="en-US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на </a:t>
            </a:r>
            <a:r>
              <a:rPr lang="ru-RU" dirty="0">
                <a:solidFill>
                  <a:srgbClr val="002060"/>
                </a:solidFill>
              </a:rPr>
              <a:t>официальном сайте ГБУ ДПО </a:t>
            </a:r>
            <a:r>
              <a:rPr lang="ru-RU" dirty="0" smtClean="0">
                <a:solidFill>
                  <a:srgbClr val="002060"/>
                </a:solidFill>
              </a:rPr>
              <a:t>ЧИРО</a:t>
            </a:r>
            <a:endParaRPr lang="en-US" dirty="0" smtClean="0">
              <a:solidFill>
                <a:srgbClr val="002060"/>
              </a:solidFill>
            </a:endParaRPr>
          </a:p>
          <a:p>
            <a:r>
              <a:rPr lang="en-US" dirty="0">
                <a:hlinkClick r:id="rId3"/>
              </a:rPr>
              <a:t>https://chiro74.ru/regionalnyj-metodicheskij-aktiv</a:t>
            </a:r>
            <a:r>
              <a:rPr lang="en-US" dirty="0" smtClean="0">
                <a:hlinkClick r:id="rId3"/>
              </a:rPr>
              <a:t>/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8515" y="4196286"/>
            <a:ext cx="1361418" cy="136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1170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2.3.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 О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рганизация воспитания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обучающихся </a:t>
            </a:r>
            <a:b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</a:br>
            <a:endParaRPr lang="ru-RU" sz="2400" b="1" dirty="0">
              <a:solidFill>
                <a:schemeClr val="accent5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8043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47625"/>
            <a:ext cx="9210675" cy="493713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П</a:t>
            </a:r>
            <a:r>
              <a:rPr lang="ru-RU" sz="2800" b="1" dirty="0" smtClean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роекты </a:t>
            </a:r>
            <a:r>
              <a:rPr lang="ru-RU" sz="2800" b="1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воспитания и дополнительного образования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 rotWithShape="1">
          <a:blip r:embed="rId3"/>
          <a:srcRect l="27950" t="26201" r="20076" b="10365"/>
          <a:stretch/>
        </p:blipFill>
        <p:spPr>
          <a:xfrm>
            <a:off x="0" y="1125538"/>
            <a:ext cx="7902575" cy="542607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520532"/>
            <a:ext cx="81795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Модель научно-методического сопровождения (наставничества) педагогов в рамках профессиональных сообществ и конкурсов профессионального мастерства</a:t>
            </a:r>
            <a:r>
              <a:rPr lang="ru-RU" sz="1100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400" dirty="0">
              <a:solidFill>
                <a:srgbClr val="C0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655" y="1064320"/>
            <a:ext cx="914496" cy="89252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5362" y="1959202"/>
            <a:ext cx="10470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solidFill>
                  <a:srgbClr val="555555"/>
                </a:solidFill>
                <a:latin typeface="Open Sans"/>
              </a:rPr>
              <a:t>№4(57)2023</a:t>
            </a:r>
            <a:endParaRPr lang="ru-RU" sz="1200" dirty="0" smtClean="0"/>
          </a:p>
          <a:p>
            <a:pPr algn="ctr"/>
            <a:r>
              <a:rPr lang="ru-RU" sz="1200" dirty="0" smtClean="0">
                <a:solidFill>
                  <a:srgbClr val="555555"/>
                </a:solidFill>
                <a:latin typeface="Open Sans"/>
              </a:rPr>
              <a:t>журнал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8179569" y="4460030"/>
            <a:ext cx="3745056" cy="1328137"/>
            <a:chOff x="2287989" y="5910701"/>
            <a:chExt cx="2057261" cy="673223"/>
          </a:xfrm>
        </p:grpSpPr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11667" y="6002541"/>
              <a:ext cx="574939" cy="489544"/>
            </a:xfrm>
            <a:prstGeom prst="ellipse">
              <a:avLst/>
            </a:prstGeom>
          </p:spPr>
        </p:pic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7989" y="5973286"/>
              <a:ext cx="678015" cy="548053"/>
            </a:xfrm>
            <a:prstGeom prst="rect">
              <a:avLst/>
            </a:prstGeom>
          </p:spPr>
        </p:pic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632269" y="5910701"/>
              <a:ext cx="712981" cy="673223"/>
            </a:xfrm>
            <a:prstGeom prst="rect">
              <a:avLst/>
            </a:prstGeom>
          </p:spPr>
        </p:pic>
      </p:grpSp>
      <p:sp>
        <p:nvSpPr>
          <p:cNvPr id="16" name="Прямоугольник 15"/>
          <p:cNvSpPr/>
          <p:nvPr/>
        </p:nvSpPr>
        <p:spPr>
          <a:xfrm>
            <a:off x="7903028" y="1035873"/>
            <a:ext cx="400283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cs typeface="Times New Roman" panose="02020603050405020304" pitchFamily="18" charset="0"/>
              </a:rPr>
              <a:t>Выявление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cs typeface="Times New Roman" panose="02020603050405020304" pitchFamily="18" charset="0"/>
              </a:rPr>
              <a:t>, систематизация и распространение в профессиональном сообществе успешных практик по реализации механизмов управления и сопровождения проектов по воспитанию и дополнительному образованию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760079" y="5788167"/>
            <a:ext cx="47560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>
                <a:solidFill>
                  <a:schemeClr val="bg2">
                    <a:lumMod val="1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Организация и методическое </a:t>
            </a:r>
            <a:endParaRPr lang="ru-RU" b="1" dirty="0" smtClean="0">
              <a:solidFill>
                <a:schemeClr val="bg2">
                  <a:lumMod val="10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сопровождение 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конкурсов </a:t>
            </a:r>
            <a:endParaRPr lang="ru-RU" b="1" dirty="0" smtClean="0">
              <a:solidFill>
                <a:schemeClr val="bg2">
                  <a:lumMod val="10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профессионального 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мастерства</a:t>
            </a:r>
            <a:endParaRPr lang="ru-RU" b="1" dirty="0">
              <a:solidFill>
                <a:schemeClr val="bg2">
                  <a:lumMod val="1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8001823" y="4054568"/>
            <a:ext cx="10731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cs typeface="Times New Roman" panose="02020603050405020304" pitchFamily="18" charset="0"/>
              </a:rPr>
              <a:t>Форумы</a:t>
            </a:r>
            <a:endParaRPr lang="ru-RU" b="1" dirty="0">
              <a:solidFill>
                <a:schemeClr val="accent2">
                  <a:lumMod val="75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0749072" y="4090639"/>
            <a:ext cx="12586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cs typeface="Times New Roman" panose="02020603050405020304" pitchFamily="18" charset="0"/>
              </a:rPr>
              <a:t>Фестивали</a:t>
            </a:r>
            <a:endParaRPr lang="ru-RU" b="1" dirty="0">
              <a:solidFill>
                <a:schemeClr val="accent2">
                  <a:lumMod val="75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9134783" y="4054568"/>
            <a:ext cx="16142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cs typeface="Times New Roman" panose="02020603050405020304" pitchFamily="18" charset="0"/>
              </a:rPr>
              <a:t>Конференции</a:t>
            </a:r>
            <a:endParaRPr lang="ru-RU" b="1" dirty="0">
              <a:solidFill>
                <a:schemeClr val="accent2">
                  <a:lumMod val="75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8095295" y="3256872"/>
            <a:ext cx="36182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cs typeface="Times New Roman" panose="02020603050405020304" pitchFamily="18" charset="0"/>
              </a:rPr>
              <a:t>Деятельность профессиональных </a:t>
            </a:r>
          </a:p>
          <a:p>
            <a:pPr lvl="0"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cs typeface="Times New Roman" panose="02020603050405020304" pitchFamily="18" charset="0"/>
              </a:rPr>
              <a:t>сообществ</a:t>
            </a:r>
          </a:p>
        </p:txBody>
      </p:sp>
    </p:spTree>
    <p:extLst>
      <p:ext uri="{BB962C8B-B14F-4D97-AF65-F5344CB8AC3E}">
        <p14:creationId xmlns:p14="http://schemas.microsoft.com/office/powerpoint/2010/main" val="244963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245" y="85476"/>
            <a:ext cx="11035187" cy="768765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Система методического сопровождения по формированию и оцениванию функциональной грамотности обучающихся</a:t>
            </a:r>
            <a:endParaRPr lang="ru-RU" sz="2400" dirty="0">
              <a:latin typeface="+mn-lt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20F441-FB38-4E1A-A3E8-9BAFAC3749C3}" type="slidenum">
              <a:rPr kumimoji="0" lang="ru-RU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28354" y="5575291"/>
            <a:ext cx="5369162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Создание условий по формированию и развитию ФГ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07209" y="6056050"/>
            <a:ext cx="4063613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Изменение в содержании образования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220095" y="6056050"/>
            <a:ext cx="2708306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Изменение в технологиях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88467" y="1870806"/>
            <a:ext cx="11250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Цель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создание условий для развития профессиональных компетенций педагогов по вопросам формирования функциональной грамотности обучающихся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88467" y="2562819"/>
            <a:ext cx="1161270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Задачи: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Выявить профессиональные дефициты педагогов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 области формирования функциональной грамотности обучающихся и организовать работу по их преодолению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Обеспечить освоение педагогами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способов, образовательных технологий,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деятельностных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форм, направленных на формирование функциональной грамотности школьников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3.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Внедрить инновационные формы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методического сопровождения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4.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Организовать работу профессиональных сообществ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педагогов по вопросам формирования функциональной грамотности обучающихся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5.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Обеспечить внедрение в практику работы эффективных технологий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формирования функциональной грамотности обучающихся </a:t>
            </a:r>
          </a:p>
        </p:txBody>
      </p:sp>
      <p:graphicFrame>
        <p:nvGraphicFramePr>
          <p:cNvPr id="10" name="Схема 9"/>
          <p:cNvGraphicFramePr/>
          <p:nvPr/>
        </p:nvGraphicFramePr>
        <p:xfrm>
          <a:off x="1118888" y="865610"/>
          <a:ext cx="9498568" cy="8550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95914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0" y="1116013"/>
            <a:ext cx="4725988" cy="4903787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46756" y="356659"/>
            <a:ext cx="11449436" cy="7589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 smtClean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Методическое сопровождение реализации мероприятий и проектов</a:t>
            </a:r>
          </a:p>
          <a:p>
            <a:r>
              <a:rPr lang="ru-RU" sz="1800" b="1" dirty="0" smtClean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Стратегии </a:t>
            </a:r>
            <a:r>
              <a:rPr lang="ru-RU" sz="1800" b="1" dirty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развития воспитания в Российской Федерации на период до 2025 </a:t>
            </a:r>
            <a:r>
              <a:rPr lang="ru-RU" sz="1800" b="1" dirty="0" smtClean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года</a:t>
            </a:r>
          </a:p>
          <a:p>
            <a:r>
              <a:rPr lang="ru-RU" sz="1800" b="1" dirty="0" smtClean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Федерального проекта </a:t>
            </a:r>
            <a:r>
              <a:rPr lang="ru-RU" sz="1800" b="1" dirty="0" smtClean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«Патриотическое воспитание граждан Российской Федерации»</a:t>
            </a:r>
          </a:p>
          <a:p>
            <a:r>
              <a:rPr lang="ru-RU" sz="1800" b="1" dirty="0" smtClean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национального проекта «Образование»</a:t>
            </a:r>
          </a:p>
          <a:p>
            <a:r>
              <a:rPr lang="ru-RU" sz="1800" b="1" dirty="0" smtClean="0">
                <a:latin typeface="+mn-lt"/>
              </a:rPr>
              <a:t>.</a:t>
            </a:r>
            <a:r>
              <a:rPr lang="ru-RU" sz="1800" dirty="0" smtClean="0">
                <a:latin typeface="+mn-lt"/>
              </a:rPr>
              <a:t> </a:t>
            </a:r>
            <a:r>
              <a:rPr lang="ru-RU" sz="1800" dirty="0"/>
              <a:t/>
            </a:r>
            <a:br>
              <a:rPr lang="ru-RU" sz="1800" dirty="0"/>
            </a:br>
            <a:endParaRPr 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321" y="3092424"/>
            <a:ext cx="5422983" cy="307422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382" y="6098436"/>
            <a:ext cx="9702545" cy="48308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191226" y="1115615"/>
            <a:ext cx="27552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РЕАЛИЗАЦИЯ </a:t>
            </a:r>
          </a:p>
          <a:p>
            <a:r>
              <a:rPr lang="ru-RU" sz="16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РАБОЧИХ ПРОГРАММ ВОСПИТАНИЯ В </a:t>
            </a:r>
          </a:p>
          <a:p>
            <a:r>
              <a:rPr lang="ru-RU" sz="16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ОБРАЗОВАТЕЛЬНЫХ ОРГАНИЗАЦИЯХ ЧЕЛЯБИНСКОЙ ОБЛАСТИ</a:t>
            </a:r>
            <a:endParaRPr lang="ru-RU" sz="1600" b="1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82009" y="1115615"/>
            <a:ext cx="4183728" cy="1898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89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96850"/>
            <a:ext cx="10371138" cy="565150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П</a:t>
            </a:r>
            <a:r>
              <a:rPr lang="ru-RU" sz="2800" b="1" dirty="0" smtClean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роекты </a:t>
            </a:r>
            <a:r>
              <a:rPr lang="ru-RU" sz="2800" b="1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воспитания и дополнительного образования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869950" y="1377950"/>
            <a:ext cx="11322050" cy="49037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>
                <a:solidFill>
                  <a:srgbClr val="C00000"/>
                </a:solidFill>
                <a:ea typeface="Calibri" panose="020F0502020204030204" pitchFamily="34" charset="0"/>
              </a:rPr>
              <a:t>Методическое сопровождение деятельности общеобразовательных организаций по </a:t>
            </a:r>
            <a:endParaRPr lang="ru-RU" sz="2000" b="1" dirty="0" smtClean="0">
              <a:solidFill>
                <a:srgbClr val="C00000"/>
              </a:solidFill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rgbClr val="C00000"/>
                </a:solidFill>
                <a:ea typeface="Calibri" panose="020F0502020204030204" pitchFamily="34" charset="0"/>
              </a:rPr>
              <a:t>организации </a:t>
            </a:r>
            <a:r>
              <a:rPr lang="ru-RU" sz="2000" b="1" dirty="0">
                <a:solidFill>
                  <a:srgbClr val="C00000"/>
                </a:solidFill>
                <a:ea typeface="Calibri" panose="020F0502020204030204" pitchFamily="34" charset="0"/>
              </a:rPr>
              <a:t>профилактики </a:t>
            </a:r>
            <a:r>
              <a:rPr lang="ru-RU" sz="20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деструктивного </a:t>
            </a:r>
            <a:r>
              <a:rPr lang="ru-RU" sz="2000" b="1" dirty="0">
                <a:solidFill>
                  <a:srgbClr val="C00000"/>
                </a:solidFill>
                <a:cs typeface="Times New Roman" panose="02020603050405020304" pitchFamily="18" charset="0"/>
              </a:rPr>
              <a:t>поведения </a:t>
            </a:r>
            <a:r>
              <a:rPr lang="ru-RU" sz="20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обучающихся</a:t>
            </a:r>
          </a:p>
          <a:p>
            <a:pPr marL="0" indent="0">
              <a:buNone/>
            </a:pPr>
            <a:endParaRPr lang="ru-RU" sz="2000" b="1" dirty="0">
              <a:solidFill>
                <a:srgbClr val="C00000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b="1" dirty="0" smtClean="0">
              <a:solidFill>
                <a:srgbClr val="C00000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b="1" dirty="0">
              <a:solidFill>
                <a:srgbClr val="C00000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b="1" dirty="0" smtClean="0">
              <a:solidFill>
                <a:srgbClr val="C00000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b="1" dirty="0">
              <a:solidFill>
                <a:srgbClr val="C00000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b="1" dirty="0" smtClean="0">
              <a:solidFill>
                <a:srgbClr val="C00000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b="1" dirty="0">
              <a:solidFill>
                <a:srgbClr val="C00000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>
                <a:solidFill>
                  <a:srgbClr val="C00000"/>
                </a:solidFill>
                <a:cs typeface="Times New Roman" panose="02020603050405020304" pitchFamily="18" charset="0"/>
              </a:rPr>
              <a:t>Р</a:t>
            </a:r>
            <a:r>
              <a:rPr lang="ru-RU" sz="20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еализация </a:t>
            </a:r>
            <a:r>
              <a:rPr lang="ru-RU" sz="2000" b="1" dirty="0">
                <a:solidFill>
                  <a:srgbClr val="C00000"/>
                </a:solidFill>
                <a:cs typeface="Times New Roman" panose="02020603050405020304" pitchFamily="18" charset="0"/>
              </a:rPr>
              <a:t>проектов и программ социализации детей </a:t>
            </a:r>
            <a:r>
              <a:rPr lang="ru-RU" sz="20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иностранных </a:t>
            </a:r>
            <a:r>
              <a:rPr lang="ru-RU" sz="2000" b="1" dirty="0">
                <a:solidFill>
                  <a:srgbClr val="C00000"/>
                </a:solidFill>
                <a:cs typeface="Times New Roman" panose="02020603050405020304" pitchFamily="18" charset="0"/>
              </a:rPr>
              <a:t>граждан и детей с </a:t>
            </a:r>
            <a:r>
              <a:rPr lang="ru-RU" sz="20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миграционной историей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(муниципальные ресурсные центры, инновационные площадки)</a:t>
            </a:r>
          </a:p>
          <a:p>
            <a:pPr marL="0" indent="0">
              <a:buNone/>
            </a:pPr>
            <a:r>
              <a:rPr lang="ru-RU" sz="2000" b="1" dirty="0">
                <a:solidFill>
                  <a:srgbClr val="C00000"/>
                </a:solidFill>
                <a:cs typeface="Times New Roman" panose="02020603050405020304" pitchFamily="18" charset="0"/>
              </a:rPr>
              <a:t>П</a:t>
            </a:r>
            <a:r>
              <a:rPr lang="ru-RU" sz="20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роекты этнокультурного  </a:t>
            </a:r>
            <a:r>
              <a:rPr lang="ru-RU" sz="2000" b="1" dirty="0">
                <a:solidFill>
                  <a:srgbClr val="C00000"/>
                </a:solidFill>
                <a:cs typeface="Times New Roman" panose="02020603050405020304" pitchFamily="18" charset="0"/>
              </a:rPr>
              <a:t>воспитания</a:t>
            </a:r>
            <a:endParaRPr lang="ru-RU" sz="2000" b="1" dirty="0" smtClean="0">
              <a:solidFill>
                <a:srgbClr val="C00000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b="1" dirty="0">
              <a:solidFill>
                <a:srgbClr val="C00000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340248" y="2859393"/>
            <a:ext cx="10048601" cy="892552"/>
          </a:xfrm>
          <a:prstGeom prst="rect">
            <a:avLst/>
          </a:prstGeom>
        </p:spPr>
        <p:txBody>
          <a:bodyPr wrap="square" lIns="60960" tIns="30480" rIns="60960" bIns="30480">
            <a:spAutoFit/>
          </a:bodyPr>
          <a:lstStyle/>
          <a:p>
            <a:r>
              <a:rPr lang="ru-RU" b="1" dirty="0" smtClean="0">
                <a:cs typeface="Times New Roman" panose="02020603050405020304" pitchFamily="18" charset="0"/>
              </a:rPr>
              <a:t>Разработка, внедрение и реализация проектов профилактики 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cs typeface="Times New Roman" panose="02020603050405020304" pitchFamily="18" charset="0"/>
              </a:rPr>
              <a:t>деструктивного 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cs typeface="Times New Roman" panose="02020603050405020304" pitchFamily="18" charset="0"/>
              </a:rPr>
              <a:t>поведения 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cs typeface="Times New Roman" panose="02020603050405020304" pitchFamily="18" charset="0"/>
              </a:rPr>
              <a:t>обучающихся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cs typeface="Times New Roman" panose="02020603050405020304" pitchFamily="18" charset="0"/>
              </a:rPr>
              <a:t>(профильные смены, семинары, рабочие программы внеурочной деятельности)</a:t>
            </a:r>
            <a:endParaRPr lang="ru-RU" dirty="0">
              <a:solidFill>
                <a:schemeClr val="bg2">
                  <a:lumMod val="1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ru-RU" b="1" dirty="0" smtClean="0">
                <a:cs typeface="Times New Roman" panose="02020603050405020304" pitchFamily="18" charset="0"/>
              </a:rPr>
              <a:t> 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26534" y="2371777"/>
            <a:ext cx="11023961" cy="338554"/>
          </a:xfrm>
          <a:prstGeom prst="rect">
            <a:avLst/>
          </a:prstGeom>
        </p:spPr>
        <p:txBody>
          <a:bodyPr wrap="square" lIns="60960" tIns="30480" rIns="60960" bIns="30480">
            <a:spAutoFit/>
          </a:bodyPr>
          <a:lstStyle/>
          <a:p>
            <a:r>
              <a:rPr lang="ru-RU" b="1" dirty="0" smtClean="0">
                <a:cs typeface="Times New Roman" panose="02020603050405020304" pitchFamily="18" charset="0"/>
              </a:rPr>
              <a:t>Организации </a:t>
            </a:r>
            <a:r>
              <a:rPr lang="ru-RU" b="1" dirty="0">
                <a:cs typeface="Times New Roman" panose="02020603050405020304" pitchFamily="18" charset="0"/>
              </a:rPr>
              <a:t>работы по выявлению групп социального риска среди </a:t>
            </a:r>
            <a:r>
              <a:rPr lang="ru-RU" b="1" dirty="0" smtClean="0">
                <a:cs typeface="Times New Roman" panose="02020603050405020304" pitchFamily="18" charset="0"/>
              </a:rPr>
              <a:t>обучающихся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49915" y="3527832"/>
            <a:ext cx="9856577" cy="615553"/>
          </a:xfrm>
          <a:prstGeom prst="rect">
            <a:avLst/>
          </a:prstGeom>
        </p:spPr>
        <p:txBody>
          <a:bodyPr wrap="square" lIns="60960" tIns="30480" rIns="60960" bIns="30480">
            <a:spAutoFit/>
          </a:bodyPr>
          <a:lstStyle/>
          <a:p>
            <a:r>
              <a:rPr lang="ru-RU" b="1" dirty="0" smtClean="0">
                <a:cs typeface="Times New Roman" panose="02020603050405020304" pitchFamily="18" charset="0"/>
              </a:rPr>
              <a:t>Выявление, систематизация и популяризация лучших практик организации профилактической работы с обучающимися и </a:t>
            </a:r>
            <a:r>
              <a:rPr lang="ru-RU" b="1" dirty="0" err="1" smtClean="0">
                <a:cs typeface="Times New Roman" panose="02020603050405020304" pitchFamily="18" charset="0"/>
              </a:rPr>
              <a:t>и</a:t>
            </a:r>
            <a:r>
              <a:rPr lang="ru-RU" b="1" dirty="0" smtClean="0">
                <a:cs typeface="Times New Roman" panose="02020603050405020304" pitchFamily="18" charset="0"/>
              </a:rPr>
              <a:t> их семьями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26533" y="4268203"/>
            <a:ext cx="11023961" cy="615553"/>
          </a:xfrm>
          <a:prstGeom prst="rect">
            <a:avLst/>
          </a:prstGeom>
        </p:spPr>
        <p:txBody>
          <a:bodyPr wrap="square" lIns="60960" tIns="30480" rIns="60960" bIns="30480">
            <a:spAutoFit/>
          </a:bodyPr>
          <a:lstStyle/>
          <a:p>
            <a:r>
              <a:rPr lang="ru-RU" b="1" dirty="0">
                <a:solidFill>
                  <a:schemeClr val="bg2">
                    <a:lumMod val="10000"/>
                  </a:schemeClr>
                </a:solidFill>
                <a:ea typeface="Calibri"/>
                <a:cs typeface="Times New Roman" panose="02020603050405020304" pitchFamily="18" charset="0"/>
              </a:rPr>
              <a:t>Организация психолого-педагогического 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ea typeface="Calibri"/>
                <a:cs typeface="Times New Roman" panose="02020603050405020304" pitchFamily="18" charset="0"/>
              </a:rPr>
              <a:t>сопровождения 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cs typeface="Times New Roman" panose="02020603050405020304" pitchFamily="18" charset="0"/>
              </a:rPr>
              <a:t>обучающихся с деструктивными проявлениями</a:t>
            </a:r>
          </a:p>
          <a:p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xmlns="" id="{6F6F4182-EB90-4E60-8429-9BBA63FA0968}"/>
              </a:ext>
            </a:extLst>
          </p:cNvPr>
          <p:cNvSpPr/>
          <p:nvPr/>
        </p:nvSpPr>
        <p:spPr>
          <a:xfrm rot="5400000">
            <a:off x="587324" y="2324673"/>
            <a:ext cx="380173" cy="47438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/>
            <a:endParaRPr lang="en-US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xmlns="" id="{6F6F4182-EB90-4E60-8429-9BBA63FA0968}"/>
              </a:ext>
            </a:extLst>
          </p:cNvPr>
          <p:cNvSpPr/>
          <p:nvPr/>
        </p:nvSpPr>
        <p:spPr>
          <a:xfrm rot="5400000">
            <a:off x="578881" y="2878392"/>
            <a:ext cx="380173" cy="47438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/>
            <a:endParaRPr lang="en-US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xmlns="" id="{6F6F4182-EB90-4E60-8429-9BBA63FA0968}"/>
              </a:ext>
            </a:extLst>
          </p:cNvPr>
          <p:cNvSpPr/>
          <p:nvPr/>
        </p:nvSpPr>
        <p:spPr>
          <a:xfrm rot="5400000">
            <a:off x="574624" y="3555909"/>
            <a:ext cx="380173" cy="47438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/>
            <a:endParaRPr lang="en-US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xmlns="" id="{6F6F4182-EB90-4E60-8429-9BBA63FA0968}"/>
              </a:ext>
            </a:extLst>
          </p:cNvPr>
          <p:cNvSpPr/>
          <p:nvPr/>
        </p:nvSpPr>
        <p:spPr>
          <a:xfrm rot="5400000">
            <a:off x="587324" y="4154352"/>
            <a:ext cx="380173" cy="47438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/>
            <a:endParaRPr lang="en-US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Rectangle 16">
            <a:extLst>
              <a:ext uri="{FF2B5EF4-FFF2-40B4-BE49-F238E27FC236}">
                <a16:creationId xmlns:a16="http://schemas.microsoft.com/office/drawing/2014/main" xmlns="" id="{194F0E43-315A-4846-9687-95674234A6E2}"/>
              </a:ext>
            </a:extLst>
          </p:cNvPr>
          <p:cNvSpPr/>
          <p:nvPr/>
        </p:nvSpPr>
        <p:spPr>
          <a:xfrm rot="2700000">
            <a:off x="708247" y="2272582"/>
            <a:ext cx="254076" cy="350667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15" name="Rectangle 16">
            <a:extLst>
              <a:ext uri="{FF2B5EF4-FFF2-40B4-BE49-F238E27FC236}">
                <a16:creationId xmlns:a16="http://schemas.microsoft.com/office/drawing/2014/main" xmlns="" id="{194F0E43-315A-4846-9687-95674234A6E2}"/>
              </a:ext>
            </a:extLst>
          </p:cNvPr>
          <p:cNvSpPr/>
          <p:nvPr/>
        </p:nvSpPr>
        <p:spPr>
          <a:xfrm rot="2700000">
            <a:off x="661053" y="2992795"/>
            <a:ext cx="254076" cy="350667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16" name="Rectangle 16">
            <a:extLst>
              <a:ext uri="{FF2B5EF4-FFF2-40B4-BE49-F238E27FC236}">
                <a16:creationId xmlns:a16="http://schemas.microsoft.com/office/drawing/2014/main" xmlns="" id="{194F0E43-315A-4846-9687-95674234A6E2}"/>
              </a:ext>
            </a:extLst>
          </p:cNvPr>
          <p:cNvSpPr/>
          <p:nvPr/>
        </p:nvSpPr>
        <p:spPr>
          <a:xfrm rot="2700000">
            <a:off x="622435" y="3654740"/>
            <a:ext cx="254076" cy="350667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194F0E43-315A-4846-9687-95674234A6E2}"/>
              </a:ext>
            </a:extLst>
          </p:cNvPr>
          <p:cNvSpPr/>
          <p:nvPr/>
        </p:nvSpPr>
        <p:spPr>
          <a:xfrm rot="2700000">
            <a:off x="637672" y="4239704"/>
            <a:ext cx="254076" cy="350667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70682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3659" y="100435"/>
            <a:ext cx="10371667" cy="1325563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Методическое сопровождение </a:t>
            </a:r>
            <a:r>
              <a:rPr lang="ru-RU" sz="1800" b="1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внедрения целевой модели </a:t>
            </a:r>
            <a:r>
              <a:rPr lang="ru-RU" sz="1800" b="1" dirty="0" smtClean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развития </a:t>
            </a:r>
            <a:r>
              <a:rPr lang="ru-RU" sz="1800" b="1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региональной системы </a:t>
            </a:r>
            <a:r>
              <a:rPr lang="ru-RU" sz="1800" b="1" dirty="0" smtClean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дополнительного </a:t>
            </a:r>
            <a:r>
              <a:rPr lang="ru-RU" sz="1800" b="1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образования детей в Челябинской области в рамках обеспечения реализации </a:t>
            </a:r>
            <a:r>
              <a:rPr lang="ru-RU" sz="1800" b="1" dirty="0" smtClean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мероприятий </a:t>
            </a:r>
            <a:r>
              <a:rPr lang="ru-RU" sz="1800" b="1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федерального проекта </a:t>
            </a:r>
            <a:r>
              <a:rPr lang="ru-RU" sz="1800" b="1" dirty="0" smtClean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«Успех каждого ребенка» </a:t>
            </a:r>
            <a:r>
              <a:rPr lang="ru-RU" sz="1800" b="1" dirty="0" smtClean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национального </a:t>
            </a:r>
            <a:r>
              <a:rPr lang="ru-RU" sz="1800" b="1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проекта «Образование»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9E0DB1-7492-4729-88A8-A734A443D70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849313" y="1247775"/>
            <a:ext cx="11342687" cy="4525963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Реализация </a:t>
            </a:r>
            <a:r>
              <a:rPr lang="ru-RU" sz="1800" b="1" dirty="0">
                <a:solidFill>
                  <a:srgbClr val="C00000"/>
                </a:solidFill>
                <a:cs typeface="Times New Roman" panose="02020603050405020304" pitchFamily="18" charset="0"/>
              </a:rPr>
              <a:t>моделей выравнивания </a:t>
            </a:r>
            <a:r>
              <a:rPr lang="ru-RU" sz="18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доступности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дополнительного </a:t>
            </a:r>
            <a:r>
              <a:rPr lang="ru-RU" sz="1800" b="1" dirty="0">
                <a:solidFill>
                  <a:srgbClr val="C00000"/>
                </a:solidFill>
                <a:cs typeface="Times New Roman" panose="02020603050405020304" pitchFamily="18" charset="0"/>
              </a:rPr>
              <a:t>образования в Челябинской </a:t>
            </a:r>
            <a:r>
              <a:rPr lang="ru-RU" sz="18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области      </a:t>
            </a:r>
            <a:r>
              <a:rPr lang="ru-RU" sz="1800" b="1" dirty="0" smtClean="0">
                <a:hlinkClick r:id="rId2"/>
              </a:rPr>
              <a:t>Приказ </a:t>
            </a:r>
            <a:r>
              <a:rPr lang="ru-RU" sz="1800" b="1" dirty="0" err="1">
                <a:hlinkClick r:id="rId2"/>
              </a:rPr>
              <a:t>МОиН</a:t>
            </a:r>
            <a:r>
              <a:rPr lang="ru-RU" sz="1800" b="1" dirty="0">
                <a:hlinkClick r:id="rId2"/>
              </a:rPr>
              <a:t> Чел. обл. № 02/2893  от 06.12.2023 г. </a:t>
            </a:r>
            <a:endParaRPr lang="ru-RU" sz="1800" b="1" dirty="0">
              <a:solidFill>
                <a:srgbClr val="C00000"/>
              </a:solidFill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600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600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27675A4F-9455-49BE-9D25-C4A8A00A1054}"/>
              </a:ext>
            </a:extLst>
          </p:cNvPr>
          <p:cNvSpPr txBox="1"/>
          <p:nvPr/>
        </p:nvSpPr>
        <p:spPr>
          <a:xfrm>
            <a:off x="1767682" y="1993794"/>
            <a:ext cx="4608123" cy="8002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60960" tIns="30480" rIns="60960" bIns="30480" rtlCol="0">
            <a:spAutoFit/>
          </a:bodyPr>
          <a:lstStyle/>
          <a:p>
            <a:pPr lvl="0"/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Модель обеспечения доступности дополнительного образования для одаренных и высокомотивированных детей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7675A4F-9455-49BE-9D25-C4A8A00A1054}"/>
              </a:ext>
            </a:extLst>
          </p:cNvPr>
          <p:cNvSpPr txBox="1"/>
          <p:nvPr/>
        </p:nvSpPr>
        <p:spPr>
          <a:xfrm>
            <a:off x="7784391" y="2296558"/>
            <a:ext cx="4152929" cy="8002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60960" tIns="30480" rIns="60960" bIns="30480" rtlCol="0">
            <a:spAutoFit/>
          </a:bodyPr>
          <a:lstStyle/>
          <a:p>
            <a:r>
              <a:rPr lang="ru-RU" sz="1600" dirty="0" smtClean="0"/>
              <a:t>Разработка </a:t>
            </a:r>
            <a:r>
              <a:rPr lang="ru-RU" sz="1600" dirty="0"/>
              <a:t>и </a:t>
            </a:r>
            <a:r>
              <a:rPr lang="ru-RU" sz="1600" dirty="0" smtClean="0"/>
              <a:t>реализация программ </a:t>
            </a:r>
            <a:r>
              <a:rPr lang="ru-RU" sz="1600" dirty="0"/>
              <a:t>заочных/сезонных школ с применением различных современных технологий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xmlns="" id="{049E8B84-C6C0-4EA8-BAA4-D2FBAB2DE943}"/>
              </a:ext>
            </a:extLst>
          </p:cNvPr>
          <p:cNvSpPr/>
          <p:nvPr/>
        </p:nvSpPr>
        <p:spPr>
          <a:xfrm>
            <a:off x="704366" y="1932349"/>
            <a:ext cx="960889" cy="883527"/>
          </a:xfrm>
          <a:prstGeom prst="ellipse">
            <a:avLst/>
          </a:prstGeom>
          <a:solidFill>
            <a:srgbClr val="CDE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960" tIns="30480" rIns="60960" bIns="30480" rtlCol="0" anchor="ctr"/>
          <a:lstStyle/>
          <a:p>
            <a:pPr algn="ctr"/>
            <a:endParaRPr lang="ru-RU" sz="2400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xmlns="" id="{049E8B84-C6C0-4EA8-BAA4-D2FBAB2DE943}"/>
              </a:ext>
            </a:extLst>
          </p:cNvPr>
          <p:cNvSpPr/>
          <p:nvPr/>
        </p:nvSpPr>
        <p:spPr>
          <a:xfrm>
            <a:off x="6567746" y="2265397"/>
            <a:ext cx="960889" cy="883527"/>
          </a:xfrm>
          <a:prstGeom prst="ellipse">
            <a:avLst/>
          </a:prstGeom>
          <a:solidFill>
            <a:srgbClr val="CDE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960" tIns="30480" rIns="60960" bIns="30480" rtlCol="0" anchor="ctr"/>
          <a:lstStyle/>
          <a:p>
            <a:pPr algn="ctr"/>
            <a:endParaRPr lang="ru-RU" sz="24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27675A4F-9455-49BE-9D25-C4A8A00A1054}"/>
              </a:ext>
            </a:extLst>
          </p:cNvPr>
          <p:cNvSpPr txBox="1"/>
          <p:nvPr/>
        </p:nvSpPr>
        <p:spPr>
          <a:xfrm>
            <a:off x="1767681" y="2896189"/>
            <a:ext cx="4608123" cy="8002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60960" tIns="30480" rIns="60960" bIns="30480" rtlCol="0">
            <a:spAutoFit/>
          </a:bodyPr>
          <a:lstStyle/>
          <a:p>
            <a:pPr lvl="0">
              <a:defRPr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Модель обеспечения доступности дополнительного образования для детей, оказавшихся в трудной жизненной ситуации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27675A4F-9455-49BE-9D25-C4A8A00A1054}"/>
              </a:ext>
            </a:extLst>
          </p:cNvPr>
          <p:cNvSpPr txBox="1"/>
          <p:nvPr/>
        </p:nvSpPr>
        <p:spPr>
          <a:xfrm>
            <a:off x="7784391" y="4289810"/>
            <a:ext cx="4196111" cy="8002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60960" tIns="30480" rIns="60960" bIns="30480" rtlCol="0">
            <a:spAutoFit/>
          </a:bodyPr>
          <a:lstStyle/>
          <a:p>
            <a:r>
              <a:rPr lang="ru-RU" sz="1600" dirty="0" smtClean="0"/>
              <a:t>Разработка и </a:t>
            </a:r>
            <a:r>
              <a:rPr lang="ru-RU" sz="1600" dirty="0"/>
              <a:t>реализация дополнительных общеобразовательных программ в сетевой форме с организациями всех типов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27675A4F-9455-49BE-9D25-C4A8A00A1054}"/>
              </a:ext>
            </a:extLst>
          </p:cNvPr>
          <p:cNvSpPr txBox="1"/>
          <p:nvPr/>
        </p:nvSpPr>
        <p:spPr>
          <a:xfrm>
            <a:off x="7770057" y="3280791"/>
            <a:ext cx="4182048" cy="8002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60960" tIns="30480" rIns="60960" bIns="30480" rtlCol="0">
            <a:spAutoFit/>
          </a:bodyPr>
          <a:lstStyle/>
          <a:p>
            <a:r>
              <a:rPr lang="ru-RU" sz="1600" dirty="0" smtClean="0"/>
              <a:t>Разработка </a:t>
            </a:r>
            <a:r>
              <a:rPr lang="ru-RU" sz="1600" dirty="0"/>
              <a:t>и реализации </a:t>
            </a:r>
            <a:r>
              <a:rPr lang="ru-RU" sz="1600" dirty="0" err="1"/>
              <a:t>разноуровневых</a:t>
            </a:r>
            <a:r>
              <a:rPr lang="ru-RU" sz="1600" dirty="0"/>
              <a:t> дополнительных общеобразовательных программ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27675A4F-9455-49BE-9D25-C4A8A00A1054}"/>
              </a:ext>
            </a:extLst>
          </p:cNvPr>
          <p:cNvSpPr txBox="1"/>
          <p:nvPr/>
        </p:nvSpPr>
        <p:spPr>
          <a:xfrm>
            <a:off x="7748691" y="5323080"/>
            <a:ext cx="4224780" cy="8002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60960" tIns="30480" rIns="60960" bIns="30480" rtlCol="0">
            <a:spAutoFit/>
          </a:bodyPr>
          <a:lstStyle/>
          <a:p>
            <a:r>
              <a:rPr lang="ru-RU" sz="1600" dirty="0"/>
              <a:t>разработки и проведения дистанционных курсов в системе дополнительного образования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27675A4F-9455-49BE-9D25-C4A8A00A1054}"/>
              </a:ext>
            </a:extLst>
          </p:cNvPr>
          <p:cNvSpPr txBox="1"/>
          <p:nvPr/>
        </p:nvSpPr>
        <p:spPr>
          <a:xfrm>
            <a:off x="1767681" y="3797860"/>
            <a:ext cx="4608123" cy="8002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60960" tIns="30480" rIns="60960" bIns="30480" rtlCol="0">
            <a:spAutoFit/>
          </a:bodyPr>
          <a:lstStyle/>
          <a:p>
            <a:pPr lvl="0"/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Модель обеспечения доступности дополнительного образования для детей с ограниченными возможностями здоровья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27675A4F-9455-49BE-9D25-C4A8A00A1054}"/>
              </a:ext>
            </a:extLst>
          </p:cNvPr>
          <p:cNvSpPr txBox="1"/>
          <p:nvPr/>
        </p:nvSpPr>
        <p:spPr>
          <a:xfrm>
            <a:off x="1767681" y="4715039"/>
            <a:ext cx="4608123" cy="8002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60960" tIns="30480" rIns="60960" bIns="30480" rtlCol="0">
            <a:spAutoFit/>
          </a:bodyPr>
          <a:lstStyle/>
          <a:p>
            <a:pPr lvl="0"/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Модель обеспечения доступности дополнительного образования с использованием ресурсов сетевых форм взаимодействия</a:t>
            </a:r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xmlns="" id="{049E8B84-C6C0-4EA8-BAA4-D2FBAB2DE943}"/>
              </a:ext>
            </a:extLst>
          </p:cNvPr>
          <p:cNvSpPr/>
          <p:nvPr/>
        </p:nvSpPr>
        <p:spPr>
          <a:xfrm>
            <a:off x="704848" y="3756207"/>
            <a:ext cx="960889" cy="883527"/>
          </a:xfrm>
          <a:prstGeom prst="ellipse">
            <a:avLst/>
          </a:prstGeom>
          <a:solidFill>
            <a:srgbClr val="CDE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960" tIns="30480" rIns="60960" bIns="30480" rtlCol="0" anchor="ctr"/>
          <a:lstStyle/>
          <a:p>
            <a:pPr algn="ctr"/>
            <a:endParaRPr lang="ru-RU" sz="2400"/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xmlns="" id="{049E8B84-C6C0-4EA8-BAA4-D2FBAB2DE943}"/>
              </a:ext>
            </a:extLst>
          </p:cNvPr>
          <p:cNvSpPr/>
          <p:nvPr/>
        </p:nvSpPr>
        <p:spPr>
          <a:xfrm>
            <a:off x="688446" y="4673386"/>
            <a:ext cx="960889" cy="883527"/>
          </a:xfrm>
          <a:prstGeom prst="ellipse">
            <a:avLst/>
          </a:prstGeom>
          <a:solidFill>
            <a:srgbClr val="CDE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960" tIns="30480" rIns="60960" bIns="30480" rtlCol="0" anchor="ctr"/>
          <a:lstStyle/>
          <a:p>
            <a:pPr algn="ctr"/>
            <a:endParaRPr lang="ru-RU" sz="2400"/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xmlns="" id="{049E8B84-C6C0-4EA8-BAA4-D2FBAB2DE943}"/>
              </a:ext>
            </a:extLst>
          </p:cNvPr>
          <p:cNvSpPr/>
          <p:nvPr/>
        </p:nvSpPr>
        <p:spPr>
          <a:xfrm>
            <a:off x="704366" y="2839028"/>
            <a:ext cx="960889" cy="883527"/>
          </a:xfrm>
          <a:prstGeom prst="ellipse">
            <a:avLst/>
          </a:prstGeom>
          <a:solidFill>
            <a:srgbClr val="CDE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960" tIns="30480" rIns="60960" bIns="30480" rtlCol="0" anchor="ctr"/>
          <a:lstStyle/>
          <a:p>
            <a:pPr algn="ctr"/>
            <a:endParaRPr lang="ru-RU" sz="2400"/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xmlns="" id="{049E8B84-C6C0-4EA8-BAA4-D2FBAB2DE943}"/>
              </a:ext>
            </a:extLst>
          </p:cNvPr>
          <p:cNvSpPr/>
          <p:nvPr/>
        </p:nvSpPr>
        <p:spPr>
          <a:xfrm>
            <a:off x="703659" y="5613996"/>
            <a:ext cx="960889" cy="883527"/>
          </a:xfrm>
          <a:prstGeom prst="ellipse">
            <a:avLst/>
          </a:prstGeom>
          <a:solidFill>
            <a:srgbClr val="CDE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960" tIns="30480" rIns="60960" bIns="30480" rtlCol="0" anchor="ctr"/>
          <a:lstStyle/>
          <a:p>
            <a:pPr algn="ctr"/>
            <a:endParaRPr lang="ru-RU" sz="2400"/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xmlns="" id="{049E8B84-C6C0-4EA8-BAA4-D2FBAB2DE943}"/>
              </a:ext>
            </a:extLst>
          </p:cNvPr>
          <p:cNvSpPr/>
          <p:nvPr/>
        </p:nvSpPr>
        <p:spPr>
          <a:xfrm>
            <a:off x="6602569" y="3306588"/>
            <a:ext cx="960889" cy="883527"/>
          </a:xfrm>
          <a:prstGeom prst="ellipse">
            <a:avLst/>
          </a:prstGeom>
          <a:solidFill>
            <a:srgbClr val="CDE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960" tIns="30480" rIns="60960" bIns="30480" rtlCol="0" anchor="ctr"/>
          <a:lstStyle/>
          <a:p>
            <a:pPr algn="ctr"/>
            <a:endParaRPr lang="ru-RU" sz="2400"/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xmlns="" id="{049E8B84-C6C0-4EA8-BAA4-D2FBAB2DE943}"/>
              </a:ext>
            </a:extLst>
          </p:cNvPr>
          <p:cNvSpPr/>
          <p:nvPr/>
        </p:nvSpPr>
        <p:spPr>
          <a:xfrm>
            <a:off x="6595318" y="4347779"/>
            <a:ext cx="960889" cy="883527"/>
          </a:xfrm>
          <a:prstGeom prst="ellipse">
            <a:avLst/>
          </a:prstGeom>
          <a:solidFill>
            <a:srgbClr val="CDE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960" tIns="30480" rIns="60960" bIns="30480" rtlCol="0" anchor="ctr"/>
          <a:lstStyle/>
          <a:p>
            <a:pPr algn="ctr"/>
            <a:endParaRPr lang="ru-RU" sz="2400"/>
          </a:p>
        </p:txBody>
      </p:sp>
      <p:sp>
        <p:nvSpPr>
          <p:cNvPr id="24" name="Овал 23">
            <a:extLst>
              <a:ext uri="{FF2B5EF4-FFF2-40B4-BE49-F238E27FC236}">
                <a16:creationId xmlns:a16="http://schemas.microsoft.com/office/drawing/2014/main" xmlns="" id="{049E8B84-C6C0-4EA8-BAA4-D2FBAB2DE943}"/>
              </a:ext>
            </a:extLst>
          </p:cNvPr>
          <p:cNvSpPr/>
          <p:nvPr/>
        </p:nvSpPr>
        <p:spPr>
          <a:xfrm>
            <a:off x="6595319" y="5373666"/>
            <a:ext cx="960889" cy="883527"/>
          </a:xfrm>
          <a:prstGeom prst="ellipse">
            <a:avLst/>
          </a:prstGeom>
          <a:solidFill>
            <a:srgbClr val="CDE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960" tIns="30480" rIns="60960" bIns="30480" rtlCol="0" anchor="ctr"/>
          <a:lstStyle/>
          <a:p>
            <a:pPr algn="ctr"/>
            <a:endParaRPr lang="ru-RU" sz="2400"/>
          </a:p>
        </p:txBody>
      </p:sp>
      <p:pic>
        <p:nvPicPr>
          <p:cNvPr id="25" name="Рисунок 24" descr="Цикл с людьми">
            <a:extLst>
              <a:ext uri="{FF2B5EF4-FFF2-40B4-BE49-F238E27FC236}">
                <a16:creationId xmlns:a16="http://schemas.microsoft.com/office/drawing/2014/main" xmlns="" id="{D09AAC9B-49E6-4199-A7DE-433B5C8175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5"/>
              </a:ext>
            </a:extLst>
          </a:blip>
          <a:stretch>
            <a:fillRect/>
          </a:stretch>
        </p:blipFill>
        <p:spPr>
          <a:xfrm>
            <a:off x="6666774" y="5383296"/>
            <a:ext cx="762835" cy="806473"/>
          </a:xfrm>
          <a:prstGeom prst="rect">
            <a:avLst/>
          </a:prstGeom>
        </p:spPr>
      </p:pic>
      <p:pic>
        <p:nvPicPr>
          <p:cNvPr id="26" name="Рисунок 25" descr="Рукопожатие">
            <a:extLst>
              <a:ext uri="{FF2B5EF4-FFF2-40B4-BE49-F238E27FC236}">
                <a16:creationId xmlns:a16="http://schemas.microsoft.com/office/drawing/2014/main" xmlns="" id="{F99F4A57-2A33-401A-A014-7E0DE072E13E}"/>
              </a:ext>
            </a:extLst>
          </p:cNvPr>
          <p:cNvPicPr>
            <a:picLocks noChangeAspect="1"/>
          </p:cNvPicPr>
          <p:nvPr/>
        </p:nvPicPr>
        <p:blipFill>
          <a:blip r:embed="rId14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7"/>
              </a:ext>
            </a:extLst>
          </a:blip>
          <a:stretch>
            <a:fillRect/>
          </a:stretch>
        </p:blipFill>
        <p:spPr>
          <a:xfrm>
            <a:off x="6682040" y="3382371"/>
            <a:ext cx="747443" cy="790200"/>
          </a:xfrm>
          <a:prstGeom prst="rect">
            <a:avLst/>
          </a:prstGeom>
        </p:spPr>
      </p:pic>
      <p:pic>
        <p:nvPicPr>
          <p:cNvPr id="27" name="Рисунок 26" descr="Лампочка и шестеренка">
            <a:extLst>
              <a:ext uri="{FF2B5EF4-FFF2-40B4-BE49-F238E27FC236}">
                <a16:creationId xmlns:a16="http://schemas.microsoft.com/office/drawing/2014/main" xmlns="" id="{04526DB2-AAE8-422B-A9B2-363E02B04764}"/>
              </a:ext>
            </a:extLst>
          </p:cNvPr>
          <p:cNvPicPr>
            <a:picLocks noChangeAspect="1"/>
          </p:cNvPicPr>
          <p:nvPr/>
        </p:nvPicPr>
        <p:blipFill>
          <a:blip r:embed="rId14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9"/>
              </a:ext>
            </a:extLst>
          </a:blip>
          <a:stretch>
            <a:fillRect/>
          </a:stretch>
        </p:blipFill>
        <p:spPr>
          <a:xfrm>
            <a:off x="842324" y="2918657"/>
            <a:ext cx="671991" cy="710432"/>
          </a:xfrm>
          <a:prstGeom prst="rect">
            <a:avLst/>
          </a:prstGeom>
        </p:spPr>
      </p:pic>
      <p:pic>
        <p:nvPicPr>
          <p:cNvPr id="28" name="Рисунок 27" descr="Расширение бизнеса">
            <a:extLst>
              <a:ext uri="{FF2B5EF4-FFF2-40B4-BE49-F238E27FC236}">
                <a16:creationId xmlns:a16="http://schemas.microsoft.com/office/drawing/2014/main" xmlns="" id="{5BE38D06-9408-46A9-896A-67BF844296CD}"/>
              </a:ext>
            </a:extLst>
          </p:cNvPr>
          <p:cNvPicPr>
            <a:picLocks noChangeAspect="1"/>
          </p:cNvPicPr>
          <p:nvPr/>
        </p:nvPicPr>
        <p:blipFill>
          <a:blip r:embed="rId15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1"/>
              </a:ext>
            </a:extLst>
          </a:blip>
          <a:stretch>
            <a:fillRect/>
          </a:stretch>
        </p:blipFill>
        <p:spPr>
          <a:xfrm>
            <a:off x="911425" y="2100355"/>
            <a:ext cx="624636" cy="660368"/>
          </a:xfrm>
          <a:prstGeom prst="rect">
            <a:avLst/>
          </a:prstGeom>
        </p:spPr>
      </p:pic>
      <p:sp>
        <p:nvSpPr>
          <p:cNvPr id="30" name="Left Arrow 1">
            <a:extLst>
              <a:ext uri="{FF2B5EF4-FFF2-40B4-BE49-F238E27FC236}">
                <a16:creationId xmlns:a16="http://schemas.microsoft.com/office/drawing/2014/main" xmlns="" id="{1947BE1D-5A1D-43CF-B583-1D9110F2864D}"/>
              </a:ext>
            </a:extLst>
          </p:cNvPr>
          <p:cNvSpPr>
            <a:spLocks noChangeAspect="1"/>
          </p:cNvSpPr>
          <p:nvPr/>
        </p:nvSpPr>
        <p:spPr>
          <a:xfrm>
            <a:off x="891879" y="4897969"/>
            <a:ext cx="525842" cy="511807"/>
          </a:xfrm>
          <a:custGeom>
            <a:avLst/>
            <a:gdLst/>
            <a:ahLst/>
            <a:cxnLst/>
            <a:rect l="l" t="t" r="r" b="b"/>
            <a:pathLst>
              <a:path w="3306630" h="3218379">
                <a:moveTo>
                  <a:pt x="0" y="2085651"/>
                </a:moveTo>
                <a:cubicBezTo>
                  <a:pt x="253919" y="2342528"/>
                  <a:pt x="881542" y="2297196"/>
                  <a:pt x="1388167" y="2271654"/>
                </a:cubicBezTo>
                <a:lnTo>
                  <a:pt x="1417952" y="2988872"/>
                </a:lnTo>
                <a:lnTo>
                  <a:pt x="717647" y="2950294"/>
                </a:lnTo>
                <a:cubicBezTo>
                  <a:pt x="467617" y="2928101"/>
                  <a:pt x="217417" y="2555860"/>
                  <a:pt x="0" y="2085651"/>
                </a:cubicBezTo>
                <a:close/>
                <a:moveTo>
                  <a:pt x="1969797" y="2019847"/>
                </a:moveTo>
                <a:lnTo>
                  <a:pt x="1969797" y="2274913"/>
                </a:lnTo>
                <a:lnTo>
                  <a:pt x="2657809" y="2274913"/>
                </a:lnTo>
                <a:cubicBezTo>
                  <a:pt x="2787205" y="2599270"/>
                  <a:pt x="2968360" y="2923626"/>
                  <a:pt x="2675062" y="2954686"/>
                </a:cubicBezTo>
                <a:lnTo>
                  <a:pt x="1969797" y="2963313"/>
                </a:lnTo>
                <a:lnTo>
                  <a:pt x="1969797" y="3218379"/>
                </a:lnTo>
                <a:lnTo>
                  <a:pt x="1429598" y="2619113"/>
                </a:lnTo>
                <a:close/>
                <a:moveTo>
                  <a:pt x="2961009" y="1275432"/>
                </a:moveTo>
                <a:lnTo>
                  <a:pt x="3277752" y="1901203"/>
                </a:lnTo>
                <a:cubicBezTo>
                  <a:pt x="3383548" y="2128832"/>
                  <a:pt x="3186278" y="2531632"/>
                  <a:pt x="2887773" y="2955026"/>
                </a:cubicBezTo>
                <a:cubicBezTo>
                  <a:pt x="2983276" y="2606687"/>
                  <a:pt x="2630206" y="2085815"/>
                  <a:pt x="2354773" y="1659836"/>
                </a:cubicBezTo>
                <a:close/>
                <a:moveTo>
                  <a:pt x="1019997" y="990789"/>
                </a:moveTo>
                <a:lnTo>
                  <a:pt x="1268877" y="1758248"/>
                </a:lnTo>
                <a:lnTo>
                  <a:pt x="1047983" y="1630715"/>
                </a:lnTo>
                <a:lnTo>
                  <a:pt x="703977" y="2226552"/>
                </a:lnTo>
                <a:cubicBezTo>
                  <a:pt x="358378" y="2176433"/>
                  <a:pt x="-13100" y="2171140"/>
                  <a:pt x="106650" y="1901606"/>
                </a:cubicBezTo>
                <a:lnTo>
                  <a:pt x="451811" y="1286515"/>
                </a:lnTo>
                <a:lnTo>
                  <a:pt x="230918" y="1158982"/>
                </a:lnTo>
                <a:close/>
                <a:moveTo>
                  <a:pt x="2174825" y="119764"/>
                </a:moveTo>
                <a:cubicBezTo>
                  <a:pt x="2220451" y="119103"/>
                  <a:pt x="2264887" y="143875"/>
                  <a:pt x="2308274" y="203493"/>
                </a:cubicBezTo>
                <a:lnTo>
                  <a:pt x="2668377" y="809957"/>
                </a:lnTo>
                <a:lnTo>
                  <a:pt x="2889271" y="682424"/>
                </a:lnTo>
                <a:lnTo>
                  <a:pt x="2640391" y="1449883"/>
                </a:lnTo>
                <a:lnTo>
                  <a:pt x="1851312" y="1281690"/>
                </a:lnTo>
                <a:lnTo>
                  <a:pt x="2072206" y="1154157"/>
                </a:lnTo>
                <a:lnTo>
                  <a:pt x="1728200" y="558321"/>
                </a:lnTo>
                <a:cubicBezTo>
                  <a:pt x="1890352" y="352642"/>
                  <a:pt x="2037947" y="121750"/>
                  <a:pt x="2174825" y="119764"/>
                </a:cubicBezTo>
                <a:close/>
                <a:moveTo>
                  <a:pt x="1831774" y="30"/>
                </a:moveTo>
                <a:cubicBezTo>
                  <a:pt x="1948530" y="539"/>
                  <a:pt x="2073232" y="7407"/>
                  <a:pt x="2202212" y="19111"/>
                </a:cubicBezTo>
                <a:cubicBezTo>
                  <a:pt x="1852790" y="110572"/>
                  <a:pt x="1578238" y="676776"/>
                  <a:pt x="1347045" y="1128297"/>
                </a:cubicBezTo>
                <a:lnTo>
                  <a:pt x="711024" y="795483"/>
                </a:lnTo>
                <a:lnTo>
                  <a:pt x="1094586" y="208291"/>
                </a:lnTo>
                <a:cubicBezTo>
                  <a:pt x="1202761" y="54213"/>
                  <a:pt x="1481508" y="-1496"/>
                  <a:pt x="1831774" y="30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/>
          </a:p>
        </p:txBody>
      </p:sp>
      <p:sp>
        <p:nvSpPr>
          <p:cNvPr id="32" name="Rectangle 16">
            <a:extLst>
              <a:ext uri="{FF2B5EF4-FFF2-40B4-BE49-F238E27FC236}">
                <a16:creationId xmlns:a16="http://schemas.microsoft.com/office/drawing/2014/main" xmlns="" id="{194F0E43-315A-4846-9687-95674234A6E2}"/>
              </a:ext>
            </a:extLst>
          </p:cNvPr>
          <p:cNvSpPr/>
          <p:nvPr/>
        </p:nvSpPr>
        <p:spPr>
          <a:xfrm rot="2700000">
            <a:off x="6879874" y="4534554"/>
            <a:ext cx="400449" cy="529237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400" dirty="0"/>
          </a:p>
        </p:txBody>
      </p:sp>
      <p:sp>
        <p:nvSpPr>
          <p:cNvPr id="33" name="Rectangle 5">
            <a:extLst>
              <a:ext uri="{FF2B5EF4-FFF2-40B4-BE49-F238E27FC236}">
                <a16:creationId xmlns:a16="http://schemas.microsoft.com/office/drawing/2014/main" xmlns="" id="{730FA73A-7ACA-4384-982C-DC15F2B981D3}"/>
              </a:ext>
            </a:extLst>
          </p:cNvPr>
          <p:cNvSpPr>
            <a:spLocks noChangeAspect="1"/>
          </p:cNvSpPr>
          <p:nvPr/>
        </p:nvSpPr>
        <p:spPr>
          <a:xfrm>
            <a:off x="6802197" y="2469089"/>
            <a:ext cx="507128" cy="506752"/>
          </a:xfrm>
          <a:custGeom>
            <a:avLst/>
            <a:gdLst/>
            <a:ahLst/>
            <a:cxnLst/>
            <a:rect l="l" t="t" r="r" b="b"/>
            <a:pathLst>
              <a:path w="3971162" h="3968213">
                <a:moveTo>
                  <a:pt x="808855" y="2815607"/>
                </a:moveTo>
                <a:lnTo>
                  <a:pt x="1168895" y="2815607"/>
                </a:lnTo>
                <a:lnTo>
                  <a:pt x="1168895" y="3175607"/>
                </a:lnTo>
                <a:lnTo>
                  <a:pt x="808855" y="3175607"/>
                </a:lnTo>
                <a:close/>
                <a:moveTo>
                  <a:pt x="697665" y="2704397"/>
                </a:moveTo>
                <a:lnTo>
                  <a:pt x="697665" y="3286817"/>
                </a:lnTo>
                <a:lnTo>
                  <a:pt x="1280085" y="3286817"/>
                </a:lnTo>
                <a:lnTo>
                  <a:pt x="1280085" y="2704397"/>
                </a:lnTo>
                <a:close/>
                <a:moveTo>
                  <a:pt x="537750" y="2544482"/>
                </a:moveTo>
                <a:lnTo>
                  <a:pt x="1440000" y="2544482"/>
                </a:lnTo>
                <a:lnTo>
                  <a:pt x="1440000" y="3446732"/>
                </a:lnTo>
                <a:lnTo>
                  <a:pt x="537750" y="3446732"/>
                </a:lnTo>
                <a:close/>
                <a:moveTo>
                  <a:pt x="0" y="2528213"/>
                </a:moveTo>
                <a:lnTo>
                  <a:pt x="360000" y="2528213"/>
                </a:lnTo>
                <a:lnTo>
                  <a:pt x="360000" y="3608213"/>
                </a:lnTo>
                <a:lnTo>
                  <a:pt x="1440000" y="3608213"/>
                </a:lnTo>
                <a:lnTo>
                  <a:pt x="1440000" y="3968213"/>
                </a:lnTo>
                <a:lnTo>
                  <a:pt x="360000" y="3968213"/>
                </a:lnTo>
                <a:lnTo>
                  <a:pt x="0" y="3968213"/>
                </a:lnTo>
                <a:lnTo>
                  <a:pt x="0" y="3608213"/>
                </a:lnTo>
                <a:close/>
                <a:moveTo>
                  <a:pt x="3605829" y="2524046"/>
                </a:moveTo>
                <a:lnTo>
                  <a:pt x="3965829" y="2524046"/>
                </a:lnTo>
                <a:lnTo>
                  <a:pt x="3965829" y="3604046"/>
                </a:lnTo>
                <a:lnTo>
                  <a:pt x="3965829" y="3964046"/>
                </a:lnTo>
                <a:lnTo>
                  <a:pt x="3605829" y="3964046"/>
                </a:lnTo>
                <a:lnTo>
                  <a:pt x="2525829" y="3964046"/>
                </a:lnTo>
                <a:lnTo>
                  <a:pt x="2525829" y="3604046"/>
                </a:lnTo>
                <a:lnTo>
                  <a:pt x="3605829" y="3604046"/>
                </a:lnTo>
                <a:close/>
                <a:moveTo>
                  <a:pt x="1542677" y="2468095"/>
                </a:moveTo>
                <a:lnTo>
                  <a:pt x="1758701" y="2468095"/>
                </a:lnTo>
                <a:lnTo>
                  <a:pt x="1758701" y="2835684"/>
                </a:lnTo>
                <a:lnTo>
                  <a:pt x="1542677" y="2835684"/>
                </a:lnTo>
                <a:close/>
                <a:moveTo>
                  <a:pt x="3174101" y="2437460"/>
                </a:moveTo>
                <a:lnTo>
                  <a:pt x="3390125" y="2437460"/>
                </a:lnTo>
                <a:lnTo>
                  <a:pt x="3390125" y="2663201"/>
                </a:lnTo>
                <a:lnTo>
                  <a:pt x="3174101" y="2663201"/>
                </a:lnTo>
                <a:close/>
                <a:moveTo>
                  <a:pt x="2809842" y="2295613"/>
                </a:moveTo>
                <a:lnTo>
                  <a:pt x="3025866" y="2295613"/>
                </a:lnTo>
                <a:lnTo>
                  <a:pt x="3025866" y="2663202"/>
                </a:lnTo>
                <a:lnTo>
                  <a:pt x="3389097" y="2663202"/>
                </a:lnTo>
                <a:lnTo>
                  <a:pt x="3389097" y="2873898"/>
                </a:lnTo>
                <a:lnTo>
                  <a:pt x="3389097" y="2873898"/>
                </a:lnTo>
                <a:lnTo>
                  <a:pt x="3389097" y="3446732"/>
                </a:lnTo>
                <a:lnTo>
                  <a:pt x="3173073" y="3446732"/>
                </a:lnTo>
                <a:lnTo>
                  <a:pt x="3173073" y="2879226"/>
                </a:lnTo>
                <a:lnTo>
                  <a:pt x="3021508" y="2879226"/>
                </a:lnTo>
                <a:lnTo>
                  <a:pt x="3021508" y="2663202"/>
                </a:lnTo>
                <a:lnTo>
                  <a:pt x="2809842" y="2663202"/>
                </a:lnTo>
                <a:close/>
                <a:moveTo>
                  <a:pt x="2093780" y="2089306"/>
                </a:moveTo>
                <a:lnTo>
                  <a:pt x="2309804" y="2089306"/>
                </a:lnTo>
                <a:lnTo>
                  <a:pt x="2309804" y="2315047"/>
                </a:lnTo>
                <a:lnTo>
                  <a:pt x="2093780" y="2315047"/>
                </a:lnTo>
                <a:close/>
                <a:moveTo>
                  <a:pt x="2656492" y="1853849"/>
                </a:moveTo>
                <a:lnTo>
                  <a:pt x="2872516" y="1853849"/>
                </a:lnTo>
                <a:lnTo>
                  <a:pt x="2872516" y="2038657"/>
                </a:lnTo>
                <a:lnTo>
                  <a:pt x="2989835" y="2038657"/>
                </a:lnTo>
                <a:lnTo>
                  <a:pt x="2989835" y="1887092"/>
                </a:lnTo>
                <a:lnTo>
                  <a:pt x="3205859" y="1887092"/>
                </a:lnTo>
                <a:lnTo>
                  <a:pt x="3205859" y="2028940"/>
                </a:lnTo>
                <a:lnTo>
                  <a:pt x="3390125" y="2028940"/>
                </a:lnTo>
                <a:lnTo>
                  <a:pt x="3390125" y="2254681"/>
                </a:lnTo>
                <a:lnTo>
                  <a:pt x="3205859" y="2254681"/>
                </a:lnTo>
                <a:lnTo>
                  <a:pt x="3174101" y="2254681"/>
                </a:lnTo>
                <a:lnTo>
                  <a:pt x="3005149" y="2254681"/>
                </a:lnTo>
                <a:lnTo>
                  <a:pt x="2989835" y="2254681"/>
                </a:lnTo>
                <a:lnTo>
                  <a:pt x="2688721" y="2254681"/>
                </a:lnTo>
                <a:lnTo>
                  <a:pt x="2688721" y="2447179"/>
                </a:lnTo>
                <a:lnTo>
                  <a:pt x="2488606" y="2447179"/>
                </a:lnTo>
                <a:lnTo>
                  <a:pt x="2488606" y="2663841"/>
                </a:lnTo>
                <a:lnTo>
                  <a:pt x="2486018" y="2663841"/>
                </a:lnTo>
                <a:lnTo>
                  <a:pt x="2486018" y="2846997"/>
                </a:lnTo>
                <a:lnTo>
                  <a:pt x="2840287" y="2846997"/>
                </a:lnTo>
                <a:lnTo>
                  <a:pt x="2840287" y="3046907"/>
                </a:lnTo>
                <a:lnTo>
                  <a:pt x="3045880" y="3046907"/>
                </a:lnTo>
                <a:lnTo>
                  <a:pt x="3045880" y="3272648"/>
                </a:lnTo>
                <a:lnTo>
                  <a:pt x="2829856" y="3272648"/>
                </a:lnTo>
                <a:lnTo>
                  <a:pt x="2829856" y="3063021"/>
                </a:lnTo>
                <a:lnTo>
                  <a:pt x="2472698" y="3063021"/>
                </a:lnTo>
                <a:lnTo>
                  <a:pt x="2472698" y="2847499"/>
                </a:lnTo>
                <a:lnTo>
                  <a:pt x="2093780" y="2847499"/>
                </a:lnTo>
                <a:lnTo>
                  <a:pt x="2088510" y="2847499"/>
                </a:lnTo>
                <a:lnTo>
                  <a:pt x="1910267" y="2847499"/>
                </a:lnTo>
                <a:lnTo>
                  <a:pt x="1910267" y="3028023"/>
                </a:lnTo>
                <a:lnTo>
                  <a:pt x="2277575" y="3028023"/>
                </a:lnTo>
                <a:lnTo>
                  <a:pt x="2277575" y="3241488"/>
                </a:lnTo>
                <a:lnTo>
                  <a:pt x="2829855" y="3241488"/>
                </a:lnTo>
                <a:lnTo>
                  <a:pt x="2829855" y="3457512"/>
                </a:lnTo>
                <a:lnTo>
                  <a:pt x="2269993" y="3457512"/>
                </a:lnTo>
                <a:lnTo>
                  <a:pt x="2269993" y="3244047"/>
                </a:lnTo>
                <a:lnTo>
                  <a:pt x="2111604" y="3244047"/>
                </a:lnTo>
                <a:lnTo>
                  <a:pt x="2111604" y="3446733"/>
                </a:lnTo>
                <a:lnTo>
                  <a:pt x="1744015" y="3446733"/>
                </a:lnTo>
                <a:lnTo>
                  <a:pt x="1744015" y="3230709"/>
                </a:lnTo>
                <a:lnTo>
                  <a:pt x="1909986" y="3230709"/>
                </a:lnTo>
                <a:lnTo>
                  <a:pt x="1909986" y="3051709"/>
                </a:lnTo>
                <a:lnTo>
                  <a:pt x="1542678" y="3051709"/>
                </a:lnTo>
                <a:lnTo>
                  <a:pt x="1542678" y="2835685"/>
                </a:lnTo>
                <a:lnTo>
                  <a:pt x="1877756" y="2835685"/>
                </a:lnTo>
                <a:lnTo>
                  <a:pt x="1877756" y="2315047"/>
                </a:lnTo>
                <a:lnTo>
                  <a:pt x="2093780" y="2315047"/>
                </a:lnTo>
                <a:lnTo>
                  <a:pt x="2093780" y="2631475"/>
                </a:lnTo>
                <a:lnTo>
                  <a:pt x="2272582" y="2631475"/>
                </a:lnTo>
                <a:lnTo>
                  <a:pt x="2272582" y="2438100"/>
                </a:lnTo>
                <a:lnTo>
                  <a:pt x="2472697" y="2438100"/>
                </a:lnTo>
                <a:lnTo>
                  <a:pt x="2472697" y="2254681"/>
                </a:lnTo>
                <a:lnTo>
                  <a:pt x="2472697" y="2221438"/>
                </a:lnTo>
                <a:lnTo>
                  <a:pt x="2472697" y="2038657"/>
                </a:lnTo>
                <a:lnTo>
                  <a:pt x="2656492" y="2038657"/>
                </a:lnTo>
                <a:close/>
                <a:moveTo>
                  <a:pt x="2989836" y="1667759"/>
                </a:moveTo>
                <a:lnTo>
                  <a:pt x="3357425" y="1667759"/>
                </a:lnTo>
                <a:lnTo>
                  <a:pt x="3357425" y="1883783"/>
                </a:lnTo>
                <a:lnTo>
                  <a:pt x="2989836" y="1883783"/>
                </a:lnTo>
                <a:close/>
                <a:moveTo>
                  <a:pt x="2309586" y="1554888"/>
                </a:moveTo>
                <a:lnTo>
                  <a:pt x="2829824" y="1554888"/>
                </a:lnTo>
                <a:lnTo>
                  <a:pt x="2829824" y="1770912"/>
                </a:lnTo>
                <a:lnTo>
                  <a:pt x="2525643" y="1770912"/>
                </a:lnTo>
                <a:lnTo>
                  <a:pt x="2525643" y="1927296"/>
                </a:lnTo>
                <a:lnTo>
                  <a:pt x="2309619" y="1927296"/>
                </a:lnTo>
                <a:lnTo>
                  <a:pt x="2309619" y="1770912"/>
                </a:lnTo>
                <a:lnTo>
                  <a:pt x="2309586" y="1770912"/>
                </a:lnTo>
                <a:close/>
                <a:moveTo>
                  <a:pt x="616397" y="1550030"/>
                </a:moveTo>
                <a:lnTo>
                  <a:pt x="808855" y="1550030"/>
                </a:lnTo>
                <a:lnTo>
                  <a:pt x="832421" y="1550030"/>
                </a:lnTo>
                <a:lnTo>
                  <a:pt x="1024879" y="1550030"/>
                </a:lnTo>
                <a:lnTo>
                  <a:pt x="1024879" y="1775771"/>
                </a:lnTo>
                <a:lnTo>
                  <a:pt x="832421" y="1775771"/>
                </a:lnTo>
                <a:lnTo>
                  <a:pt x="832421" y="2079590"/>
                </a:lnTo>
                <a:lnTo>
                  <a:pt x="1028931" y="2079590"/>
                </a:lnTo>
                <a:lnTo>
                  <a:pt x="1192537" y="2079590"/>
                </a:lnTo>
                <a:lnTo>
                  <a:pt x="1244955" y="2079590"/>
                </a:lnTo>
                <a:lnTo>
                  <a:pt x="1244955" y="2231155"/>
                </a:lnTo>
                <a:lnTo>
                  <a:pt x="1468668" y="2231155"/>
                </a:lnTo>
                <a:lnTo>
                  <a:pt x="1468668" y="2447179"/>
                </a:lnTo>
                <a:lnTo>
                  <a:pt x="1244955" y="2447179"/>
                </a:lnTo>
                <a:lnTo>
                  <a:pt x="1244955" y="2447179"/>
                </a:lnTo>
                <a:lnTo>
                  <a:pt x="1028931" y="2447179"/>
                </a:lnTo>
                <a:lnTo>
                  <a:pt x="1028931" y="2295614"/>
                </a:lnTo>
                <a:lnTo>
                  <a:pt x="619703" y="2295614"/>
                </a:lnTo>
                <a:lnTo>
                  <a:pt x="619703" y="2082482"/>
                </a:lnTo>
                <a:lnTo>
                  <a:pt x="616397" y="2082482"/>
                </a:lnTo>
                <a:close/>
                <a:moveTo>
                  <a:pt x="1747452" y="1324289"/>
                </a:moveTo>
                <a:lnTo>
                  <a:pt x="1963476" y="1324289"/>
                </a:lnTo>
                <a:lnTo>
                  <a:pt x="1963476" y="1528779"/>
                </a:lnTo>
                <a:lnTo>
                  <a:pt x="2151955" y="1528779"/>
                </a:lnTo>
                <a:lnTo>
                  <a:pt x="2151955" y="1754520"/>
                </a:lnTo>
                <a:lnTo>
                  <a:pt x="1935931" y="1754520"/>
                </a:lnTo>
                <a:lnTo>
                  <a:pt x="1935931" y="1550030"/>
                </a:lnTo>
                <a:lnTo>
                  <a:pt x="1758702" y="1550030"/>
                </a:lnTo>
                <a:lnTo>
                  <a:pt x="1758702" y="1863566"/>
                </a:lnTo>
                <a:lnTo>
                  <a:pt x="2119726" y="1863566"/>
                </a:lnTo>
                <a:lnTo>
                  <a:pt x="2119726" y="2079590"/>
                </a:lnTo>
                <a:lnTo>
                  <a:pt x="1761543" y="2079590"/>
                </a:lnTo>
                <a:lnTo>
                  <a:pt x="1761543" y="2259540"/>
                </a:lnTo>
                <a:lnTo>
                  <a:pt x="1545519" y="2259540"/>
                </a:lnTo>
                <a:lnTo>
                  <a:pt x="1545519" y="2082482"/>
                </a:lnTo>
                <a:lnTo>
                  <a:pt x="1542678" y="2082482"/>
                </a:lnTo>
                <a:lnTo>
                  <a:pt x="1542678" y="2079589"/>
                </a:lnTo>
                <a:lnTo>
                  <a:pt x="1030691" y="2079589"/>
                </a:lnTo>
                <a:lnTo>
                  <a:pt x="1030691" y="1863565"/>
                </a:lnTo>
                <a:lnTo>
                  <a:pt x="1192537" y="1863565"/>
                </a:lnTo>
                <a:lnTo>
                  <a:pt x="1192537" y="1662900"/>
                </a:lnTo>
                <a:lnTo>
                  <a:pt x="1440000" y="1662900"/>
                </a:lnTo>
                <a:lnTo>
                  <a:pt x="1440000" y="1863565"/>
                </a:lnTo>
                <a:lnTo>
                  <a:pt x="1542678" y="1863565"/>
                </a:lnTo>
                <a:lnTo>
                  <a:pt x="1542678" y="1550030"/>
                </a:lnTo>
                <a:lnTo>
                  <a:pt x="1747452" y="1550030"/>
                </a:lnTo>
                <a:close/>
                <a:moveTo>
                  <a:pt x="2802267" y="814725"/>
                </a:moveTo>
                <a:lnTo>
                  <a:pt x="3162307" y="814725"/>
                </a:lnTo>
                <a:lnTo>
                  <a:pt x="3162307" y="1174725"/>
                </a:lnTo>
                <a:lnTo>
                  <a:pt x="2802267" y="1174725"/>
                </a:lnTo>
                <a:close/>
                <a:moveTo>
                  <a:pt x="884915" y="814725"/>
                </a:moveTo>
                <a:lnTo>
                  <a:pt x="1244955" y="814725"/>
                </a:lnTo>
                <a:lnTo>
                  <a:pt x="1244955" y="1174725"/>
                </a:lnTo>
                <a:lnTo>
                  <a:pt x="884915" y="1174725"/>
                </a:lnTo>
                <a:close/>
                <a:moveTo>
                  <a:pt x="2691077" y="703515"/>
                </a:moveTo>
                <a:lnTo>
                  <a:pt x="2691077" y="1285935"/>
                </a:lnTo>
                <a:lnTo>
                  <a:pt x="3273497" y="1285935"/>
                </a:lnTo>
                <a:lnTo>
                  <a:pt x="3273497" y="703515"/>
                </a:lnTo>
                <a:close/>
                <a:moveTo>
                  <a:pt x="773725" y="703515"/>
                </a:moveTo>
                <a:lnTo>
                  <a:pt x="773725" y="1285935"/>
                </a:lnTo>
                <a:lnTo>
                  <a:pt x="1356145" y="1285935"/>
                </a:lnTo>
                <a:lnTo>
                  <a:pt x="1356145" y="703515"/>
                </a:lnTo>
                <a:close/>
                <a:moveTo>
                  <a:pt x="2531162" y="543600"/>
                </a:moveTo>
                <a:lnTo>
                  <a:pt x="3433412" y="543600"/>
                </a:lnTo>
                <a:lnTo>
                  <a:pt x="3433412" y="1445850"/>
                </a:lnTo>
                <a:lnTo>
                  <a:pt x="2531162" y="1445850"/>
                </a:lnTo>
                <a:close/>
                <a:moveTo>
                  <a:pt x="613810" y="543600"/>
                </a:moveTo>
                <a:lnTo>
                  <a:pt x="1516060" y="543600"/>
                </a:lnTo>
                <a:lnTo>
                  <a:pt x="1516060" y="1445850"/>
                </a:lnTo>
                <a:lnTo>
                  <a:pt x="613810" y="1445850"/>
                </a:lnTo>
                <a:close/>
                <a:moveTo>
                  <a:pt x="2088509" y="543244"/>
                </a:moveTo>
                <a:lnTo>
                  <a:pt x="2283187" y="543244"/>
                </a:lnTo>
                <a:lnTo>
                  <a:pt x="2283187" y="759268"/>
                </a:lnTo>
                <a:lnTo>
                  <a:pt x="2088509" y="759268"/>
                </a:lnTo>
                <a:close/>
                <a:moveTo>
                  <a:pt x="1751276" y="543243"/>
                </a:moveTo>
                <a:lnTo>
                  <a:pt x="1967300" y="543243"/>
                </a:lnTo>
                <a:lnTo>
                  <a:pt x="1967300" y="986389"/>
                </a:lnTo>
                <a:lnTo>
                  <a:pt x="2119726" y="986389"/>
                </a:lnTo>
                <a:lnTo>
                  <a:pt x="2119726" y="986388"/>
                </a:lnTo>
                <a:lnTo>
                  <a:pt x="2335750" y="986388"/>
                </a:lnTo>
                <a:lnTo>
                  <a:pt x="2335750" y="1491348"/>
                </a:lnTo>
                <a:lnTo>
                  <a:pt x="2119726" y="1491348"/>
                </a:lnTo>
                <a:lnTo>
                  <a:pt x="2119726" y="1202413"/>
                </a:lnTo>
                <a:lnTo>
                  <a:pt x="1747396" y="1202413"/>
                </a:lnTo>
                <a:lnTo>
                  <a:pt x="1747396" y="986389"/>
                </a:lnTo>
                <a:lnTo>
                  <a:pt x="1751276" y="986389"/>
                </a:lnTo>
                <a:close/>
                <a:moveTo>
                  <a:pt x="4409" y="5850"/>
                </a:moveTo>
                <a:lnTo>
                  <a:pt x="364409" y="5850"/>
                </a:lnTo>
                <a:lnTo>
                  <a:pt x="1444409" y="5850"/>
                </a:lnTo>
                <a:lnTo>
                  <a:pt x="1444409" y="365850"/>
                </a:lnTo>
                <a:lnTo>
                  <a:pt x="364409" y="365850"/>
                </a:lnTo>
                <a:lnTo>
                  <a:pt x="364409" y="1445850"/>
                </a:lnTo>
                <a:lnTo>
                  <a:pt x="4409" y="1445850"/>
                </a:lnTo>
                <a:lnTo>
                  <a:pt x="4409" y="365850"/>
                </a:lnTo>
                <a:close/>
                <a:moveTo>
                  <a:pt x="2531162" y="0"/>
                </a:moveTo>
                <a:lnTo>
                  <a:pt x="3611162" y="0"/>
                </a:lnTo>
                <a:lnTo>
                  <a:pt x="3971162" y="0"/>
                </a:lnTo>
                <a:lnTo>
                  <a:pt x="3971162" y="360000"/>
                </a:lnTo>
                <a:lnTo>
                  <a:pt x="3971162" y="1440000"/>
                </a:lnTo>
                <a:lnTo>
                  <a:pt x="3611162" y="1440000"/>
                </a:lnTo>
                <a:lnTo>
                  <a:pt x="3611162" y="360000"/>
                </a:lnTo>
                <a:lnTo>
                  <a:pt x="2531162" y="36000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3601">
              <a:solidFill>
                <a:schemeClr val="tx1"/>
              </a:solidFill>
            </a:endParaRPr>
          </a:p>
        </p:txBody>
      </p:sp>
      <p:pic>
        <p:nvPicPr>
          <p:cNvPr id="34" name="Рисунок 33" descr="Отправить">
            <a:extLst>
              <a:ext uri="{FF2B5EF4-FFF2-40B4-BE49-F238E27FC236}">
                <a16:creationId xmlns:a16="http://schemas.microsoft.com/office/drawing/2014/main" xmlns="" id="{4CBCF5C3-CDBA-4D44-A6E2-16638D9302D9}"/>
              </a:ext>
            </a:extLst>
          </p:cNvPr>
          <p:cNvPicPr>
            <a:picLocks noChangeAspect="1"/>
          </p:cNvPicPr>
          <p:nvPr/>
        </p:nvPicPr>
        <p:blipFill>
          <a:blip r:embed="rId15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13339" y="3877619"/>
            <a:ext cx="640700" cy="6407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27675A4F-9455-49BE-9D25-C4A8A00A1054}"/>
              </a:ext>
            </a:extLst>
          </p:cNvPr>
          <p:cNvSpPr txBox="1"/>
          <p:nvPr/>
        </p:nvSpPr>
        <p:spPr>
          <a:xfrm>
            <a:off x="1742700" y="5556913"/>
            <a:ext cx="4608123" cy="8002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60960" tIns="30480" rIns="60960" bIns="30480" rtlCol="0">
            <a:spAutoFit/>
          </a:bodyPr>
          <a:lstStyle/>
          <a:p>
            <a:pPr lvl="0"/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Модель обеспечения доступности дополнительного образования с использованием ресурсов дистанционных форм обучения</a:t>
            </a:r>
          </a:p>
        </p:txBody>
      </p:sp>
      <p:pic>
        <p:nvPicPr>
          <p:cNvPr id="36" name="Рисунок 35" descr="Цикл с людьми">
            <a:extLst>
              <a:ext uri="{FF2B5EF4-FFF2-40B4-BE49-F238E27FC236}">
                <a16:creationId xmlns:a16="http://schemas.microsoft.com/office/drawing/2014/main" xmlns="" id="{D09AAC9B-49E6-4199-A7DE-433B5C8175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5"/>
              </a:ext>
            </a:extLst>
          </a:blip>
          <a:stretch>
            <a:fillRect/>
          </a:stretch>
        </p:blipFill>
        <p:spPr>
          <a:xfrm>
            <a:off x="796901" y="5667117"/>
            <a:ext cx="762835" cy="80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516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950068" y="1591612"/>
            <a:ext cx="6906195" cy="23876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2.4. Мониторинг качества дошкольного образования как механизм развития качества дошкольного образования</a:t>
            </a:r>
            <a:endParaRPr lang="ru-RU" sz="2800" b="1" dirty="0"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80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614547" y="327726"/>
            <a:ext cx="10358476" cy="596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75" b="1" dirty="0">
                <a:solidFill>
                  <a:srgbClr val="C02930"/>
                </a:solidFill>
                <a:ea typeface="Open Sans Condensed Light" panose="020B0306030504020204" pitchFamily="34" charset="0"/>
                <a:cs typeface="Arial" panose="020B0604020202020204" pitchFamily="34" charset="0"/>
              </a:rPr>
              <a:t>МКДО </a:t>
            </a:r>
            <a:r>
              <a:rPr lang="ru-RU" sz="3275" b="1" dirty="0" smtClean="0">
                <a:solidFill>
                  <a:srgbClr val="C02930"/>
                </a:solidFill>
                <a:ea typeface="Open Sans Condensed Light" panose="020B0306030504020204" pitchFamily="34" charset="0"/>
                <a:cs typeface="Arial" panose="020B0604020202020204" pitchFamily="34" charset="0"/>
              </a:rPr>
              <a:t>– механизм развития дошкольного образования </a:t>
            </a:r>
            <a:endParaRPr lang="ru-RU" sz="3275" b="1" dirty="0">
              <a:solidFill>
                <a:srgbClr val="C02930"/>
              </a:solidFill>
              <a:ea typeface="Open Sans Condensed Light" panose="020B0306030504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09707" y="1448843"/>
            <a:ext cx="4541894" cy="118370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257608" marR="254527" algn="ctr">
              <a:spcBef>
                <a:spcPts val="591"/>
              </a:spcBef>
            </a:pPr>
            <a:r>
              <a:rPr lang="ru-RU" sz="2000" spc="-5" dirty="0">
                <a:solidFill>
                  <a:schemeClr val="tx1"/>
                </a:solidFill>
                <a:cs typeface="Arial Black"/>
              </a:rPr>
              <a:t>Цель: обеспечить доступность качественного  образования для каждого ребенка  дошкольного возраста России</a:t>
            </a:r>
          </a:p>
        </p:txBody>
      </p:sp>
      <p:sp>
        <p:nvSpPr>
          <p:cNvPr id="4" name="Стрелка вправо 3"/>
          <p:cNvSpPr/>
          <p:nvPr/>
        </p:nvSpPr>
        <p:spPr>
          <a:xfrm rot="5400000">
            <a:off x="5388239" y="2842108"/>
            <a:ext cx="508285" cy="32345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92"/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0255744"/>
              </p:ext>
            </p:extLst>
          </p:nvPr>
        </p:nvGraphicFramePr>
        <p:xfrm>
          <a:off x="1718423" y="3327300"/>
          <a:ext cx="8632806" cy="1269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32806">
                  <a:extLst>
                    <a:ext uri="{9D8B030D-6E8A-4147-A177-3AD203B41FA5}">
                      <a16:colId xmlns:a16="http://schemas.microsoft.com/office/drawing/2014/main" xmlns="" val="1609826901"/>
                    </a:ext>
                  </a:extLst>
                </a:gridCol>
              </a:tblGrid>
              <a:tr h="221797"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 marL="55449" marR="55449" marT="27725" marB="27725"/>
                </a:tc>
                <a:extLst>
                  <a:ext uri="{0D108BD9-81ED-4DB2-BD59-A6C34878D82A}">
                    <a16:rowId xmlns:a16="http://schemas.microsoft.com/office/drawing/2014/main" xmlns="" val="1782771121"/>
                  </a:ext>
                </a:extLst>
              </a:tr>
              <a:tr h="89169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450"/>
                        </a:spcBef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+mn-lt"/>
                          <a:cs typeface="Arial Black"/>
                        </a:rPr>
                        <a:t>Повысить</a:t>
                      </a:r>
                      <a:r>
                        <a:rPr lang="ru-RU" sz="2400" spc="-40" dirty="0" smtClean="0">
                          <a:solidFill>
                            <a:schemeClr val="tx1"/>
                          </a:solidFill>
                          <a:latin typeface="+mn-lt"/>
                          <a:cs typeface="Arial Black"/>
                        </a:rPr>
                        <a:t> </a:t>
                      </a:r>
                      <a:r>
                        <a:rPr lang="ru-RU" sz="2400" spc="-5" dirty="0" smtClean="0">
                          <a:solidFill>
                            <a:schemeClr val="tx1"/>
                          </a:solidFill>
                          <a:latin typeface="+mn-lt"/>
                          <a:cs typeface="Arial Black"/>
                        </a:rPr>
                        <a:t>эффективность</a:t>
                      </a:r>
                      <a:r>
                        <a:rPr lang="ru-RU" sz="2400" spc="-20" dirty="0" smtClean="0">
                          <a:solidFill>
                            <a:schemeClr val="tx1"/>
                          </a:solidFill>
                          <a:latin typeface="+mn-lt"/>
                          <a:cs typeface="Arial Black"/>
                        </a:rPr>
                        <a:t> 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+mn-lt"/>
                          <a:cs typeface="Arial Black"/>
                        </a:rPr>
                        <a:t>управления</a:t>
                      </a:r>
                      <a:r>
                        <a:rPr lang="ru-RU" sz="2400" spc="5" dirty="0" smtClean="0">
                          <a:solidFill>
                            <a:schemeClr val="tx1"/>
                          </a:solidFill>
                          <a:latin typeface="+mn-lt"/>
                          <a:cs typeface="Arial Black"/>
                        </a:rPr>
                        <a:t> </a:t>
                      </a:r>
                      <a:r>
                        <a:rPr lang="ru-RU" sz="2400" spc="-5" dirty="0" smtClean="0">
                          <a:solidFill>
                            <a:schemeClr val="tx1"/>
                          </a:solidFill>
                          <a:latin typeface="+mn-lt"/>
                          <a:cs typeface="Arial Black"/>
                        </a:rPr>
                        <a:t>качеством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+mn-lt"/>
                          <a:cs typeface="Arial Black"/>
                        </a:rPr>
                        <a:t> </a:t>
                      </a:r>
                      <a:r>
                        <a:rPr lang="ru-RU" sz="2400" spc="-5" dirty="0" smtClean="0">
                          <a:solidFill>
                            <a:schemeClr val="tx1"/>
                          </a:solidFill>
                          <a:latin typeface="+mn-lt"/>
                          <a:cs typeface="Arial Black"/>
                        </a:rPr>
                        <a:t>образования</a:t>
                      </a:r>
                      <a:endParaRPr lang="ru-RU" sz="2400" dirty="0" smtClean="0">
                        <a:solidFill>
                          <a:schemeClr val="tx1"/>
                        </a:solidFill>
                        <a:latin typeface="+mn-lt"/>
                        <a:cs typeface="Arial Black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+mn-lt"/>
                          <a:cs typeface="Arial Black"/>
                        </a:rPr>
                        <a:t>на</a:t>
                      </a:r>
                      <a:r>
                        <a:rPr lang="ru-RU" sz="2400" spc="-10" dirty="0" smtClean="0">
                          <a:solidFill>
                            <a:schemeClr val="tx1"/>
                          </a:solidFill>
                          <a:latin typeface="+mn-lt"/>
                          <a:cs typeface="Arial Black"/>
                        </a:rPr>
                        <a:t> </a:t>
                      </a:r>
                      <a:r>
                        <a:rPr lang="ru-RU" sz="2400" spc="-5" dirty="0" smtClean="0">
                          <a:solidFill>
                            <a:schemeClr val="tx1"/>
                          </a:solidFill>
                          <a:latin typeface="+mn-lt"/>
                          <a:cs typeface="Arial Black"/>
                        </a:rPr>
                        <a:t>всех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+mn-lt"/>
                          <a:cs typeface="Arial Black"/>
                        </a:rPr>
                        <a:t> уровнях</a:t>
                      </a:r>
                      <a:r>
                        <a:rPr lang="ru-RU" sz="2400" spc="-5" dirty="0" smtClean="0">
                          <a:solidFill>
                            <a:schemeClr val="tx1"/>
                          </a:solidFill>
                          <a:latin typeface="+mn-lt"/>
                          <a:cs typeface="Arial Black"/>
                        </a:rPr>
                        <a:t> управления</a:t>
                      </a:r>
                      <a:r>
                        <a:rPr lang="ru-RU" sz="2400" spc="-15" dirty="0" smtClean="0">
                          <a:solidFill>
                            <a:schemeClr val="tx1"/>
                          </a:solidFill>
                          <a:latin typeface="+mn-lt"/>
                          <a:cs typeface="Arial Black"/>
                        </a:rPr>
                        <a:t> </a:t>
                      </a:r>
                      <a:r>
                        <a:rPr lang="ru-RU" sz="2400" spc="-5" dirty="0" smtClean="0">
                          <a:solidFill>
                            <a:schemeClr val="tx1"/>
                          </a:solidFill>
                          <a:latin typeface="+mn-lt"/>
                          <a:cs typeface="Arial Black"/>
                        </a:rPr>
                        <a:t>системой</a:t>
                      </a:r>
                      <a:r>
                        <a:rPr lang="ru-RU" sz="2400" spc="5" dirty="0" smtClean="0">
                          <a:solidFill>
                            <a:schemeClr val="tx1"/>
                          </a:solidFill>
                          <a:latin typeface="+mn-lt"/>
                          <a:cs typeface="Arial Black"/>
                        </a:rPr>
                        <a:t> 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+mn-lt"/>
                          <a:cs typeface="Arial Black"/>
                        </a:rPr>
                        <a:t>дошкольного</a:t>
                      </a:r>
                      <a:r>
                        <a:rPr lang="ru-RU" sz="2400" spc="-25" dirty="0" smtClean="0">
                          <a:solidFill>
                            <a:schemeClr val="tx1"/>
                          </a:solidFill>
                          <a:latin typeface="+mn-lt"/>
                          <a:cs typeface="Arial Black"/>
                        </a:rPr>
                        <a:t> </a:t>
                      </a:r>
                      <a:r>
                        <a:rPr lang="ru-RU" sz="2400" spc="-5" dirty="0" smtClean="0">
                          <a:solidFill>
                            <a:schemeClr val="tx1"/>
                          </a:solidFill>
                          <a:latin typeface="+mn-lt"/>
                          <a:cs typeface="Arial Black"/>
                        </a:rPr>
                        <a:t>образования</a:t>
                      </a:r>
                      <a:endParaRPr lang="ru-RU" sz="2400" dirty="0" smtClean="0">
                        <a:solidFill>
                          <a:schemeClr val="tx1"/>
                        </a:solidFill>
                        <a:latin typeface="+mn-lt"/>
                        <a:cs typeface="Arial Black"/>
                      </a:endParaRPr>
                    </a:p>
                    <a:p>
                      <a:endParaRPr lang="ru-RU" sz="1700" dirty="0"/>
                    </a:p>
                  </a:txBody>
                  <a:tcPr marL="55449" marR="55449" marT="27725" marB="27725"/>
                </a:tc>
                <a:extLst>
                  <a:ext uri="{0D108BD9-81ED-4DB2-BD59-A6C34878D82A}">
                    <a16:rowId xmlns:a16="http://schemas.microsoft.com/office/drawing/2014/main" xmlns="" val="1226393625"/>
                  </a:ext>
                </a:extLst>
              </a:tr>
            </a:tbl>
          </a:graphicData>
        </a:graphic>
      </p:graphicFrame>
      <p:sp>
        <p:nvSpPr>
          <p:cNvPr id="18" name="Скругленный прямоугольник 17"/>
          <p:cNvSpPr/>
          <p:nvPr/>
        </p:nvSpPr>
        <p:spPr>
          <a:xfrm>
            <a:off x="973313" y="5031831"/>
            <a:ext cx="2419594" cy="147468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940" dirty="0"/>
              <a:t>ФЕДЕРАЛЬНЫЙ УРОВЕНЬ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516305" y="5031829"/>
            <a:ext cx="2378744" cy="15248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940" dirty="0"/>
              <a:t>РЕГИОНАЛЬНЫЙ УРОВЕНЬ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115161" y="5031829"/>
            <a:ext cx="2587634" cy="15248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940" dirty="0" smtClean="0"/>
              <a:t>МУНИЦИПАЛЬНЫЙ</a:t>
            </a:r>
            <a:r>
              <a:rPr lang="en-US" sz="1940" dirty="0" smtClean="0"/>
              <a:t> </a:t>
            </a:r>
            <a:r>
              <a:rPr lang="ru-RU" sz="1940" dirty="0" smtClean="0"/>
              <a:t>УРОВЕНЬ</a:t>
            </a:r>
            <a:endParaRPr lang="ru-RU" sz="1940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8922907" y="5014968"/>
            <a:ext cx="2856645" cy="15248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98" dirty="0"/>
              <a:t>ИНСТИТУЦИОНАЛЬНЫЙ УРОВЕНЬ</a:t>
            </a:r>
          </a:p>
        </p:txBody>
      </p:sp>
      <p:sp>
        <p:nvSpPr>
          <p:cNvPr id="22" name="Стрелка вниз 21"/>
          <p:cNvSpPr/>
          <p:nvPr/>
        </p:nvSpPr>
        <p:spPr>
          <a:xfrm>
            <a:off x="4498909" y="4481592"/>
            <a:ext cx="293516" cy="51073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92"/>
          </a:p>
        </p:txBody>
      </p:sp>
      <p:sp>
        <p:nvSpPr>
          <p:cNvPr id="23" name="Стрелка вниз 22"/>
          <p:cNvSpPr/>
          <p:nvPr/>
        </p:nvSpPr>
        <p:spPr>
          <a:xfrm>
            <a:off x="7220595" y="4443954"/>
            <a:ext cx="293516" cy="5333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92"/>
          </a:p>
        </p:txBody>
      </p:sp>
      <p:sp>
        <p:nvSpPr>
          <p:cNvPr id="24" name="Стрелка вниз 23"/>
          <p:cNvSpPr/>
          <p:nvPr/>
        </p:nvSpPr>
        <p:spPr>
          <a:xfrm>
            <a:off x="9663969" y="4481591"/>
            <a:ext cx="293516" cy="51073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92"/>
          </a:p>
        </p:txBody>
      </p:sp>
      <p:sp>
        <p:nvSpPr>
          <p:cNvPr id="25" name="Стрелка вниз 24"/>
          <p:cNvSpPr/>
          <p:nvPr/>
        </p:nvSpPr>
        <p:spPr>
          <a:xfrm>
            <a:off x="2111789" y="4467595"/>
            <a:ext cx="293516" cy="51073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92"/>
          </a:p>
        </p:txBody>
      </p:sp>
    </p:spTree>
    <p:extLst>
      <p:ext uri="{BB962C8B-B14F-4D97-AF65-F5344CB8AC3E}">
        <p14:creationId xmlns:p14="http://schemas.microsoft.com/office/powerpoint/2010/main" val="2233972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40080" y="1131751"/>
            <a:ext cx="5148072" cy="526297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C02930"/>
                </a:solidFill>
                <a:ea typeface="Open Sans Condensed Light" panose="020B0306030504020204" pitchFamily="34" charset="0"/>
                <a:cs typeface="Arial" panose="020B0604020202020204" pitchFamily="34" charset="0"/>
              </a:rPr>
              <a:t>Цели </a:t>
            </a:r>
            <a:r>
              <a:rPr lang="ru-RU" sz="1600" b="1" dirty="0" smtClean="0">
                <a:solidFill>
                  <a:srgbClr val="C02930"/>
                </a:solidFill>
                <a:ea typeface="Open Sans Condensed Light" panose="020B0306030504020204" pitchFamily="34" charset="0"/>
                <a:cs typeface="Arial" panose="020B0604020202020204" pitchFamily="34" charset="0"/>
              </a:rPr>
              <a:t>МКДО</a:t>
            </a:r>
            <a:endParaRPr lang="ru-RU" sz="1600" b="1" dirty="0">
              <a:solidFill>
                <a:srgbClr val="C02930"/>
              </a:solidFill>
              <a:ea typeface="Open Sans Condensed Light" panose="020B0306030504020204" pitchFamily="34" charset="0"/>
              <a:cs typeface="Arial" panose="020B0604020202020204" pitchFamily="34" charset="0"/>
            </a:endParaRPr>
          </a:p>
          <a:p>
            <a:endParaRPr lang="ru-RU" sz="1600" dirty="0" smtClean="0"/>
          </a:p>
          <a:p>
            <a:pPr marL="342900" indent="-342900">
              <a:buAutoNum type="arabicPeriod"/>
            </a:pPr>
            <a:r>
              <a:rPr lang="ru-RU" sz="1600" dirty="0" smtClean="0"/>
              <a:t>формирование </a:t>
            </a:r>
            <a:r>
              <a:rPr lang="ru-RU" sz="1600" dirty="0"/>
              <a:t>основы для выстраивания единого образовательного пространства Российской Федерации в сфере дошкольного образования; </a:t>
            </a:r>
            <a:endParaRPr lang="ru-RU" sz="1600" dirty="0" smtClean="0"/>
          </a:p>
          <a:p>
            <a:pPr marL="342900" indent="-342900">
              <a:buAutoNum type="arabicPeriod"/>
            </a:pPr>
            <a:r>
              <a:rPr lang="ru-RU" sz="1600" dirty="0" smtClean="0"/>
              <a:t>создание </a:t>
            </a:r>
            <a:r>
              <a:rPr lang="ru-RU" sz="1600" dirty="0"/>
              <a:t>единой системы измеримых показателей качества как ориентиров в сфере обеспечения и постоянного совершенствования дошкольного образования Российской Федерации; </a:t>
            </a:r>
          </a:p>
          <a:p>
            <a:pPr marL="342900" indent="-342900">
              <a:buAutoNum type="arabicPeriod"/>
            </a:pPr>
            <a:r>
              <a:rPr lang="ru-RU" sz="1600" dirty="0" smtClean="0"/>
              <a:t>создание </a:t>
            </a:r>
            <a:r>
              <a:rPr lang="ru-RU" sz="1600" dirty="0"/>
              <a:t>надежной доказательной базы для принятия решений в сфере образовательной политики на федеральном, региональном и муниципальном уровнях управления образованием Российской Федерации, а также на уровне ДОО; </a:t>
            </a:r>
          </a:p>
          <a:p>
            <a:pPr marL="342900" indent="-342900">
              <a:buAutoNum type="arabicPeriod"/>
            </a:pPr>
            <a:r>
              <a:rPr lang="ru-RU" sz="1600" dirty="0" smtClean="0"/>
              <a:t>создание </a:t>
            </a:r>
            <a:r>
              <a:rPr lang="ru-RU" sz="1600" dirty="0"/>
              <a:t>основы для непрерывного совершенствования качества дошкольного образования; </a:t>
            </a:r>
          </a:p>
          <a:p>
            <a:pPr marL="342900" indent="-342900">
              <a:buAutoNum type="arabicPeriod"/>
            </a:pPr>
            <a:r>
              <a:rPr lang="ru-RU" sz="1600" dirty="0" smtClean="0"/>
              <a:t>объединение </a:t>
            </a:r>
            <a:r>
              <a:rPr lang="ru-RU" sz="1600" dirty="0"/>
              <a:t>усилий разных государственных служб, всех уровней управления образованием Российской Федерации в сфере совершенствования качества дошкольного образования.</a:t>
            </a:r>
            <a:endParaRPr lang="ru-RU" sz="1600" b="1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323163" y="1147493"/>
            <a:ext cx="5207422" cy="538609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600" b="1">
                <a:solidFill>
                  <a:srgbClr val="C02930"/>
                </a:solidFill>
                <a:ea typeface="Open Sans Condensed Light" panose="020B030603050402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ru-RU" sz="1800" dirty="0">
                <a:solidFill>
                  <a:srgbClr val="C00000"/>
                </a:solidFill>
              </a:rPr>
              <a:t>Заказчик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Федеральная </a:t>
            </a:r>
            <a:r>
              <a:rPr lang="ru-RU" dirty="0">
                <a:solidFill>
                  <a:schemeClr val="tx1"/>
                </a:solidFill>
              </a:rPr>
              <a:t>служба </a:t>
            </a:r>
          </a:p>
          <a:p>
            <a:pPr algn="r"/>
            <a:r>
              <a:rPr lang="ru-RU" dirty="0">
                <a:solidFill>
                  <a:schemeClr val="tx1"/>
                </a:solidFill>
              </a:rPr>
              <a:t>по надзору в сфере образования и </a:t>
            </a:r>
            <a:r>
              <a:rPr lang="ru-RU" dirty="0" smtClean="0">
                <a:solidFill>
                  <a:schemeClr val="tx1"/>
                </a:solidFill>
              </a:rPr>
              <a:t>науки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sz="1800" dirty="0">
                <a:solidFill>
                  <a:srgbClr val="C00000"/>
                </a:solidFill>
              </a:rPr>
              <a:t>Исполнитель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r"/>
            <a:r>
              <a:rPr lang="ru-RU" dirty="0">
                <a:solidFill>
                  <a:schemeClr val="tx1"/>
                </a:solidFill>
              </a:rPr>
              <a:t>АО «Академия просвещения</a:t>
            </a:r>
            <a:r>
              <a:rPr lang="ru-RU" dirty="0" smtClean="0">
                <a:solidFill>
                  <a:schemeClr val="tx1"/>
                </a:solidFill>
              </a:rPr>
              <a:t>»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sz="1800" dirty="0">
                <a:solidFill>
                  <a:srgbClr val="C00000"/>
                </a:solidFill>
              </a:rPr>
              <a:t>Федеральный координатор МКДО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r"/>
            <a:endParaRPr lang="ru-RU" dirty="0" smtClean="0">
              <a:solidFill>
                <a:schemeClr val="tx1"/>
              </a:solidFill>
            </a:endParaRP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АНО </a:t>
            </a:r>
            <a:r>
              <a:rPr lang="ru-RU" dirty="0">
                <a:solidFill>
                  <a:schemeClr val="tx1"/>
                </a:solidFill>
              </a:rPr>
              <a:t>ДПО </a:t>
            </a:r>
            <a:r>
              <a:rPr lang="ru-RU" dirty="0" smtClean="0">
                <a:solidFill>
                  <a:schemeClr val="tx1"/>
                </a:solidFill>
              </a:rPr>
              <a:t>«</a:t>
            </a:r>
            <a:r>
              <a:rPr lang="ru-RU" dirty="0">
                <a:solidFill>
                  <a:schemeClr val="tx1"/>
                </a:solidFill>
              </a:rPr>
              <a:t>Национальный институт </a:t>
            </a:r>
            <a:endParaRPr lang="ru-RU" dirty="0" smtClean="0">
              <a:solidFill>
                <a:schemeClr val="tx1"/>
              </a:solidFill>
            </a:endParaRP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качества </a:t>
            </a:r>
            <a:r>
              <a:rPr lang="ru-RU" dirty="0">
                <a:solidFill>
                  <a:schemeClr val="tx1"/>
                </a:solidFill>
              </a:rPr>
              <a:t>образования (НИКО)»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sz="1800" dirty="0">
                <a:solidFill>
                  <a:srgbClr val="C00000"/>
                </a:solidFill>
              </a:rPr>
              <a:t>Региональный координатор МКДО</a:t>
            </a: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ГБУ </a:t>
            </a:r>
            <a:r>
              <a:rPr lang="ru-RU" dirty="0">
                <a:solidFill>
                  <a:schemeClr val="tx1"/>
                </a:solidFill>
              </a:rPr>
              <a:t>ДПО </a:t>
            </a:r>
            <a:r>
              <a:rPr lang="ru-RU" dirty="0" smtClean="0">
                <a:solidFill>
                  <a:schemeClr val="tx1"/>
                </a:solidFill>
              </a:rPr>
              <a:t>«Челябинский институт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развития образования»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52170" y="288105"/>
            <a:ext cx="10358476" cy="596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75" b="1" dirty="0">
                <a:solidFill>
                  <a:srgbClr val="C02930"/>
                </a:solidFill>
                <a:ea typeface="Open Sans Condensed Light" panose="020B0306030504020204" pitchFamily="34" charset="0"/>
                <a:cs typeface="Arial" panose="020B0604020202020204" pitchFamily="34" charset="0"/>
              </a:rPr>
              <a:t>МКДО </a:t>
            </a:r>
            <a:r>
              <a:rPr lang="ru-RU" sz="3275" b="1" dirty="0" smtClean="0">
                <a:solidFill>
                  <a:srgbClr val="C02930"/>
                </a:solidFill>
                <a:ea typeface="Open Sans Condensed Light" panose="020B0306030504020204" pitchFamily="34" charset="0"/>
                <a:cs typeface="Arial" panose="020B0604020202020204" pitchFamily="34" charset="0"/>
              </a:rPr>
              <a:t>– механизм развития дошкольного образования </a:t>
            </a:r>
            <a:endParaRPr lang="ru-RU" sz="3275" b="1" dirty="0">
              <a:solidFill>
                <a:srgbClr val="C02930"/>
              </a:solidFill>
              <a:ea typeface="Open Sans Condensed Light" panose="020B0306030504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1988" y="1669686"/>
            <a:ext cx="876404" cy="663564"/>
          </a:xfrm>
          <a:prstGeom prst="rect">
            <a:avLst/>
          </a:prstGeom>
        </p:spPr>
      </p:pic>
      <p:pic>
        <p:nvPicPr>
          <p:cNvPr id="16" name="Picture 2" descr="Курсы повышения квалификации для педагогов Академия «Просвещение»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8235" y="2888548"/>
            <a:ext cx="1483935" cy="577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403" y="4074305"/>
            <a:ext cx="748989" cy="707378"/>
          </a:xfrm>
          <a:prstGeom prst="rect">
            <a:avLst/>
          </a:prstGeom>
        </p:spPr>
      </p:pic>
      <p:pic>
        <p:nvPicPr>
          <p:cNvPr id="19" name="Picture 4" descr="https://chiro74.ru/static/app/css/img/logo.png?v=1202202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9131" y="5568919"/>
            <a:ext cx="822141" cy="798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360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306610" y="225175"/>
            <a:ext cx="95187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2930"/>
                </a:solidFill>
                <a:ea typeface="Open Sans Condensed Light" panose="020B0306030504020204" pitchFamily="34" charset="0"/>
                <a:cs typeface="Arial" panose="020B0604020202020204" pitchFamily="34" charset="0"/>
              </a:rPr>
              <a:t>Р</a:t>
            </a:r>
            <a:r>
              <a:rPr lang="ru-RU" sz="3200" b="1" dirty="0" smtClean="0">
                <a:solidFill>
                  <a:srgbClr val="C02930"/>
                </a:solidFill>
                <a:ea typeface="Open Sans Condensed Light" panose="020B0306030504020204" pitchFamily="34" charset="0"/>
                <a:cs typeface="Arial" panose="020B0604020202020204" pitchFamily="34" charset="0"/>
              </a:rPr>
              <a:t>азвитие качества дошкольного образования </a:t>
            </a:r>
          </a:p>
          <a:p>
            <a:pPr algn="ctr"/>
            <a:r>
              <a:rPr lang="ru-RU" sz="3200" b="1" dirty="0" smtClean="0">
                <a:solidFill>
                  <a:srgbClr val="C02930"/>
                </a:solidFill>
                <a:ea typeface="Open Sans Condensed Light" panose="020B0306030504020204" pitchFamily="34" charset="0"/>
                <a:cs typeface="Arial" panose="020B0604020202020204" pitchFamily="34" charset="0"/>
              </a:rPr>
              <a:t>c использованием инструментария МКДО</a:t>
            </a:r>
            <a:endParaRPr lang="ru-RU" sz="3200" b="1" dirty="0">
              <a:solidFill>
                <a:srgbClr val="C02930"/>
              </a:solidFill>
              <a:ea typeface="Open Sans Condensed Light" panose="020B0306030504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92479" y="1302393"/>
            <a:ext cx="10581574" cy="68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40" b="1" dirty="0">
                <a:cs typeface="Arial" panose="020B0604020202020204" pitchFamily="34" charset="0"/>
              </a:rPr>
              <a:t>МКДО позволяет не только оценить текущий уровень качества образования в ДОО, но и обозначить направления развития для достижения лучших результатов: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148152685"/>
              </p:ext>
            </p:extLst>
          </p:nvPr>
        </p:nvGraphicFramePr>
        <p:xfrm>
          <a:off x="828317" y="2107074"/>
          <a:ext cx="10627782" cy="46026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7378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96350" y="269673"/>
            <a:ext cx="108112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2930"/>
                </a:solidFill>
                <a:ea typeface="Open Sans Condensed Light" panose="020B0306030504020204" pitchFamily="34" charset="0"/>
                <a:cs typeface="Arial" panose="020B0604020202020204" pitchFamily="34" charset="0"/>
              </a:rPr>
              <a:t>МКДО – запуск механизмов внутреннего развития качества в </a:t>
            </a:r>
            <a:r>
              <a:rPr lang="ru-RU" sz="2800" b="1" dirty="0">
                <a:solidFill>
                  <a:srgbClr val="C02930"/>
                </a:solidFill>
                <a:ea typeface="Open Sans Condensed Light" panose="020B0306030504020204" pitchFamily="34" charset="0"/>
                <a:cs typeface="Arial" panose="020B0604020202020204" pitchFamily="34" charset="0"/>
              </a:rPr>
              <a:t>ДОО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267938" y="1315999"/>
            <a:ext cx="9472588" cy="469051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970" dirty="0"/>
          </a:p>
          <a:p>
            <a:pPr marL="346558" indent="-346558">
              <a:buFont typeface="Wingdings" panose="05000000000000000000" pitchFamily="2" charset="2"/>
              <a:buChar char="Ø"/>
            </a:pPr>
            <a:r>
              <a:rPr lang="ru-RU" sz="2600" dirty="0" smtClean="0"/>
              <a:t>образовательные ориентиры</a:t>
            </a:r>
          </a:p>
          <a:p>
            <a:pPr marL="346558" indent="-346558">
              <a:buFont typeface="Wingdings" panose="05000000000000000000" pitchFamily="2" charset="2"/>
              <a:buChar char="Ø"/>
            </a:pPr>
            <a:r>
              <a:rPr lang="ru-RU" sz="2600" dirty="0" smtClean="0"/>
              <a:t>документирование образовательной деятельности</a:t>
            </a:r>
          </a:p>
          <a:p>
            <a:pPr marL="346558" indent="-346558">
              <a:buFont typeface="Wingdings" panose="05000000000000000000" pitchFamily="2" charset="2"/>
              <a:buChar char="Ø"/>
            </a:pPr>
            <a:r>
              <a:rPr lang="ru-RU" sz="2600" dirty="0" smtClean="0"/>
              <a:t>содержание образования</a:t>
            </a:r>
          </a:p>
          <a:p>
            <a:pPr marL="346558" indent="-346558">
              <a:buFont typeface="Wingdings" panose="05000000000000000000" pitchFamily="2" charset="2"/>
              <a:buChar char="Ø"/>
            </a:pPr>
            <a:r>
              <a:rPr lang="ru-RU" sz="2600" dirty="0" smtClean="0"/>
              <a:t>образовательный процесс</a:t>
            </a:r>
          </a:p>
          <a:p>
            <a:pPr marL="346558" indent="-346558">
              <a:buFont typeface="Wingdings" panose="05000000000000000000" pitchFamily="2" charset="2"/>
              <a:buChar char="Ø"/>
            </a:pPr>
            <a:r>
              <a:rPr lang="ru-RU" sz="2600" dirty="0" smtClean="0"/>
              <a:t>образовательные условия (предметно-пространственная среда, кадровое, информационно-методическое, материально-техническое обеспечение)</a:t>
            </a:r>
          </a:p>
          <a:p>
            <a:pPr marL="346558" indent="-346558">
              <a:buFont typeface="Wingdings" panose="05000000000000000000" pitchFamily="2" charset="2"/>
              <a:buChar char="Ø"/>
            </a:pPr>
            <a:r>
              <a:rPr lang="ru-RU" sz="2600" dirty="0" smtClean="0"/>
              <a:t>взаимодействие с заинтересованными сторонами, социокультурным окружением</a:t>
            </a:r>
          </a:p>
          <a:p>
            <a:pPr marL="346558" indent="-346558">
              <a:buFont typeface="Wingdings" panose="05000000000000000000" pitchFamily="2" charset="2"/>
              <a:buChar char="Ø"/>
            </a:pPr>
            <a:r>
              <a:rPr lang="ru-RU" sz="2600" b="1" dirty="0" smtClean="0"/>
              <a:t>индивидуальное развитие ребенка</a:t>
            </a:r>
          </a:p>
          <a:p>
            <a:endParaRPr lang="ru-RU" sz="970" dirty="0"/>
          </a:p>
          <a:p>
            <a:endParaRPr lang="ru-RU" sz="970" dirty="0"/>
          </a:p>
          <a:p>
            <a:pPr marL="173279" indent="-173279">
              <a:buFont typeface="Wingdings" panose="05000000000000000000" pitchFamily="2" charset="2"/>
              <a:buChar char="Ø"/>
            </a:pPr>
            <a:endParaRPr lang="ru-RU" sz="97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51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-603448"/>
            <a:ext cx="7488832" cy="35283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02038" y="2492896"/>
            <a:ext cx="717809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Начальник управления сопровождения оценочных процедур</a:t>
            </a:r>
          </a:p>
          <a:p>
            <a:r>
              <a:rPr lang="ru-RU" sz="2000" b="1" dirty="0" smtClean="0"/>
              <a:t>Горшков Геннадий Александрович</a:t>
            </a:r>
          </a:p>
          <a:p>
            <a:r>
              <a:rPr lang="ru-RU" sz="2000" b="1" dirty="0"/>
              <a:t>Тел. 217-31-02 (доб. </a:t>
            </a:r>
            <a:r>
              <a:rPr lang="ru-RU" sz="2000" b="1" dirty="0" smtClean="0"/>
              <a:t>2061)</a:t>
            </a:r>
            <a:endParaRPr lang="ru-RU" sz="2000" b="1" dirty="0"/>
          </a:p>
          <a:p>
            <a:r>
              <a:rPr lang="en-US" sz="2000" dirty="0"/>
              <a:t>e-mail: </a:t>
            </a:r>
            <a:r>
              <a:rPr lang="en-US" sz="2000" dirty="0" smtClean="0">
                <a:hlinkClick r:id="rId3"/>
              </a:rPr>
              <a:t>gennadiy.gorshkov@chiro74.ru</a:t>
            </a:r>
            <a:r>
              <a:rPr lang="ru-RU" sz="2000" dirty="0" smtClean="0"/>
              <a:t> </a:t>
            </a:r>
          </a:p>
          <a:p>
            <a:endParaRPr lang="ru-RU" sz="2000" b="1" dirty="0" smtClean="0">
              <a:solidFill>
                <a:srgbClr val="FF0000"/>
              </a:solidFill>
            </a:endParaRPr>
          </a:p>
          <a:p>
            <a:r>
              <a:rPr lang="ru-RU" sz="2000" b="1" dirty="0" smtClean="0">
                <a:solidFill>
                  <a:srgbClr val="FF0000"/>
                </a:solidFill>
              </a:rPr>
              <a:t>Методист управления сопровождения оценочных процедур </a:t>
            </a:r>
          </a:p>
          <a:p>
            <a:r>
              <a:rPr lang="ru-RU" sz="2000" b="1" dirty="0" smtClean="0"/>
              <a:t>Мальцева Ольга Сергеевна</a:t>
            </a:r>
          </a:p>
          <a:p>
            <a:r>
              <a:rPr lang="ru-RU" sz="2000" b="1" dirty="0" smtClean="0"/>
              <a:t>Тел. 217-83-32 (доб. 2052)</a:t>
            </a:r>
          </a:p>
          <a:p>
            <a:r>
              <a:rPr lang="en-US" sz="2000" dirty="0"/>
              <a:t>e-mail: </a:t>
            </a:r>
            <a:r>
              <a:rPr lang="en-US" sz="2000" dirty="0" smtClean="0">
                <a:hlinkClick r:id="rId4"/>
              </a:rPr>
              <a:t>olga.malceva@chiro74.ru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6659" y="2429607"/>
            <a:ext cx="3831218" cy="3831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96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37333" y="3077309"/>
            <a:ext cx="7075537" cy="1501292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ru-RU" sz="25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Проектировочная площадка 1. </a:t>
            </a:r>
            <a:r>
              <a:rPr lang="ru-RU" sz="25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/>
            </a:r>
            <a:br>
              <a:rPr lang="ru-RU" sz="25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Планирование </a:t>
            </a:r>
            <a:r>
              <a:rPr lang="ru-RU" sz="2500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работы муниципальных методических служб по ключевым направлениям и проектам методического сопровождения механизмов управления качеством образования </a:t>
            </a: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/>
            </a:r>
            <a:br>
              <a:rPr lang="ru-RU" sz="2500" dirty="0" smtClean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в </a:t>
            </a:r>
            <a:r>
              <a:rPr lang="ru-RU" sz="2500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муниципальных системах образования </a:t>
            </a:r>
          </a:p>
        </p:txBody>
      </p:sp>
    </p:spTree>
    <p:extLst>
      <p:ext uri="{BB962C8B-B14F-4D97-AF65-F5344CB8AC3E}">
        <p14:creationId xmlns:p14="http://schemas.microsoft.com/office/powerpoint/2010/main" val="194528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0800080" y="6356961"/>
            <a:ext cx="1264458" cy="31816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20F441-FB38-4E1A-A3E8-9BAFAC3749C3}" type="slidenum">
              <a:rPr kumimoji="0" lang="ru-RU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3652" y="18023"/>
            <a:ext cx="108384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Совершенствование профессиональных компетенций педагогов в соответствии с национальными исследованиями качества образования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5636" y="2469825"/>
            <a:ext cx="113607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Оценочные процедуры (ВПР), проводимые на федеральном уровне, позволяющие оценить соответствие уровня подготовки обучающихся требованиям ФГОС ОО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/>
          </p:nvPr>
        </p:nvGraphicFramePr>
        <p:xfrm>
          <a:off x="268268" y="4351591"/>
          <a:ext cx="3726874" cy="217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2291">
                  <a:extLst>
                    <a:ext uri="{9D8B030D-6E8A-4147-A177-3AD203B41FA5}">
                      <a16:colId xmlns:a16="http://schemas.microsoft.com/office/drawing/2014/main" xmlns="" val="3247513400"/>
                    </a:ext>
                  </a:extLst>
                </a:gridCol>
                <a:gridCol w="734986">
                  <a:extLst>
                    <a:ext uri="{9D8B030D-6E8A-4147-A177-3AD203B41FA5}">
                      <a16:colId xmlns:a16="http://schemas.microsoft.com/office/drawing/2014/main" xmlns="" val="2155766762"/>
                    </a:ext>
                  </a:extLst>
                </a:gridCol>
                <a:gridCol w="1749597">
                  <a:extLst>
                    <a:ext uri="{9D8B030D-6E8A-4147-A177-3AD203B41FA5}">
                      <a16:colId xmlns:a16="http://schemas.microsoft.com/office/drawing/2014/main" xmlns="" val="4152094233"/>
                    </a:ext>
                  </a:extLst>
                </a:gridCol>
              </a:tblGrid>
              <a:tr h="399200"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  <a:latin typeface="+mn-lt"/>
                        </a:rPr>
                        <a:t>Предмет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  <a:latin typeface="+mn-lt"/>
                        </a:rPr>
                        <a:t>Класс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  <a:latin typeface="+mn-lt"/>
                        </a:rPr>
                        <a:t>Номер задания в КИМ (ВПР-2022)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6973144"/>
                  </a:ext>
                </a:extLst>
              </a:tr>
              <a:tr h="399200"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  <a:latin typeface="+mn-lt"/>
                        </a:rPr>
                        <a:t>Математика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+mn-lt"/>
                        </a:rPr>
                        <a:t>9.1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07198540"/>
                  </a:ext>
                </a:extLst>
              </a:tr>
              <a:tr h="3992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Математика </a:t>
                      </a:r>
                      <a:endParaRPr kumimoji="0" lang="ru-RU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+mn-lt"/>
                        </a:rPr>
                        <a:t>9.2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19236780"/>
                  </a:ext>
                </a:extLst>
              </a:tr>
              <a:tr h="3992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Математика </a:t>
                      </a:r>
                      <a:endParaRPr kumimoji="0" lang="ru-RU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+mn-lt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+mn-lt"/>
                        </a:rPr>
                        <a:t>16.1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725421"/>
                  </a:ext>
                </a:extLst>
              </a:tr>
              <a:tr h="3992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Математика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+mn-lt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+mn-lt"/>
                        </a:rPr>
                        <a:t>16.2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60080555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/>
          </p:nvPr>
        </p:nvGraphicFramePr>
        <p:xfrm>
          <a:off x="4269650" y="3631495"/>
          <a:ext cx="3213700" cy="3201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234">
                  <a:extLst>
                    <a:ext uri="{9D8B030D-6E8A-4147-A177-3AD203B41FA5}">
                      <a16:colId xmlns:a16="http://schemas.microsoft.com/office/drawing/2014/main" xmlns="" val="3247513400"/>
                    </a:ext>
                  </a:extLst>
                </a:gridCol>
                <a:gridCol w="633781">
                  <a:extLst>
                    <a:ext uri="{9D8B030D-6E8A-4147-A177-3AD203B41FA5}">
                      <a16:colId xmlns:a16="http://schemas.microsoft.com/office/drawing/2014/main" xmlns="" val="2155766762"/>
                    </a:ext>
                  </a:extLst>
                </a:gridCol>
                <a:gridCol w="1508685">
                  <a:extLst>
                    <a:ext uri="{9D8B030D-6E8A-4147-A177-3AD203B41FA5}">
                      <a16:colId xmlns:a16="http://schemas.microsoft.com/office/drawing/2014/main" xmlns="" val="4152094233"/>
                    </a:ext>
                  </a:extLst>
                </a:gridCol>
              </a:tblGrid>
              <a:tr h="502622">
                <a:tc>
                  <a:txBody>
                    <a:bodyPr/>
                    <a:lstStyle/>
                    <a:p>
                      <a:r>
                        <a:rPr lang="ru-RU" sz="1500" dirty="0">
                          <a:solidFill>
                            <a:schemeClr val="tx1"/>
                          </a:solidFill>
                          <a:latin typeface="+mn-lt"/>
                        </a:rPr>
                        <a:t>Предмет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dirty="0">
                          <a:solidFill>
                            <a:schemeClr val="tx1"/>
                          </a:solidFill>
                          <a:latin typeface="+mn-lt"/>
                        </a:rPr>
                        <a:t>Класс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+mn-lt"/>
                        </a:rPr>
                        <a:t>Номер задания в КИМ (ВПР-2022)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6973144"/>
                  </a:ext>
                </a:extLst>
              </a:tr>
              <a:tr h="346262">
                <a:tc>
                  <a:txBody>
                    <a:bodyPr/>
                    <a:lstStyle/>
                    <a:p>
                      <a:r>
                        <a:rPr lang="ru-RU" sz="1500" dirty="0">
                          <a:solidFill>
                            <a:schemeClr val="tx1"/>
                          </a:solidFill>
                          <a:latin typeface="+mn-lt"/>
                        </a:rPr>
                        <a:t>Биология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+mn-lt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+mn-lt"/>
                        </a:rPr>
                        <a:t>8.1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07198540"/>
                  </a:ext>
                </a:extLst>
              </a:tr>
              <a:tr h="3462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География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+mn-lt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+mn-lt"/>
                        </a:rPr>
                        <a:t>3.3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19236780"/>
                  </a:ext>
                </a:extLst>
              </a:tr>
              <a:tr h="3462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География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+mn-lt"/>
                        </a:rPr>
                        <a:t>7.1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78846572"/>
                  </a:ext>
                </a:extLst>
              </a:tr>
              <a:tr h="3462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География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+mn-lt"/>
                        </a:rPr>
                        <a:t>7.2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98464576"/>
                  </a:ext>
                </a:extLst>
              </a:tr>
              <a:tr h="3462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Химия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+mn-lt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+mn-lt"/>
                        </a:rPr>
                        <a:t>5.1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725421"/>
                  </a:ext>
                </a:extLst>
              </a:tr>
              <a:tr h="3462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Химия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+mn-lt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+mn-lt"/>
                        </a:rPr>
                        <a:t>5.2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51962458"/>
                  </a:ext>
                </a:extLst>
              </a:tr>
              <a:tr h="3462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Химия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+mn-lt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+mn-lt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60080555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/>
          </p:nvPr>
        </p:nvGraphicFramePr>
        <p:xfrm>
          <a:off x="7757858" y="3320159"/>
          <a:ext cx="4306680" cy="34987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7802">
                  <a:extLst>
                    <a:ext uri="{9D8B030D-6E8A-4147-A177-3AD203B41FA5}">
                      <a16:colId xmlns:a16="http://schemas.microsoft.com/office/drawing/2014/main" xmlns="" val="3247513400"/>
                    </a:ext>
                  </a:extLst>
                </a:gridCol>
                <a:gridCol w="716117">
                  <a:extLst>
                    <a:ext uri="{9D8B030D-6E8A-4147-A177-3AD203B41FA5}">
                      <a16:colId xmlns:a16="http://schemas.microsoft.com/office/drawing/2014/main" xmlns="" val="2155766762"/>
                    </a:ext>
                  </a:extLst>
                </a:gridCol>
                <a:gridCol w="1742761">
                  <a:extLst>
                    <a:ext uri="{9D8B030D-6E8A-4147-A177-3AD203B41FA5}">
                      <a16:colId xmlns:a16="http://schemas.microsoft.com/office/drawing/2014/main" xmlns="" val="4152094233"/>
                    </a:ext>
                  </a:extLst>
                </a:gridCol>
              </a:tblGrid>
              <a:tr h="536052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+mn-lt"/>
                        </a:rPr>
                        <a:t>Предмет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+mn-lt"/>
                        </a:rPr>
                        <a:t>Класс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+mn-lt"/>
                        </a:rPr>
                        <a:t>Номер задания в КИМ (ВПР-2022)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6973144"/>
                  </a:ext>
                </a:extLst>
              </a:tr>
              <a:tr h="312697">
                <a:tc>
                  <a:txBody>
                    <a:bodyPr/>
                    <a:lstStyle/>
                    <a:p>
                      <a:r>
                        <a:rPr lang="ru-RU" sz="1500" dirty="0">
                          <a:solidFill>
                            <a:schemeClr val="tx1"/>
                          </a:solidFill>
                          <a:latin typeface="+mn-lt"/>
                        </a:rPr>
                        <a:t>История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+mn-lt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+mn-lt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07198540"/>
                  </a:ext>
                </a:extLst>
              </a:tr>
              <a:tr h="3126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Обществознание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+mn-lt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+mn-lt"/>
                        </a:rPr>
                        <a:t>3.1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19236780"/>
                  </a:ext>
                </a:extLst>
              </a:tr>
              <a:tr h="3126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Обществознание </a:t>
                      </a:r>
                      <a:endParaRPr kumimoji="0" lang="ru-RU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+mn-lt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+mn-lt"/>
                        </a:rPr>
                        <a:t>3.2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78846572"/>
                  </a:ext>
                </a:extLst>
              </a:tr>
              <a:tr h="3126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Обществознание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+mn-lt"/>
                        </a:rPr>
                        <a:t>3.1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98464576"/>
                  </a:ext>
                </a:extLst>
              </a:tr>
              <a:tr h="3126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Русский язык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/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725421"/>
                  </a:ext>
                </a:extLst>
              </a:tr>
              <a:tr h="3126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Русский язык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+mn-lt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+mn-lt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51962458"/>
                  </a:ext>
                </a:extLst>
              </a:tr>
              <a:tr h="3126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Русский язык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+mn-lt"/>
                        </a:rPr>
                        <a:t>11.1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60080555"/>
                  </a:ext>
                </a:extLst>
              </a:tr>
              <a:tr h="3126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Русский язык</a:t>
                      </a:r>
                      <a:endParaRPr kumimoji="0" lang="ru-RU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+mn-lt"/>
                        </a:rPr>
                        <a:t>11.2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50455064"/>
                  </a:ext>
                </a:extLst>
              </a:tr>
              <a:tr h="38980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Русский язык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+mn-lt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+mn-lt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98434269"/>
                  </a:ext>
                </a:extLst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8359767" y="2950827"/>
            <a:ext cx="28180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Читательская грамотность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199127" y="3226505"/>
            <a:ext cx="3558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Естественнонаучная  грамотность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04799" y="3982259"/>
            <a:ext cx="3213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Математическая грамотность</a:t>
            </a:r>
          </a:p>
        </p:txBody>
      </p:sp>
      <p:pic>
        <p:nvPicPr>
          <p:cNvPr id="6" name="table">
            <a:extLst>
              <a:ext uri="{FF2B5EF4-FFF2-40B4-BE49-F238E27FC236}">
                <a16:creationId xmlns:a16="http://schemas.microsoft.com/office/drawing/2014/main" xmlns="" id="{F08B846D-5E37-17D8-0C5C-ABAE7DE07F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1462" y="904979"/>
            <a:ext cx="7582801" cy="1454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49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048" y="136525"/>
            <a:ext cx="10515600" cy="47708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Система научно-методического сопровождения</a:t>
            </a:r>
          </a:p>
        </p:txBody>
      </p:sp>
      <p:graphicFrame>
        <p:nvGraphicFramePr>
          <p:cNvPr id="13" name="Объект 12"/>
          <p:cNvGraphicFramePr>
            <a:graphicFrameLocks noGrp="1"/>
          </p:cNvGraphicFramePr>
          <p:nvPr>
            <p:ph sz="half" idx="2"/>
            <p:extLst/>
          </p:nvPr>
        </p:nvGraphicFramePr>
        <p:xfrm>
          <a:off x="265182" y="920002"/>
          <a:ext cx="11661636" cy="54363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93679">
                  <a:extLst>
                    <a:ext uri="{9D8B030D-6E8A-4147-A177-3AD203B41FA5}">
                      <a16:colId xmlns:a16="http://schemas.microsoft.com/office/drawing/2014/main" xmlns="" val="3940657048"/>
                    </a:ext>
                  </a:extLst>
                </a:gridCol>
                <a:gridCol w="6067957">
                  <a:extLst>
                    <a:ext uri="{9D8B030D-6E8A-4147-A177-3AD203B41FA5}">
                      <a16:colId xmlns:a16="http://schemas.microsoft.com/office/drawing/2014/main" xmlns="" val="739018104"/>
                    </a:ext>
                  </a:extLst>
                </a:gridCol>
              </a:tblGrid>
              <a:tr h="681468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На уровне муниципальной методической службы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+mn-lt"/>
                        </a:rPr>
                        <a:t>	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n-lt"/>
                        </a:rPr>
                        <a:t>На уровне образовательной организации</a:t>
                      </a:r>
                      <a:endParaRPr lang="ru-RU" sz="1800" b="0" i="0" u="none" strike="noStrike" baseline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21989523"/>
                  </a:ext>
                </a:extLst>
              </a:tr>
              <a:tr h="4620682">
                <a:tc>
                  <a:txBody>
                    <a:bodyPr/>
                    <a:lstStyle/>
                    <a:p>
                      <a:pPr algn="just"/>
                      <a:r>
                        <a:rPr lang="ru-RU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 </a:t>
                      </a:r>
                      <a:r>
                        <a:rPr lang="ru-RU" sz="18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Разработать и реализовать Программы </a:t>
                      </a:r>
                      <a:r>
                        <a:rPr lang="ru-RU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методического сопровождения процесса формирования функциональной грамотности обучающихся </a:t>
                      </a:r>
                    </a:p>
                    <a:p>
                      <a:pPr algn="just"/>
                      <a:r>
                        <a:rPr lang="ru-RU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 </a:t>
                      </a:r>
                      <a:r>
                        <a:rPr lang="ru-RU" sz="18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Создать проектные группы </a:t>
                      </a:r>
                      <a:r>
                        <a:rPr lang="ru-RU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административных работников ОО, с целью совместного проектирования и осуществления методической работы в школах по формированию ФГ, организована её работа </a:t>
                      </a:r>
                    </a:p>
                    <a:p>
                      <a:pPr algn="just"/>
                      <a:r>
                        <a:rPr lang="ru-RU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 </a:t>
                      </a:r>
                      <a:r>
                        <a:rPr lang="ru-RU" sz="18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Обобщить работу образовательных организаций </a:t>
                      </a:r>
                      <a:r>
                        <a:rPr lang="ru-RU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 формированию ФГ обучающихся</a:t>
                      </a:r>
                    </a:p>
                    <a:p>
                      <a:pPr algn="just"/>
                      <a:r>
                        <a:rPr lang="ru-RU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4. </a:t>
                      </a:r>
                      <a:r>
                        <a:rPr lang="ru-RU" sz="18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Выявить лучшие практики </a:t>
                      </a:r>
                      <a:r>
                        <a:rPr lang="ru-RU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формирования ФГ обучающихся, создан реестр лучших практик </a:t>
                      </a:r>
                    </a:p>
                    <a:p>
                      <a:pPr algn="just"/>
                      <a:r>
                        <a:rPr lang="ru-RU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5. </a:t>
                      </a:r>
                      <a:r>
                        <a:rPr lang="ru-RU" sz="18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Организовать проведение диагностики </a:t>
                      </a:r>
                      <a:r>
                        <a:rPr lang="ru-RU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функциональной грамотности обучающихся</a:t>
                      </a:r>
                    </a:p>
                    <a:p>
                      <a:pPr algn="just"/>
                      <a:r>
                        <a:rPr lang="ru-RU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6. </a:t>
                      </a:r>
                      <a:r>
                        <a:rPr lang="ru-RU" sz="18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Организовать мониторинг профессионального роста </a:t>
                      </a:r>
                      <a:r>
                        <a:rPr lang="ru-RU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педагогов муниципальной системы образования</a:t>
                      </a:r>
                    </a:p>
                    <a:p>
                      <a:pPr algn="just"/>
                      <a:r>
                        <a:rPr lang="ru-RU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7. </a:t>
                      </a:r>
                      <a:r>
                        <a:rPr lang="ru-RU" sz="18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Разработать методические рекомендации</a:t>
                      </a:r>
                      <a:endParaRPr lang="ru-RU" sz="18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buFont typeface="+mj-lt"/>
                        <a:buNone/>
                      </a:pPr>
                      <a:r>
                        <a:rPr lang="ru-RU" sz="1800" b="1" dirty="0"/>
                        <a:t>1. Спроектировать и реализовать </a:t>
                      </a:r>
                      <a:r>
                        <a:rPr lang="ru-RU" sz="1800" dirty="0"/>
                        <a:t>план методической работы в ОО с учётом решения проблемы формирования функциональной грамотности у обучающихся и профессиональных дефицитов педагогов, выявленных в результате диагностики </a:t>
                      </a:r>
                    </a:p>
                    <a:p>
                      <a:pPr mar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buFont typeface="+mj-lt"/>
                        <a:buNone/>
                      </a:pPr>
                      <a:r>
                        <a:rPr lang="ru-RU" sz="1800" b="1" dirty="0"/>
                        <a:t>2. Внести изменения в нормативную базу </a:t>
                      </a:r>
                      <a:r>
                        <a:rPr lang="ru-RU" sz="1800" dirty="0"/>
                        <a:t>ОО в связи с реализацией задач формирования ФГ обучающихся </a:t>
                      </a:r>
                    </a:p>
                    <a:p>
                      <a:pPr mar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buFont typeface="+mj-lt"/>
                        <a:buNone/>
                      </a:pPr>
                      <a:r>
                        <a:rPr lang="ru-RU" sz="1800" b="1" dirty="0"/>
                        <a:t>3. Разработать и реализовать формы организации образовательного процесса</a:t>
                      </a:r>
                      <a:r>
                        <a:rPr lang="ru-RU" sz="1800" dirty="0"/>
                        <a:t>, в ходе которых будет вестись работа по формированию функциональной грамотности (курсы внеурочной деятельности, межпредметные недели, образовательные сессии и др.), определить их место и время </a:t>
                      </a:r>
                    </a:p>
                    <a:p>
                      <a:pPr mar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buFont typeface="+mj-lt"/>
                        <a:buNone/>
                      </a:pPr>
                      <a:r>
                        <a:rPr lang="ru-RU" sz="1800" b="1" dirty="0"/>
                        <a:t>4. Разработать и реализовать комплекс мер по организации внутриорганизационного обучения </a:t>
                      </a:r>
                      <a:r>
                        <a:rPr lang="ru-RU" sz="1800" dirty="0"/>
                        <a:t>и обмена опытом педагогов по вопросам формирования функциональной грамотности обучающихся </a:t>
                      </a:r>
                      <a:endParaRPr lang="ru-RU" sz="18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96935420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20F441-FB38-4E1A-A3E8-9BAFAC3749C3}" type="slidenum">
              <a:rPr kumimoji="0" lang="ru-RU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967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42579" y="6356349"/>
            <a:ext cx="2743200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20F441-FB38-4E1A-A3E8-9BAFAC3749C3}" type="slidenum">
              <a:rPr kumimoji="0" lang="ru-RU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771894"/>
            <a:ext cx="11308009" cy="487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Приказ Министерства образования и науки Челябинской области от 18.10.2023 № 02/2550 «Об утверждении плана мероприятий по формированию и оценке функциональной грамотности обучающихся общеобразовательных организаций Челябинской области на 2023/2024 учебный год»</a:t>
            </a:r>
          </a:p>
        </p:txBody>
      </p:sp>
      <p:graphicFrame>
        <p:nvGraphicFramePr>
          <p:cNvPr id="6" name="Объект 4">
            <a:extLst>
              <a:ext uri="{FF2B5EF4-FFF2-40B4-BE49-F238E27FC236}">
                <a16:creationId xmlns:a16="http://schemas.microsoft.com/office/drawing/2014/main" xmlns="" id="{DD2F3EAF-4B3A-D694-F98B-EF67F655F02A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490007" y="1093082"/>
          <a:ext cx="6880611" cy="526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09077" y="3969150"/>
            <a:ext cx="4329001" cy="57140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12160" y="1461654"/>
            <a:ext cx="2360364" cy="46718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7732343" y="1866035"/>
            <a:ext cx="41199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9"/>
              </a:rPr>
              <a:t>https://chiro74.ru/vimp/uspeshnye-praktiki-msoko/effektivnye-praktiki/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8627777" y="4663333"/>
            <a:ext cx="202452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10"/>
              </a:rPr>
              <a:t>https://newschool.rcokio.ru/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15758" y="209830"/>
            <a:ext cx="1071968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Научно-методическое сопровождение педагогов по вопросам формирования и оценки функциональной грамотности обучающихся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860625" y="3024022"/>
            <a:ext cx="454516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Программы повышения квалификации </a:t>
            </a: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flipH="1">
            <a:off x="7499230" y="1384905"/>
            <a:ext cx="1" cy="497144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695B5A0E-2B47-E13B-4CD7-6B1D4F31503D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9828" t="61598"/>
          <a:stretch/>
        </p:blipFill>
        <p:spPr>
          <a:xfrm>
            <a:off x="7207650" y="5882279"/>
            <a:ext cx="4830428" cy="65663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B58806C3-7459-44A1-FA9B-116FB9DA3721}"/>
              </a:ext>
            </a:extLst>
          </p:cNvPr>
          <p:cNvSpPr txBox="1"/>
          <p:nvPr/>
        </p:nvSpPr>
        <p:spPr>
          <a:xfrm>
            <a:off x="7554148" y="6502966"/>
            <a:ext cx="41936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264796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телефон: 8 (351) 217-30-89, доб.5061 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26479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336790" y="5889160"/>
            <a:ext cx="713294" cy="719390"/>
          </a:xfrm>
          <a:prstGeom prst="rect">
            <a:avLst/>
          </a:prstGeom>
        </p:spPr>
      </p:pic>
      <p:sp>
        <p:nvSpPr>
          <p:cNvPr id="23" name="Стрелка вправо 22"/>
          <p:cNvSpPr/>
          <p:nvPr/>
        </p:nvSpPr>
        <p:spPr>
          <a:xfrm>
            <a:off x="7548643" y="1781538"/>
            <a:ext cx="220318" cy="197223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539716" y="3048329"/>
            <a:ext cx="231668" cy="219475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554148" y="4209751"/>
            <a:ext cx="231668" cy="219475"/>
          </a:xfrm>
          <a:prstGeom prst="rect">
            <a:avLst/>
          </a:prstGeom>
        </p:spPr>
      </p:pic>
      <p:sp>
        <p:nvSpPr>
          <p:cNvPr id="26" name="Стрелка вправо 25"/>
          <p:cNvSpPr/>
          <p:nvPr/>
        </p:nvSpPr>
        <p:spPr>
          <a:xfrm>
            <a:off x="7543001" y="5404136"/>
            <a:ext cx="220318" cy="197223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8" name="Группа 27"/>
          <p:cNvGrpSpPr/>
          <p:nvPr/>
        </p:nvGrpSpPr>
        <p:grpSpPr>
          <a:xfrm>
            <a:off x="7724227" y="5206166"/>
            <a:ext cx="4402081" cy="550671"/>
            <a:chOff x="7724227" y="5206166"/>
            <a:chExt cx="4402081" cy="550671"/>
          </a:xfrm>
        </p:grpSpPr>
        <p:pic>
          <p:nvPicPr>
            <p:cNvPr id="2050" name="Рисунок 2" descr="image001"/>
            <p:cNvPicPr>
              <a:picLocks noChangeAspect="1" noChangeArrowheads="1"/>
            </p:cNvPicPr>
            <p:nvPr/>
          </p:nvPicPr>
          <p:blipFill rotWithShape="1"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592" t="1639" b="67612"/>
            <a:stretch/>
          </p:blipFill>
          <p:spPr bwMode="auto">
            <a:xfrm>
              <a:off x="7724227" y="5206166"/>
              <a:ext cx="4402081" cy="5506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TextBox 26"/>
            <p:cNvSpPr txBox="1"/>
            <p:nvPr/>
          </p:nvSpPr>
          <p:spPr>
            <a:xfrm>
              <a:off x="8160327" y="5293270"/>
              <a:ext cx="3692014" cy="338554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Цифровой</a:t>
              </a:r>
              <a:r>
                <a:rPr kumimoji="0" lang="ru-RU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кабинет методиста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6423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47408" y="2206869"/>
            <a:ext cx="6944591" cy="889258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1.1.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Проект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инженерного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3001944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5230" y="1014812"/>
            <a:ext cx="4538135" cy="4892930"/>
          </a:xfrm>
        </p:spPr>
        <p:txBody>
          <a:bodyPr>
            <a:no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400" i="1" dirty="0">
                <a:ea typeface="Arial" panose="020B0604020202020204" pitchFamily="34" charset="0"/>
              </a:rPr>
              <a:t>Приказ </a:t>
            </a:r>
            <a:r>
              <a:rPr lang="ru-RU" sz="1400" i="1" dirty="0"/>
              <a:t>Министерства образования и науки Челябинской области от 04.08.2023 г. № 02/1940 «Об утверждении </a:t>
            </a:r>
            <a:r>
              <a:rPr lang="ru-RU" sz="1400" b="1" i="1" dirty="0"/>
              <a:t>Концепции формирования и развития инженерной культуры  обучающихся Челябинской области</a:t>
            </a:r>
            <a:r>
              <a:rPr lang="ru-RU" sz="1400" i="1" dirty="0"/>
              <a:t>»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400" i="1" dirty="0">
                <a:ea typeface="Arial" panose="020B0604020202020204" pitchFamily="34" charset="0"/>
              </a:rPr>
              <a:t>Приказ </a:t>
            </a:r>
            <a:r>
              <a:rPr lang="ru-RU" sz="1400" i="1" dirty="0"/>
              <a:t>Министерства образования и науки Челябинской области от 04.08.2023 г. № 02/1941 «Об утверждении </a:t>
            </a:r>
            <a:r>
              <a:rPr lang="ru-RU" sz="1400" b="1" i="1" dirty="0"/>
              <a:t>Модели формирования и развития губернаторских инженерных классов в системе образования Челябинской области («Инженер будущего74»)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400" i="1" dirty="0">
                <a:ea typeface="Arial" panose="020B0604020202020204" pitchFamily="34" charset="0"/>
              </a:rPr>
              <a:t>Приказ Министерства образования и науки Челябинской области от 12.10.2023 г. № 02/2463 «Об утверждении </a:t>
            </a:r>
            <a:r>
              <a:rPr lang="ru-RU" sz="1400" b="1" i="1" dirty="0">
                <a:ea typeface="Arial" panose="020B0604020202020204" pitchFamily="34" charset="0"/>
              </a:rPr>
              <a:t>Дорожной карты реализации модели формирования и развития губернаторских инженерных классов в системе образования Челябинской области на 2023-2025 гг.»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400" i="1" dirty="0"/>
              <a:t>Приказ Министерства образования и науки Челябинской области от 23.01.2024 г. № 02/222 «О проведении </a:t>
            </a:r>
            <a:r>
              <a:rPr lang="ru-RU" sz="1400" b="1" i="1" dirty="0"/>
              <a:t>регионального конкурса </a:t>
            </a:r>
            <a:r>
              <a:rPr lang="ru-RU" sz="1400" b="1" i="1" dirty="0" err="1"/>
              <a:t>брендбука</a:t>
            </a:r>
            <a:r>
              <a:rPr lang="ru-RU" sz="1400" b="1" i="1" dirty="0"/>
              <a:t> губернаторских инженерных классов «Инженер будущего74</a:t>
            </a:r>
            <a:r>
              <a:rPr lang="ru-RU" sz="1400" i="1" dirty="0"/>
              <a:t>»</a:t>
            </a: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437691" y="6540653"/>
            <a:ext cx="591348" cy="634694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20F441-FB38-4E1A-A3E8-9BAFAC3749C3}" type="slidenum">
              <a:rPr kumimoji="0" lang="ru-RU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56597" y="297328"/>
            <a:ext cx="4376768" cy="401920"/>
          </a:xfrm>
          <a:solidFill>
            <a:schemeClr val="bg2"/>
          </a:solidFill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rgbClr val="264796"/>
                </a:solidFill>
                <a:latin typeface="+mn-lt"/>
              </a:rPr>
              <a:t>Нормативно-правовые основания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113310" y="214899"/>
            <a:ext cx="2750561" cy="369332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Open Sans Condensed Light" panose="020B0306030504020204" pitchFamily="34" charset="0"/>
                <a:cs typeface="Arial" panose="020B0604020202020204" pitchFamily="34" charset="0"/>
              </a:rPr>
              <a:t>Стратегический результат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066366" y="812210"/>
            <a:ext cx="6173407" cy="101566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Создание условий реализации возрастающей потребности экономики Челябинской области в квалифицированных инженерных кадрах для высокотехнологичных отраслей в контексте задач региона по укреплению технологического суверенитета Российской Федерации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720571" y="1905300"/>
            <a:ext cx="2864996" cy="369332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Open Sans Condensed Light" panose="020B0306030504020204" pitchFamily="34" charset="0"/>
                <a:cs typeface="Arial" panose="020B0604020202020204" pitchFamily="34" charset="0"/>
              </a:rPr>
              <a:t>Тактические результаты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066366" y="2456511"/>
            <a:ext cx="6725855" cy="2169825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Развитие сети губернаторских инженерных классов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Управление сетевыми процессами формирования основ инженерной культуры обучающихся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Системное использование возможностей инновационной региональной системы образования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Положительная тенденция роста количества выпускников общеобразовательных организаций, выбирающих для получения высшего профессионального образования приоритетные инженерные специальности на бюджетной основе в региональных вузах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689377" y="4934941"/>
            <a:ext cx="6221505" cy="17081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Подготовить обучающихся к сдаче ГИА на высокие баллы, позволяющие поступить в региональные вузы на инженерные специальности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Сформировать представление детей о современной инженерии для осознанного выбора инженерных профессий 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Использовать в общеобразовательной организации современное высокотехнологичное лабораторное оборудование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C2E1743-6FCE-5B60-9C0F-1C878E00608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775"/>
          <a:stretch/>
        </p:blipFill>
        <p:spPr>
          <a:xfrm>
            <a:off x="4913592" y="4785066"/>
            <a:ext cx="595558" cy="559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837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1935</TotalTime>
  <Words>3730</Words>
  <Application>Microsoft Office PowerPoint</Application>
  <PresentationFormat>Произвольный</PresentationFormat>
  <Paragraphs>565</Paragraphs>
  <Slides>49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49</vt:i4>
      </vt:variant>
    </vt:vector>
  </HeadingPairs>
  <TitlesOfParts>
    <vt:vector size="54" baseType="lpstr">
      <vt:lpstr>Тема Office</vt:lpstr>
      <vt:lpstr>Специальное оформление</vt:lpstr>
      <vt:lpstr>1_Специальное оформление</vt:lpstr>
      <vt:lpstr>2_Специальное оформление</vt:lpstr>
      <vt:lpstr>3_Специальное оформление</vt:lpstr>
      <vt:lpstr>Проектировочная площадка 1.  Планирование работы муниципальных методических служб по ключевым направлениям и проектам методического сопровождения механизмов управления качеством образования  в муниципальных системах образования </vt:lpstr>
      <vt:lpstr>1.1. Проект формирования и оценки функциональной грамотности</vt:lpstr>
      <vt:lpstr>Презентация PowerPoint</vt:lpstr>
      <vt:lpstr>Система методического сопровождения по формированию и оцениванию функциональной грамотности обучающихся</vt:lpstr>
      <vt:lpstr>Презентация PowerPoint</vt:lpstr>
      <vt:lpstr>Система научно-методического сопровождения</vt:lpstr>
      <vt:lpstr>Презентация PowerPoint</vt:lpstr>
      <vt:lpstr>1.1. Проект инженерного образования</vt:lpstr>
      <vt:lpstr>Нормативно-правовые основания</vt:lpstr>
      <vt:lpstr>Презентация PowerPoint</vt:lpstr>
      <vt:lpstr>Презентация PowerPoint</vt:lpstr>
      <vt:lpstr>1.2. Сопровождение в 2024 году общеобразовательных организаций с низкими образовательными результатами и признаками необъективных результатов ВПР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1.4. Внедрение профминимума  </vt:lpstr>
      <vt:lpstr>Презентация PowerPoint</vt:lpstr>
      <vt:lpstr>Презентация PowerPoint</vt:lpstr>
      <vt:lpstr>Презентация PowerPoint</vt:lpstr>
      <vt:lpstr>2.1. Оценка эффективности деятельности руководителя образовательной организации в системе образования Челябинской области</vt:lpstr>
      <vt:lpstr>Проект  «Оценка эффективности деятельности руководителя образовательной организации в системе образования Челябинской области»</vt:lpstr>
      <vt:lpstr>Приказ Министерства образования и науки Челябинской области  от 18.09.2023 № 02/2277 «Об организации и проведении мониторинга системы образования Челябинской области в 2023/2024 учебном году» (п. 19. графика проведения мероприятий)</vt:lpstr>
      <vt:lpstr>Проект  «Апробация целевой модели аттестации руководителей общеобразовательных организаций Челябинской области  в 2023-2024 годах»</vt:lpstr>
      <vt:lpstr>Приказ Министерства образования и науки Челябинской области  от 17.08.2023 № 02/2040 «Об апробации целевой модели аттестации руководителей общеобразовательных организаций Челябинской области  в 2023-2024 годах»</vt:lpstr>
      <vt:lpstr>Центр оценки и развития профессионального мастерства  и квалификаций кадров системы образования ГБУ ДПО «ЧИРО» Школьникова Марина Юрьевна, начальник центра Телефон: 8 (351) 218 – 27 – 12</vt:lpstr>
      <vt:lpstr>Проект  «Школа Минпросвещения России»</vt:lpstr>
      <vt:lpstr>Презентация PowerPoint</vt:lpstr>
      <vt:lpstr>Центр непрерывного повышения профессионального мастерства  педагогических работников Солодкова Екатерина Александровна, начальник центра Телефон: 8 (351) 217 – 30 – 89</vt:lpstr>
      <vt:lpstr>2.2. Система обеспечения профессионального развития педагогических работников  </vt:lpstr>
      <vt:lpstr>Презентация PowerPoint</vt:lpstr>
      <vt:lpstr>Презентация PowerPoint</vt:lpstr>
      <vt:lpstr>Центр непрерывного повышения профессионального мастерства  педагогических работников Солодкова Екатерина Александровна, начальник центра Телефон: 8 (351) 217 – 30 – 89</vt:lpstr>
      <vt:lpstr>2.3. Организация воспитания обучающихся  </vt:lpstr>
      <vt:lpstr>Проекты воспитания и дополнительного образования</vt:lpstr>
      <vt:lpstr>Презентация PowerPoint</vt:lpstr>
      <vt:lpstr>Проекты воспитания и дополнительного образования</vt:lpstr>
      <vt:lpstr>Методическое сопровождение внедрения целевой модели развития региональной системы  дополнительного образования детей в Челябинской области в рамках обеспечения реализации  мероприятий федерального проекта «Успех каждого ребенка» национального проекта «Образование»</vt:lpstr>
      <vt:lpstr>2.4. Мониторинг качества дошкольного образования как механизм развития качества дошкольного образования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Проектировочная площадка 1.  Планирование работы муниципальных методических служб по ключевым направлениям и проектам методического сопровождения механизмов управления качеством образования  в муниципальных системах образования </vt:lpstr>
    </vt:vector>
  </TitlesOfParts>
  <Company>ГБУ ДПО РЦОКИО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Старцун Мария Сергеевна</dc:creator>
  <cp:lastModifiedBy>Медиазал</cp:lastModifiedBy>
  <cp:revision>223</cp:revision>
  <dcterms:created xsi:type="dcterms:W3CDTF">2022-11-08T05:17:39Z</dcterms:created>
  <dcterms:modified xsi:type="dcterms:W3CDTF">2024-02-02T04:54:44Z</dcterms:modified>
</cp:coreProperties>
</file>