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673" r:id="rId3"/>
    <p:sldMasterId id="2147483685" r:id="rId4"/>
  </p:sldMasterIdLst>
  <p:notesMasterIdLst>
    <p:notesMasterId r:id="rId39"/>
  </p:notesMasterIdLst>
  <p:sldIdLst>
    <p:sldId id="287" r:id="rId5"/>
    <p:sldId id="344" r:id="rId6"/>
    <p:sldId id="307" r:id="rId7"/>
    <p:sldId id="308" r:id="rId8"/>
    <p:sldId id="309" r:id="rId9"/>
    <p:sldId id="310" r:id="rId10"/>
    <p:sldId id="311" r:id="rId11"/>
    <p:sldId id="313" r:id="rId12"/>
    <p:sldId id="314" r:id="rId13"/>
    <p:sldId id="315" r:id="rId14"/>
    <p:sldId id="316" r:id="rId15"/>
    <p:sldId id="318" r:id="rId16"/>
    <p:sldId id="319" r:id="rId17"/>
    <p:sldId id="320" r:id="rId18"/>
    <p:sldId id="322" r:id="rId19"/>
    <p:sldId id="323" r:id="rId20"/>
    <p:sldId id="324" r:id="rId21"/>
    <p:sldId id="340" r:id="rId22"/>
    <p:sldId id="325" r:id="rId23"/>
    <p:sldId id="346" r:id="rId24"/>
    <p:sldId id="328" r:id="rId25"/>
    <p:sldId id="330" r:id="rId26"/>
    <p:sldId id="331" r:id="rId27"/>
    <p:sldId id="332" r:id="rId28"/>
    <p:sldId id="333" r:id="rId29"/>
    <p:sldId id="335" r:id="rId30"/>
    <p:sldId id="336" r:id="rId31"/>
    <p:sldId id="337" r:id="rId32"/>
    <p:sldId id="327" r:id="rId33"/>
    <p:sldId id="341" r:id="rId34"/>
    <p:sldId id="347" r:id="rId35"/>
    <p:sldId id="342" r:id="rId36"/>
    <p:sldId id="345" r:id="rId37"/>
    <p:sldId id="343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4796"/>
    <a:srgbClr val="3698CA"/>
    <a:srgbClr val="E31E24"/>
    <a:srgbClr val="0E3CB0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 snapToGrid="0">
      <p:cViewPr varScale="1">
        <p:scale>
          <a:sx n="80" d="100"/>
          <a:sy n="80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9AB47-3965-4029-BDFA-D03D67BE57A1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D862E-709B-4040-95C7-A886C8609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27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fld id="{3FA82AF1-C90D-4348-9990-84A648E7A5C3}" type="slidenum">
              <a:rPr lang="ru-RU" altLang="ru-RU">
                <a:latin typeface="Calibri" panose="020F0502020204030204" pitchFamily="34" charset="0"/>
              </a:rPr>
              <a:pPr/>
              <a:t>3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315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690FF-66FE-4A0F-8066-B1051120003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776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690FF-66FE-4A0F-8066-B1051120003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6682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fld id="{52F20DCC-67C0-4ED6-AF8A-427CDE187F18}" type="slidenum">
              <a:rPr lang="ru-RU" altLang="ru-RU">
                <a:solidFill>
                  <a:srgbClr val="000000"/>
                </a:solidFill>
                <a:latin typeface="Calibri" panose="020F0502020204030204" pitchFamily="34" charset="0"/>
              </a:rPr>
              <a:pPr/>
              <a:t>6</a:t>
            </a:fld>
            <a:endParaRPr lang="ru-RU" altLang="ru-RU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284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D94896-96A3-464E-9612-8EF9245BE175}" type="slidenum">
              <a:rPr lang="ru-RU" altLang="ru-RU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altLang="ru-RU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510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CDE52E-A06E-4E6F-A808-3BFBB856DB9A}" type="slidenum">
              <a:rPr lang="ru-RU" altLang="ru-RU" smtClean="0">
                <a:solidFill>
                  <a:srgbClr val="000000"/>
                </a:solidFill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altLang="ru-RU" smtClean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600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4560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D862E-709B-4040-95C7-A886C860937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720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3690FF-66FE-4A0F-8066-B1051120003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8527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D862E-709B-4040-95C7-A886C860937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783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D862E-709B-4040-95C7-A886C860937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155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17D5-8D4B-40EA-B23A-8F9C7DD6B6DE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2DD6E-BA05-4F79-8FA1-E1251635AB6A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FE37-1D67-4B06-B0A8-2BEA699BE38A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9FF0-74CC-457D-8FA1-D887FE8DD990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834AAD-1722-4149-88EB-FAC544CA7D28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01F304-B1D4-4029-B195-BAF2CE250E3D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63FFD3-7922-4D05-8475-E7D48BFAF1F6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EEB0EC-132B-4631-B38B-785F0D1C6B87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02252B-EBEB-4E8B-9C25-4A18C726F00B}" type="datetime1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544C93-2373-474B-AB19-C0FDAB96C332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4FA948-F300-44A4-9758-8160A9EBB960}" type="datetime1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516A-3D8C-4BEC-ACC5-1FA949283BC6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5FDB4-9894-463B-ADCE-6F6EA4E7C289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8DEA8-7AF4-44DA-A193-5B854ED4C14A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0E402F-7F2F-46EE-9899-FE8DB76DEDC6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93FAEE-8B3F-4A4A-849F-D4D080B91192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FF4DCA-87C4-4319-8CB2-57F4CF953341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591D95-36DF-4FE1-ADDE-44CEA8A22B77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1CD223-E5E0-47C6-AA33-D4C3C3C005AA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13B8060-F615-40F2-8BAE-94A2194D1E10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0CE914-7FC8-4108-B2AF-E6961ACE7125}" type="datetime1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6E1E6F-AA7D-4A20-A142-D96FE805BCDD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4D5FF-73A6-482B-A671-014D2A25BE8C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D9C0B-5184-4455-B2D1-04DDF929A775}" type="datetime1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52192D-52AE-494F-9C22-71C803DF4A21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8D1CC4-1FA7-4359-A1D2-C8A5AAD97E80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9072A0-1B4A-48C1-B46E-A56B725C5B00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6762C08-F019-45DD-BAF9-A6061BA398B5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834AAD-1722-4149-88EB-FAC544CA7D28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0875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01F304-B1D4-4029-B195-BAF2CE250E3D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565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63FFD3-7922-4D05-8475-E7D48BFAF1F6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6553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EEB0EC-132B-4631-B38B-785F0D1C6B87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718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02252B-EBEB-4E8B-9C25-4A18C726F00B}" type="datetime1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18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58BEF-7C30-4137-BA85-41D45D0734E9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544C93-2373-474B-AB19-C0FDAB96C332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4444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4FA948-F300-44A4-9758-8160A9EBB960}" type="datetime1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97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5FDB4-9894-463B-ADCE-6F6EA4E7C289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7408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8DEA8-7AF4-44DA-A193-5B854ED4C14A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3432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0E402F-7F2F-46EE-9899-FE8DB76DEDC6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8439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93FAEE-8B3F-4A4A-849F-D4D080B91192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0752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750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DDBFB-91C8-4BC7-A500-86AEC952EB1B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32E4-77D4-4910-AF74-BE975A5512DD}" type="datetime1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F9C6-35D3-4B55-8870-2A954FC8F769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A17-7A4D-4A7D-A431-74723D61C33E}" type="datetime1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4FE-2AE0-43EB-AD12-FD0BE3E48067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8572B-1778-4F25-9E9E-855857CD869E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pic>
        <p:nvPicPr>
          <p:cNvPr id="8" name="Объект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442" y="156658"/>
            <a:ext cx="2752725" cy="803275"/>
          </a:xfrm>
          <a:prstGeom prst="rect">
            <a:avLst/>
          </a:prstGeom>
        </p:spPr>
      </p:pic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+mn-lt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16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05" b="36705"/>
          <a:stretch/>
        </p:blipFill>
        <p:spPr>
          <a:xfrm>
            <a:off x="11235824" y="230188"/>
            <a:ext cx="796231" cy="78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300" dirty="0">
                <a:solidFill>
                  <a:schemeClr val="bg1"/>
                </a:solidFill>
                <a:latin typeface="Book Antiqua" panose="02040602050305030304" pitchFamily="18" charset="0"/>
              </a:rPr>
              <a:t>Государственное бюджетное </a:t>
            </a:r>
            <a:r>
              <a:rPr lang="ru-RU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учреждение дополнительного </a:t>
            </a:r>
            <a:r>
              <a:rPr lang="ru-RU" sz="1300" dirty="0">
                <a:solidFill>
                  <a:schemeClr val="bg1"/>
                </a:solidFill>
                <a:latin typeface="Book Antiqua" panose="02040602050305030304" pitchFamily="18" charset="0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Book Antiqua" panose="02040602050305030304" pitchFamily="18" charset="0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»</a:t>
            </a:r>
            <a:endParaRPr lang="ru-RU" sz="16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43" name="Picture 2" descr="http://qrcoder.ru/code/?https%3A%2F%2Frcokio.ru%2F&amp;4&amp;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23" y="4952385"/>
            <a:ext cx="1267200" cy="12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pic>
        <p:nvPicPr>
          <p:cNvPr id="46" name="Объект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442" y="156658"/>
            <a:ext cx="2752725" cy="803275"/>
          </a:xfrm>
          <a:prstGeom prst="rect">
            <a:avLst/>
          </a:prstGeom>
        </p:spPr>
      </p:pic>
      <p:sp>
        <p:nvSpPr>
          <p:cNvPr id="47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+mn-lt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4119073" y="2915156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 smtClea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52" name="Google Shape;559;p43"/>
          <p:cNvGrpSpPr/>
          <p:nvPr userDrawn="1"/>
        </p:nvGrpSpPr>
        <p:grpSpPr>
          <a:xfrm>
            <a:off x="4321282" y="3069512"/>
            <a:ext cx="573220" cy="552687"/>
            <a:chOff x="1236875" y="1623900"/>
            <a:chExt cx="465200" cy="455475"/>
          </a:xfrm>
        </p:grpSpPr>
        <p:sp>
          <p:nvSpPr>
            <p:cNvPr id="53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5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7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8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0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1" name="Группа 60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64" name="Прямоугольник 6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65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67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5" name="TextBox 74"/>
          <p:cNvSpPr txBox="1"/>
          <p:nvPr userDrawn="1"/>
        </p:nvSpPr>
        <p:spPr>
          <a:xfrm>
            <a:off x="3248690" y="3820184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info@rcokio.ru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76" name="TextBox 75"/>
          <p:cNvSpPr txBox="1"/>
          <p:nvPr userDrawn="1"/>
        </p:nvSpPr>
        <p:spPr>
          <a:xfrm>
            <a:off x="5226013" y="3826835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 smtClean="0">
                <a:latin typeface="+mn-lt"/>
              </a:rPr>
              <a:t>8 (</a:t>
            </a:r>
            <a:r>
              <a:rPr lang="ru-RU" sz="1800" b="1" dirty="0">
                <a:latin typeface="+mn-lt"/>
              </a:rPr>
              <a:t>351) 217 </a:t>
            </a:r>
            <a:r>
              <a:rPr lang="ru-RU" sz="1800" b="1" dirty="0" smtClean="0">
                <a:latin typeface="+mn-lt"/>
              </a:rPr>
              <a:t>30 89</a:t>
            </a:r>
            <a:endParaRPr lang="ru-RU" sz="1800" b="1" dirty="0">
              <a:latin typeface="+mn-lt"/>
            </a:endParaRPr>
          </a:p>
        </p:txBody>
      </p:sp>
      <p:sp>
        <p:nvSpPr>
          <p:cNvPr id="77" name="TextBox 76"/>
          <p:cNvSpPr txBox="1"/>
          <p:nvPr userDrawn="1"/>
        </p:nvSpPr>
        <p:spPr>
          <a:xfrm>
            <a:off x="2774537" y="2052055"/>
            <a:ext cx="6112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78" name="Google Shape;59;g142ea23b5d2_0_0"/>
          <p:cNvSpPr txBox="1"/>
          <p:nvPr userDrawn="1"/>
        </p:nvSpPr>
        <p:spPr bwMode="auto">
          <a:xfrm>
            <a:off x="3944233" y="4372509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СОЦИАЛЬНЫХ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3129333" y="6217831"/>
            <a:ext cx="1487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latin typeface="+mn-lt"/>
              </a:rPr>
              <a:t>сайт ГБУ ДПО ЧИРО</a:t>
            </a:r>
            <a:endParaRPr lang="ru-RU" sz="1200" b="1" dirty="0">
              <a:latin typeface="+mn-lt"/>
            </a:endParaRPr>
          </a:p>
        </p:txBody>
      </p:sp>
      <p:sp>
        <p:nvSpPr>
          <p:cNvPr id="80" name="TextBox 79"/>
          <p:cNvSpPr txBox="1"/>
          <p:nvPr userDrawn="1"/>
        </p:nvSpPr>
        <p:spPr>
          <a:xfrm>
            <a:off x="5144489" y="6217832"/>
            <a:ext cx="1236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err="1" smtClean="0">
                <a:latin typeface="+mn-lt"/>
              </a:rPr>
              <a:t>Телеграм</a:t>
            </a:r>
            <a:r>
              <a:rPr lang="ru-RU" sz="1200" b="1" dirty="0" smtClean="0">
                <a:latin typeface="+mn-lt"/>
              </a:rPr>
              <a:t>-канал</a:t>
            </a:r>
            <a:endParaRPr lang="ru-RU" sz="1200" b="1" dirty="0">
              <a:latin typeface="+mn-lt"/>
            </a:endParaRPr>
          </a:p>
        </p:txBody>
      </p:sp>
      <p:sp>
        <p:nvSpPr>
          <p:cNvPr id="81" name="TextBox 80"/>
          <p:cNvSpPr txBox="1"/>
          <p:nvPr userDrawn="1"/>
        </p:nvSpPr>
        <p:spPr>
          <a:xfrm>
            <a:off x="6816563" y="6217833"/>
            <a:ext cx="1823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latin typeface="+mn-lt"/>
              </a:rPr>
              <a:t>Сообщество</a:t>
            </a:r>
            <a:r>
              <a:rPr lang="ru-RU" sz="1200" b="1" baseline="0" dirty="0" smtClean="0">
                <a:latin typeface="+mn-lt"/>
              </a:rPr>
              <a:t> в </a:t>
            </a:r>
            <a:r>
              <a:rPr lang="ru-RU" sz="1200" b="1" baseline="0" dirty="0" err="1" smtClean="0">
                <a:latin typeface="+mn-lt"/>
              </a:rPr>
              <a:t>ВКонтакте</a:t>
            </a:r>
            <a:endParaRPr lang="ru-RU" sz="1200" b="1" dirty="0">
              <a:latin typeface="+mn-lt"/>
            </a:endParaRPr>
          </a:p>
        </p:txBody>
      </p:sp>
      <p:pic>
        <p:nvPicPr>
          <p:cNvPr id="82" name="Рисунок 81"/>
          <p:cNvPicPr>
            <a:picLocks noChangeAspect="1"/>
          </p:cNvPicPr>
          <p:nvPr userDrawn="1"/>
        </p:nvPicPr>
        <p:blipFill>
          <a:blip r:embed="rId1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32" y="4868862"/>
            <a:ext cx="1374382" cy="1374382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0" t="3964" r="16630" b="5414"/>
          <a:stretch/>
        </p:blipFill>
        <p:spPr>
          <a:xfrm>
            <a:off x="5129360" y="4966454"/>
            <a:ext cx="1267200" cy="1179198"/>
          </a:xfrm>
          <a:prstGeom prst="rect">
            <a:avLst/>
          </a:prstGeom>
        </p:spPr>
      </p:pic>
      <p:grpSp>
        <p:nvGrpSpPr>
          <p:cNvPr id="84" name="Группа 83"/>
          <p:cNvGrpSpPr/>
          <p:nvPr userDrawn="1"/>
        </p:nvGrpSpPr>
        <p:grpSpPr>
          <a:xfrm>
            <a:off x="6307702" y="2913996"/>
            <a:ext cx="982907" cy="902509"/>
            <a:chOff x="6340839" y="2922348"/>
            <a:chExt cx="916634" cy="834456"/>
          </a:xfrm>
        </p:grpSpPr>
        <p:sp>
          <p:nvSpPr>
            <p:cNvPr id="85" name="Прямоугольник 84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86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05" b="36705"/>
          <a:stretch/>
        </p:blipFill>
        <p:spPr>
          <a:xfrm>
            <a:off x="11235824" y="230188"/>
            <a:ext cx="796231" cy="78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82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nadezhda.skripova@chiro74.ru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4" Type="http://schemas.openxmlformats.org/officeDocument/2006/relationships/hyperlink" Target="mailto:elena.kolikova@chiro74.ru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aleksandr.mashukov@chiro74.ru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s://ipk74.ru/kafio/rimts/news/ob-utverzhdenii-plana-realizatsii-dorozhnoy-karty-kontseptsii-razvitiya-shkolnykh-informatsionno-bibliotechnykh-tsentrov-v-chelyabinskoy-oblasti-na-2023-2024-gody/" TargetMode="External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4.jpeg"/><Relationship Id="rId11" Type="http://schemas.openxmlformats.org/officeDocument/2006/relationships/hyperlink" Target="https://vk.com/club211704428" TargetMode="External"/><Relationship Id="rId5" Type="http://schemas.openxmlformats.org/officeDocument/2006/relationships/hyperlink" Target="https://ikt.ipk74.ru/forum/forum106/" TargetMode="External"/><Relationship Id="rId10" Type="http://schemas.openxmlformats.org/officeDocument/2006/relationships/hyperlink" Target="https://ipk74.ru/kafio/rimts/news/" TargetMode="External"/><Relationship Id="rId4" Type="http://schemas.openxmlformats.org/officeDocument/2006/relationships/hyperlink" Target="https://ipk74.ru/kafio/rimts/repos/" TargetMode="External"/><Relationship Id="rId9" Type="http://schemas.openxmlformats.org/officeDocument/2006/relationships/hyperlink" Target="mailto:elena.kacheva@chiro74.ru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aleksandr.mashukov@chiro74.ru" TargetMode="Externa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aleksandr.mashukov@chiro74.ru" TargetMode="Externa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topic-170773505_41779590" TargetMode="External"/><Relationship Id="rId2" Type="http://schemas.openxmlformats.org/officeDocument/2006/relationships/hyperlink" Target="https://ipk74.ru/kafio/kyalo/rod-lang-and-lit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topic-170773505_49333695" TargetMode="External"/><Relationship Id="rId2" Type="http://schemas.openxmlformats.org/officeDocument/2006/relationships/hyperlink" Target="https://ipk74.ru/organ-deyat-yaz-adaptacii/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58113" y="2233678"/>
            <a:ext cx="7231310" cy="2450224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Единый методический день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5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«Ключевые направления научно-методического сопровождения муниципальных систем образования </a:t>
            </a:r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в </a:t>
            </a:r>
            <a:r>
              <a:rPr lang="ru-RU" sz="25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контексте единых подходов </a:t>
            </a:r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к </a:t>
            </a:r>
            <a:r>
              <a:rPr lang="ru-RU" sz="25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содержанию и оценке эффективного </a:t>
            </a:r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управления»</a:t>
            </a:r>
            <a:endParaRPr lang="ru-RU" sz="25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8113" y="6098526"/>
            <a:ext cx="25887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01–02 февраля 2024 г.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8140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Прямоугольник 3"/>
          <p:cNvSpPr>
            <a:spLocks noChangeArrowheads="1"/>
          </p:cNvSpPr>
          <p:nvPr/>
        </p:nvSpPr>
        <p:spPr bwMode="auto">
          <a:xfrm>
            <a:off x="239713" y="3625850"/>
            <a:ext cx="5435600" cy="831850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264796"/>
                </a:solidFill>
              </a:rPr>
              <a:t>Учебное пособие </a:t>
            </a:r>
            <a:r>
              <a:rPr lang="ru-RU" altLang="ru-RU" sz="1600">
                <a:solidFill>
                  <a:srgbClr val="000000"/>
                </a:solidFill>
              </a:rPr>
              <a:t>«Экологические, экономические и социальные направления развития Челябинской области в соответствии с концепцией «устойчивого развития» </a:t>
            </a:r>
          </a:p>
        </p:txBody>
      </p:sp>
      <p:sp>
        <p:nvSpPr>
          <p:cNvPr id="53251" name="Прямоугольник 4"/>
          <p:cNvSpPr>
            <a:spLocks noChangeArrowheads="1"/>
          </p:cNvSpPr>
          <p:nvPr/>
        </p:nvSpPr>
        <p:spPr bwMode="auto">
          <a:xfrm>
            <a:off x="5989638" y="490538"/>
            <a:ext cx="5186362" cy="4278312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rgbClr val="000000"/>
                </a:solidFill>
              </a:rPr>
              <a:t>Региональный конкурс методических материалов </a:t>
            </a:r>
            <a:r>
              <a:rPr lang="ru-RU" altLang="ru-RU" sz="1600" b="1" dirty="0">
                <a:solidFill>
                  <a:srgbClr val="264796"/>
                </a:solidFill>
              </a:rPr>
              <a:t>«Лучший экоурок» </a:t>
            </a:r>
            <a:r>
              <a:rPr lang="ru-RU" altLang="ru-RU" sz="1600" dirty="0"/>
              <a:t>(кафедра естественно-математических дисциплин, кафедра начального образования)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rgbClr val="000000"/>
                </a:solidFill>
              </a:rPr>
              <a:t>Региональный конкурс научно-методических материалов </a:t>
            </a:r>
            <a:r>
              <a:rPr lang="ru-RU" altLang="ru-RU" sz="1600" b="1" dirty="0">
                <a:solidFill>
                  <a:srgbClr val="264796"/>
                </a:solidFill>
              </a:rPr>
              <a:t>"Новой школе - новые стандарты" </a:t>
            </a:r>
            <a:r>
              <a:rPr lang="ru-RU" altLang="ru-RU" sz="1600" dirty="0">
                <a:solidFill>
                  <a:srgbClr val="000000"/>
                </a:solidFill>
              </a:rPr>
              <a:t>Номинация «Лучшие оценочные материалы по предметным результатам, направленные на оценку компетенций в области экологического образования»</a:t>
            </a:r>
            <a:r>
              <a:rPr lang="ru-RU" altLang="ru-RU" sz="1600" dirty="0"/>
              <a:t> (ЦНППМПР (стандарт</a:t>
            </a:r>
            <a:r>
              <a:rPr lang="ru-RU" altLang="ru-RU" sz="1600" dirty="0" smtClean="0"/>
              <a:t>)</a:t>
            </a:r>
            <a:endParaRPr lang="ru-RU" altLang="ru-RU" sz="1600" dirty="0"/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600" b="1" dirty="0">
                <a:solidFill>
                  <a:srgbClr val="264796"/>
                </a:solidFill>
              </a:rPr>
              <a:t>Всероссийский детский экологический форум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600" b="1" dirty="0">
                <a:solidFill>
                  <a:srgbClr val="264796"/>
                </a:solidFill>
              </a:rPr>
              <a:t>Экологический водный форум Южного Урала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600" b="1" dirty="0">
                <a:solidFill>
                  <a:srgbClr val="264796"/>
                </a:solidFill>
              </a:rPr>
              <a:t>Всероссийская научно-практическая конференция </a:t>
            </a:r>
            <a:r>
              <a:rPr lang="ru-RU" altLang="ru-RU" sz="1600" dirty="0">
                <a:solidFill>
                  <a:srgbClr val="000000"/>
                </a:solidFill>
              </a:rPr>
              <a:t>«Роль естественно-математических и технологических предметов в формировании профессиональных знаний» (кафедра естественно-математических дисциплин)</a:t>
            </a: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EE6F3E-D4DE-411B-8B0F-F15D4F55DD5B}"/>
              </a:ext>
            </a:extLst>
          </p:cNvPr>
          <p:cNvSpPr/>
          <p:nvPr/>
        </p:nvSpPr>
        <p:spPr>
          <a:xfrm>
            <a:off x="239713" y="66675"/>
            <a:ext cx="5435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264796"/>
                </a:solidFill>
                <a:latin typeface="+mn-lt"/>
              </a:rPr>
              <a:t>НАПРАВЛЕНИЯ  МЕТОДИЧЕСКОГО СОПРОВОЖДЕНИЯ</a:t>
            </a:r>
            <a:endParaRPr lang="ru-RU" b="1" dirty="0">
              <a:solidFill>
                <a:srgbClr val="264796"/>
              </a:solidFill>
              <a:latin typeface="Calibri" panose="020F0502020204030204"/>
            </a:endParaRPr>
          </a:p>
        </p:txBody>
      </p:sp>
      <p:sp>
        <p:nvSpPr>
          <p:cNvPr id="53253" name="Прямоугольник 6"/>
          <p:cNvSpPr>
            <a:spLocks noChangeArrowheads="1"/>
          </p:cNvSpPr>
          <p:nvPr/>
        </p:nvSpPr>
        <p:spPr bwMode="auto">
          <a:xfrm>
            <a:off x="2413000" y="4657725"/>
            <a:ext cx="3262313" cy="584200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264796"/>
                </a:solidFill>
              </a:rPr>
              <a:t>Взаимодействие с Министерством экологии Челябинской области</a:t>
            </a:r>
            <a:endParaRPr lang="ru-RU" altLang="ru-RU" sz="1600"/>
          </a:p>
        </p:txBody>
      </p:sp>
      <p:sp>
        <p:nvSpPr>
          <p:cNvPr id="53254" name="Прямоугольник 1"/>
          <p:cNvSpPr>
            <a:spLocks noChangeArrowheads="1"/>
          </p:cNvSpPr>
          <p:nvPr/>
        </p:nvSpPr>
        <p:spPr bwMode="auto">
          <a:xfrm>
            <a:off x="239713" y="490538"/>
            <a:ext cx="5435600" cy="2309812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600" dirty="0"/>
              <a:t>Реализация дополнительной профессиональной программы повышения квалификации</a:t>
            </a:r>
            <a:r>
              <a:rPr lang="ru-RU" altLang="ru-RU" sz="1600" dirty="0">
                <a:solidFill>
                  <a:srgbClr val="264796"/>
                </a:solidFill>
              </a:rPr>
              <a:t> </a:t>
            </a:r>
            <a:r>
              <a:rPr lang="ru-RU" altLang="ru-RU" sz="1600" b="1" dirty="0">
                <a:solidFill>
                  <a:srgbClr val="264796"/>
                </a:solidFill>
              </a:rPr>
              <a:t>«Содержание и методика преподавания экологии в системе общего образования: региональный контекст» </a:t>
            </a:r>
            <a:r>
              <a:rPr lang="ru-RU" altLang="ru-RU" sz="1600" dirty="0"/>
              <a:t>(кафедра начального образования, кафедра естественно-математических дисциплин)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ru-RU" sz="1600" dirty="0"/>
              <a:t>Реализация </a:t>
            </a:r>
            <a:r>
              <a:rPr lang="ru-RU" altLang="ru-RU" sz="1600" b="1" dirty="0"/>
              <a:t>программ стажировок </a:t>
            </a:r>
            <a:r>
              <a:rPr lang="ru-RU" altLang="ru-RU" sz="1600" dirty="0"/>
              <a:t>по результатам деятельности региональных инновационных площадок (ЦНППМПР (стандарт</a:t>
            </a:r>
            <a:r>
              <a:rPr lang="ru-RU" altLang="ru-RU" sz="1600" dirty="0" smtClean="0"/>
              <a:t>)</a:t>
            </a:r>
            <a:endParaRPr lang="ru-RU" altLang="ru-RU" sz="1600" dirty="0"/>
          </a:p>
        </p:txBody>
      </p:sp>
      <p:sp>
        <p:nvSpPr>
          <p:cNvPr id="53255" name="Прямоугольник 8"/>
          <p:cNvSpPr>
            <a:spLocks noChangeArrowheads="1"/>
          </p:cNvSpPr>
          <p:nvPr/>
        </p:nvSpPr>
        <p:spPr bwMode="auto">
          <a:xfrm>
            <a:off x="239713" y="2913063"/>
            <a:ext cx="5435600" cy="584200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264796"/>
                </a:solidFill>
              </a:rPr>
              <a:t>Консультации</a:t>
            </a:r>
            <a:r>
              <a:rPr lang="ru-RU" altLang="ru-RU" sz="1600" b="1"/>
              <a:t> </a:t>
            </a:r>
            <a:r>
              <a:rPr lang="ru-RU" altLang="ru-RU" sz="1600"/>
              <a:t>по реализации непрерывного экологического образования в образовательной организации </a:t>
            </a:r>
          </a:p>
        </p:txBody>
      </p:sp>
      <p:pic>
        <p:nvPicPr>
          <p:cNvPr id="53256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4586288"/>
            <a:ext cx="1751012" cy="1762125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7" name="Прямоугольник 10"/>
          <p:cNvSpPr>
            <a:spLocks noChangeArrowheads="1"/>
          </p:cNvSpPr>
          <p:nvPr/>
        </p:nvSpPr>
        <p:spPr bwMode="auto">
          <a:xfrm>
            <a:off x="2413000" y="5445125"/>
            <a:ext cx="3262313" cy="830263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264796"/>
                </a:solidFill>
              </a:rPr>
              <a:t>Цикл вебинаров </a:t>
            </a:r>
            <a:r>
              <a:rPr lang="ru-RU" altLang="ru-RU" sz="1600"/>
              <a:t>по непрерывному экологическому образованию в системе общего образования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82DAC5F8-1B32-4466-BC8F-EF607EB82F12}"/>
              </a:ext>
            </a:extLst>
          </p:cNvPr>
          <p:cNvSpPr/>
          <p:nvPr/>
        </p:nvSpPr>
        <p:spPr>
          <a:xfrm>
            <a:off x="5989638" y="66675"/>
            <a:ext cx="5186362" cy="36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264796"/>
                </a:solidFill>
                <a:latin typeface="+mn-lt"/>
              </a:rPr>
              <a:t>МЕРОПРИЯТИЯ</a:t>
            </a:r>
          </a:p>
        </p:txBody>
      </p:sp>
      <p:sp>
        <p:nvSpPr>
          <p:cNvPr id="14" name="Стрелка влево 13">
            <a:extLst>
              <a:ext uri="{FF2B5EF4-FFF2-40B4-BE49-F238E27FC236}">
                <a16:creationId xmlns:a16="http://schemas.microsoft.com/office/drawing/2014/main" id="{2C9A6CC9-1F18-4CBB-B904-859751B35057}"/>
              </a:ext>
            </a:extLst>
          </p:cNvPr>
          <p:cNvSpPr/>
          <p:nvPr/>
        </p:nvSpPr>
        <p:spPr>
          <a:xfrm>
            <a:off x="1990725" y="4818063"/>
            <a:ext cx="422275" cy="2222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E25B508B-96FD-4C6D-A15D-61B4B6C24654}"/>
              </a:ext>
            </a:extLst>
          </p:cNvPr>
          <p:cNvSpPr/>
          <p:nvPr/>
        </p:nvSpPr>
        <p:spPr>
          <a:xfrm>
            <a:off x="5989638" y="4851400"/>
            <a:ext cx="6008687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  <a:latin typeface="+mn-lt"/>
              </a:rPr>
              <a:t>КОНТАКТЫ</a:t>
            </a:r>
          </a:p>
        </p:txBody>
      </p:sp>
      <p:sp>
        <p:nvSpPr>
          <p:cNvPr id="53261" name="Прямоугольник 15"/>
          <p:cNvSpPr>
            <a:spLocks noChangeArrowheads="1"/>
          </p:cNvSpPr>
          <p:nvPr/>
        </p:nvSpPr>
        <p:spPr bwMode="auto">
          <a:xfrm>
            <a:off x="5989638" y="5241925"/>
            <a:ext cx="6008687" cy="1570038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/>
              <a:t>Скрипова Надежда Евгеньевна</a:t>
            </a:r>
            <a:r>
              <a:rPr lang="ru-RU" altLang="ru-RU" sz="1600" dirty="0"/>
              <a:t>, заведующий кафедрой начального образования ГБУ ДПО «ЧИРО», </a:t>
            </a:r>
            <a:r>
              <a:rPr lang="ru-RU" altLang="ru-RU" sz="1600" dirty="0">
                <a:hlinkClick r:id="rId3"/>
              </a:rPr>
              <a:t>nadezhda.skripova@chiro74.ru</a:t>
            </a:r>
            <a:r>
              <a:rPr lang="ru-RU" altLang="ru-RU" sz="1600" dirty="0"/>
              <a:t>  </a:t>
            </a:r>
          </a:p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 err="1"/>
              <a:t>Коликова</a:t>
            </a:r>
            <a:r>
              <a:rPr lang="ru-RU" altLang="ru-RU" sz="1600" b="1" dirty="0"/>
              <a:t> Елена Георгиевна</a:t>
            </a:r>
            <a:r>
              <a:rPr lang="ru-RU" altLang="ru-RU" sz="1600" dirty="0"/>
              <a:t>, и.о. заведующего кафедры естественно-математических дисциплин ГБУ ДПО «ЧИРО», </a:t>
            </a:r>
            <a:r>
              <a:rPr lang="ru-RU" altLang="ru-RU" sz="1600" dirty="0">
                <a:hlinkClick r:id="rId4"/>
              </a:rPr>
              <a:t>elena.kolikova@chiro74.ru</a:t>
            </a:r>
            <a:r>
              <a:rPr lang="ru-RU" altLang="ru-RU" sz="1600" dirty="0"/>
              <a:t>  , 264-01-51</a:t>
            </a:r>
          </a:p>
        </p:txBody>
      </p:sp>
    </p:spTree>
    <p:extLst>
      <p:ext uri="{BB962C8B-B14F-4D97-AF65-F5344CB8AC3E}">
        <p14:creationId xmlns:p14="http://schemas.microsoft.com/office/powerpoint/2010/main" val="3258745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08AE41-FC44-4114-81F8-059A6A64B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77346" y="1709738"/>
            <a:ext cx="5870103" cy="2852737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Формирование и развитие инженерной культуры обучающихся </a:t>
            </a:r>
            <a:r>
              <a:rPr lang="ru-RU" altLang="ru-RU" sz="36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altLang="ru-RU" sz="36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altLang="ru-RU" sz="36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Челябинской </a:t>
            </a:r>
            <a:r>
              <a:rPr lang="ru-RU" alt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области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52688E-E2EE-4FEB-8F98-5045823CC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7636" y="4924442"/>
            <a:ext cx="6232242" cy="1186648"/>
          </a:xfrm>
        </p:spPr>
        <p:txBody>
          <a:bodyPr rtlCol="0"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2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Коликова Елена Георгиевна, </a:t>
            </a:r>
            <a:endParaRPr lang="ru-RU" sz="2200" b="1" dirty="0" smtClean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2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и.о</a:t>
            </a:r>
            <a:r>
              <a:rPr lang="ru-RU" sz="22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. заведующего кафедры естественно-математических дисциплин, старший преподаватель ГБУ ДПО «ЧИРО»</a:t>
            </a:r>
          </a:p>
        </p:txBody>
      </p:sp>
    </p:spTree>
    <p:extLst>
      <p:ext uri="{BB962C8B-B14F-4D97-AF65-F5344CB8AC3E}">
        <p14:creationId xmlns:p14="http://schemas.microsoft.com/office/powerpoint/2010/main" val="19235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52062F8-AA34-4FC8-B309-4A6C97CA225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631"/>
            <a:ext cx="11085513" cy="98583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100000"/>
              </a:lnSpc>
              <a:buFont typeface="Arial" panose="020B0604020202020204" pitchFamily="34" charset="0"/>
              <a:buNone/>
              <a:defRPr/>
            </a:pP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Нормативные основания</a:t>
            </a:r>
          </a:p>
          <a:p>
            <a:pPr algn="just" eaLnBrk="1" hangingPunct="1">
              <a:lnSpc>
                <a:spcPct val="100000"/>
              </a:lnSpc>
              <a:buFont typeface="Wingdings" panose="05000000000000000000" pitchFamily="2" charset="2"/>
              <a:buChar char="Ø"/>
              <a:defRPr/>
            </a:pPr>
            <a:r>
              <a:rPr lang="ru-RU" sz="1600" dirty="0"/>
              <a:t>Приказ Министерства образования и науки Челябинской области №02/1940 от 04 августа 2023 г. «Об утверждении Концепции формирования и развития инженерной культуры обучающихся Челябинской области»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EC2B77B-D055-4404-A5C5-1B6C9AF50B12}"/>
              </a:ext>
            </a:extLst>
          </p:cNvPr>
          <p:cNvSpPr/>
          <p:nvPr/>
        </p:nvSpPr>
        <p:spPr>
          <a:xfrm>
            <a:off x="122238" y="4327525"/>
            <a:ext cx="11933237" cy="20621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  <a:cs typeface="Calibri" panose="020F0502020204030204" pitchFamily="34" charset="0"/>
              </a:rPr>
              <a:t>Системное использование возможностей региональной инфраструктуры Национального проекта «Образование», созданной в системе общего и дополнительного образования, ресурсов образовательных организаций среднего профессионального и высшего образования Челябинской области, обеспечивающих организацию непрерывного процесса формирования инженерной культуры обучающихся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  <a:cs typeface="Calibri" panose="020F0502020204030204" pitchFamily="34" charset="0"/>
              </a:rPr>
              <a:t>Сформированная система научно-методического и учебно- дидактического обеспечения реализации формирования и развития инженерной культуры обучающихся в Челябинской области </a:t>
            </a:r>
          </a:p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  <a:cs typeface="Calibri" panose="020F0502020204030204" pitchFamily="34" charset="0"/>
              </a:rPr>
              <a:t>Сформированная система повышения квалификации, которая обеспечит развитие профессиональных компетентностей педагогов в деятельности по осуществлению формирования и развития инженерной культуры обучающихся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FA2CA4-D268-4F8C-AAA6-729A1453B4CE}"/>
              </a:ext>
            </a:extLst>
          </p:cNvPr>
          <p:cNvSpPr/>
          <p:nvPr/>
        </p:nvSpPr>
        <p:spPr>
          <a:xfrm>
            <a:off x="122238" y="3905250"/>
            <a:ext cx="54450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000"/>
              </a:spcBef>
              <a:defRPr/>
            </a:pP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Ожидаемые результаты реализации Концепции</a:t>
            </a:r>
          </a:p>
        </p:txBody>
      </p:sp>
      <p:sp>
        <p:nvSpPr>
          <p:cNvPr id="57349" name="Прямоугольник 9"/>
          <p:cNvSpPr>
            <a:spLocks noChangeArrowheads="1"/>
          </p:cNvSpPr>
          <p:nvPr/>
        </p:nvSpPr>
        <p:spPr bwMode="auto">
          <a:xfrm>
            <a:off x="61118" y="889022"/>
            <a:ext cx="12055475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algn="just" eaLnBrk="1" hangingPunct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rgbClr val="000000"/>
                </a:solidFill>
                <a:latin typeface="Calibri" panose="020F0502020204030204" pitchFamily="34" charset="0"/>
              </a:rPr>
              <a:t>Приказ Министерства образования и науки Челябинской области от 13.12.2023 №02/2942 «Об утверждении дорожной карты и плана реализации Концепции формирования и развития инженерной культуры обучающихся в Челябинской области на 2024 год»</a:t>
            </a:r>
            <a:endParaRPr lang="en-US" alt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 eaLnBrk="1" hangingPunct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rgbClr val="000000"/>
                </a:solidFill>
                <a:latin typeface="Calibri" panose="020F0502020204030204" pitchFamily="34" charset="0"/>
              </a:rPr>
              <a:t>Приказ Министерства образования и науки Челябинской области  № 1941 от 04.08.2023 «Об утверждении Модели формирования и развития губернаторских инженерных классов в системе образования Челябинской области («Инженер будущего74»)»</a:t>
            </a:r>
          </a:p>
          <a:p>
            <a:pPr algn="just" eaLnBrk="1" hangingPunct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rgbClr val="000000"/>
                </a:solidFill>
                <a:latin typeface="Calibri" panose="020F0502020204030204" pitchFamily="34" charset="0"/>
              </a:rPr>
              <a:t>Приказ Министерства образования и науки  Челябинской области № 02/2463 от 12.10.2023 г. «Об утверждении дорожной карты и регламента реализации модели формирования и развития губернаторских инженерных классов в системе образования Челябинской области на 2023-2025 гг.»</a:t>
            </a:r>
          </a:p>
          <a:p>
            <a:pPr algn="just" eaLnBrk="1" hangingPunct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altLang="ru-RU" sz="1600" dirty="0">
                <a:solidFill>
                  <a:srgbClr val="000000"/>
                </a:solidFill>
                <a:latin typeface="Calibri" panose="020F0502020204030204" pitchFamily="34" charset="0"/>
              </a:rPr>
              <a:t>Приказ Министерства образования и науки Челябинской области №02/2154 от 01.09.2023 «О результатах конкурсного отбора образовательных организаций для открытия губернаторских инженерных классов в 2023 -2024 учебном году»</a:t>
            </a:r>
            <a:endParaRPr lang="ru-RU" altLang="ru-RU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55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ъект 2"/>
          <p:cNvSpPr>
            <a:spLocks noGrp="1"/>
          </p:cNvSpPr>
          <p:nvPr>
            <p:ph idx="4294967295"/>
          </p:nvPr>
        </p:nvSpPr>
        <p:spPr>
          <a:xfrm>
            <a:off x="407407" y="1120917"/>
            <a:ext cx="11271564" cy="2799234"/>
          </a:xfrm>
          <a:ln>
            <a:solidFill>
              <a:srgbClr val="264796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700" dirty="0" smtClean="0"/>
              <a:t>Трансляция семинаров для школьных команд образовательных организаций, на базе которых открыты губернаторские инженерные классы (Кафедра управления качеством образования)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700" dirty="0" smtClean="0"/>
              <a:t>Сборник методических материалов по реализации образовательных программ губернаторскими инженерными классами </a:t>
            </a:r>
            <a:r>
              <a:rPr lang="ru-RU" altLang="ru-RU" sz="1700" dirty="0" smtClean="0">
                <a:solidFill>
                  <a:srgbClr val="000000"/>
                </a:solidFill>
              </a:rPr>
              <a:t>(Кафедра управления качеством образования)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700" dirty="0" smtClean="0"/>
              <a:t>Семинары для школьных команд образовательных организаций, на базе которых открыты губернаторские инженерные классы </a:t>
            </a:r>
            <a:r>
              <a:rPr lang="ru-RU" altLang="ru-RU" sz="1700" dirty="0" smtClean="0">
                <a:solidFill>
                  <a:srgbClr val="000000"/>
                </a:solidFill>
              </a:rPr>
              <a:t>(Кафедра управления качеством образования)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700" dirty="0" smtClean="0"/>
              <a:t>Статья «Практические аспекты реализации региональной модели губернаторских инженерных классов» (ВАК) (Кафедра естественно-математических дисциплин)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700" dirty="0" smtClean="0"/>
              <a:t>Методические рекомендации «Проектирование рабочих программ учебных предметов, курсов </a:t>
            </a:r>
            <a:r>
              <a:rPr lang="ru-RU" altLang="ru-RU" sz="1700" dirty="0" err="1" smtClean="0"/>
              <a:t>предпрофильной</a:t>
            </a:r>
            <a:r>
              <a:rPr lang="ru-RU" altLang="ru-RU" sz="1700" dirty="0" smtClean="0"/>
              <a:t> подготовки» и др.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 smtClean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7606502-968F-4CFB-A51A-EF6ED0050D08}"/>
              </a:ext>
            </a:extLst>
          </p:cNvPr>
          <p:cNvSpPr/>
          <p:nvPr/>
        </p:nvSpPr>
        <p:spPr>
          <a:xfrm>
            <a:off x="407407" y="302380"/>
            <a:ext cx="1371600" cy="461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264796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264796"/>
                </a:solidFill>
                <a:latin typeface="+mn-lt"/>
                <a:cs typeface="Calibri Light" panose="020F0302020204030204" pitchFamily="34" charset="0"/>
              </a:rPr>
              <a:t>Ресурсы: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9623A0D-772F-4282-8231-F7F733908C08}"/>
              </a:ext>
            </a:extLst>
          </p:cNvPr>
          <p:cNvSpPr/>
          <p:nvPr/>
        </p:nvSpPr>
        <p:spPr>
          <a:xfrm>
            <a:off x="407407" y="4116387"/>
            <a:ext cx="2039938" cy="461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264796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264796"/>
                </a:solidFill>
                <a:latin typeface="+mn-lt"/>
                <a:cs typeface="Calibri Light" panose="020F0302020204030204" pitchFamily="34" charset="0"/>
              </a:rPr>
              <a:t>Мероприятия</a:t>
            </a:r>
          </a:p>
        </p:txBody>
      </p:sp>
      <p:sp>
        <p:nvSpPr>
          <p:cNvPr id="58373" name="Объект 2"/>
          <p:cNvSpPr txBox="1">
            <a:spLocks/>
          </p:cNvSpPr>
          <p:nvPr/>
        </p:nvSpPr>
        <p:spPr bwMode="auto">
          <a:xfrm>
            <a:off x="405145" y="4748352"/>
            <a:ext cx="9439856" cy="1887837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800" dirty="0"/>
              <a:t>Конкурс </a:t>
            </a:r>
            <a:r>
              <a:rPr lang="ru-RU" altLang="ru-RU" sz="1800" dirty="0" err="1"/>
              <a:t>брендбуков</a:t>
            </a:r>
            <a:r>
              <a:rPr lang="ru-RU" altLang="ru-RU" sz="1800" dirty="0"/>
              <a:t> губернаторских инженерных классов «Инженер будущего74» (Кафедра управления качеством образования)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800" dirty="0"/>
              <a:t>Всероссийская научно-практическая конференция «Роль естественно-математических и технологических предметов в формировании профессиональных знаний» (кафедра естественно-математических дисциплин) и т.д.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/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2000" dirty="0"/>
          </a:p>
        </p:txBody>
      </p:sp>
      <p:pic>
        <p:nvPicPr>
          <p:cNvPr id="58374" name="Рисунок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513" y="4032626"/>
            <a:ext cx="281622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5" name="Рисунок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0589" y="4748351"/>
            <a:ext cx="175577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549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775" y="2833129"/>
            <a:ext cx="6781801" cy="111622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 центров образования </a:t>
            </a:r>
            <a:br>
              <a:rPr 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«Точки роста»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0E697F5-E2B0-1C06-CA0D-F0396E83B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5562" y="5051394"/>
            <a:ext cx="4196841" cy="1571349"/>
          </a:xfrm>
          <a:prstGeom prst="rect">
            <a:avLst/>
          </a:prstGeom>
        </p:spPr>
      </p:pic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Машуков Александр Васильевич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endParaRPr lang="ru-RU" sz="2000" dirty="0" smtClean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заведующий 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ЦНППМПР (стандарт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ГБУ ДПО «ЧИРО»</a:t>
            </a:r>
            <a:endParaRPr lang="ru-RU" altLang="ru-RU" sz="3200" dirty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406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882" y="298255"/>
            <a:ext cx="10371667" cy="42890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 центров </a:t>
            </a:r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образования</a:t>
            </a:r>
            <a:b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«Точки роста»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E6624297-7FAD-211E-2052-9D48800C42DC}"/>
              </a:ext>
            </a:extLst>
          </p:cNvPr>
          <p:cNvSpPr/>
          <p:nvPr/>
        </p:nvSpPr>
        <p:spPr>
          <a:xfrm>
            <a:off x="361424" y="4136236"/>
            <a:ext cx="10853225" cy="1066234"/>
          </a:xfrm>
          <a:prstGeom prst="roundRect">
            <a:avLst/>
          </a:prstGeom>
          <a:gradFill flip="none" rotWithShape="1">
            <a:gsLst>
              <a:gs pos="0">
                <a:srgbClr val="008DD2">
                  <a:tint val="66000"/>
                  <a:satMod val="160000"/>
                </a:srgbClr>
              </a:gs>
              <a:gs pos="50000">
                <a:srgbClr val="008DD2">
                  <a:tint val="44500"/>
                  <a:satMod val="160000"/>
                </a:srgbClr>
              </a:gs>
              <a:gs pos="100000">
                <a:srgbClr val="008DD2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800" b="1" i="1" u="sng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Стратегия деятельности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 algn="just">
              <a:buNone/>
            </a:pPr>
            <a:r>
              <a:rPr lang="ru-RU" sz="1500" dirty="0">
                <a:solidFill>
                  <a:srgbClr val="000000"/>
                </a:solidFill>
              </a:rPr>
              <a:t>формирование организационно-методических условий эффективного развития кадрового потенциала системы образования Челябинской области, в том числе за счет сопровождения процесса освоения дополнительных профессиональных программ повышения квалификации с использованием индивидуальных образовательных маршрутов, разработанных по запросам управленческих и педагогических работников, а также по результатам выявления профессиональных дефицитов</a:t>
            </a:r>
          </a:p>
          <a:p>
            <a:pPr marL="0" indent="0" algn="just">
              <a:buNone/>
            </a:pPr>
            <a:endParaRPr lang="ru-RU" sz="1800" dirty="0">
              <a:solidFill>
                <a:srgbClr val="25459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8DFBF2E9-A16E-2895-0CB8-8B2FB0D3AB70}"/>
              </a:ext>
            </a:extLst>
          </p:cNvPr>
          <p:cNvSpPr/>
          <p:nvPr/>
        </p:nvSpPr>
        <p:spPr>
          <a:xfrm>
            <a:off x="314991" y="5411600"/>
            <a:ext cx="10946093" cy="1125002"/>
          </a:xfrm>
          <a:prstGeom prst="roundRect">
            <a:avLst/>
          </a:prstGeom>
          <a:gradFill flip="none" rotWithShape="1">
            <a:gsLst>
              <a:gs pos="0">
                <a:srgbClr val="008DD2">
                  <a:tint val="66000"/>
                  <a:satMod val="160000"/>
                </a:srgbClr>
              </a:gs>
              <a:gs pos="50000">
                <a:srgbClr val="008DD2">
                  <a:tint val="44500"/>
                  <a:satMod val="160000"/>
                </a:srgbClr>
              </a:gs>
              <a:gs pos="100000">
                <a:srgbClr val="008DD2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500" dirty="0">
                <a:solidFill>
                  <a:srgbClr val="000000"/>
                </a:solidFill>
              </a:rPr>
              <a:t>совершенствование условий для повышения качества образования в общеобразовательных организациях, расположенных в сельской местности и малых городах, расширения возможностей обучающихся в освоении учебных предметов естественно-научной и технологической направленностей, программ дополнительного образования естественно-научной и технической направленностей, а также для практической отработки учебного материала по учебным предметам «Физика», «Химия», «Биология», «Информатика», «Технология» </a:t>
            </a:r>
          </a:p>
        </p:txBody>
      </p:sp>
      <p:sp>
        <p:nvSpPr>
          <p:cNvPr id="7" name="Стрелка: вниз 6">
            <a:extLst>
              <a:ext uri="{FF2B5EF4-FFF2-40B4-BE49-F238E27FC236}">
                <a16:creationId xmlns:a16="http://schemas.microsoft.com/office/drawing/2014/main" id="{C6DC942A-1E08-C06F-E70F-CBD9B3F5AA5B}"/>
              </a:ext>
            </a:extLst>
          </p:cNvPr>
          <p:cNvSpPr/>
          <p:nvPr/>
        </p:nvSpPr>
        <p:spPr>
          <a:xfrm>
            <a:off x="3462291" y="5170648"/>
            <a:ext cx="328474" cy="331542"/>
          </a:xfrm>
          <a:prstGeom prst="downArrow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низ 7">
            <a:extLst>
              <a:ext uri="{FF2B5EF4-FFF2-40B4-BE49-F238E27FC236}">
                <a16:creationId xmlns:a16="http://schemas.microsoft.com/office/drawing/2014/main" id="{7D9DFC87-C29F-F661-4243-213B456F0858}"/>
              </a:ext>
            </a:extLst>
          </p:cNvPr>
          <p:cNvSpPr/>
          <p:nvPr/>
        </p:nvSpPr>
        <p:spPr>
          <a:xfrm>
            <a:off x="8126820" y="5170648"/>
            <a:ext cx="328474" cy="331542"/>
          </a:xfrm>
          <a:prstGeom prst="downArrow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4">
            <a:extLst>
              <a:ext uri="{FF2B5EF4-FFF2-40B4-BE49-F238E27FC236}">
                <a16:creationId xmlns:a16="http://schemas.microsoft.com/office/drawing/2014/main" id="{E6624297-7FAD-211E-2052-9D48800C42DC}"/>
              </a:ext>
            </a:extLst>
          </p:cNvPr>
          <p:cNvSpPr/>
          <p:nvPr/>
        </p:nvSpPr>
        <p:spPr>
          <a:xfrm>
            <a:off x="224456" y="1107338"/>
            <a:ext cx="10946093" cy="2667957"/>
          </a:xfrm>
          <a:prstGeom prst="roundRect">
            <a:avLst/>
          </a:prstGeom>
          <a:gradFill flip="none" rotWithShape="1">
            <a:gsLst>
              <a:gs pos="0">
                <a:srgbClr val="008DD2">
                  <a:tint val="66000"/>
                  <a:satMod val="160000"/>
                </a:srgbClr>
              </a:gs>
              <a:gs pos="50000">
                <a:srgbClr val="008DD2">
                  <a:tint val="44500"/>
                  <a:satMod val="160000"/>
                </a:srgbClr>
              </a:gs>
              <a:gs pos="100000">
                <a:srgbClr val="008DD2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800" b="1" i="1" u="sng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Нормативные основания</a:t>
            </a:r>
            <a:endParaRPr lang="ru-RU" sz="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1500" dirty="0">
                <a:solidFill>
                  <a:srgbClr val="000000"/>
                </a:solidFill>
              </a:rPr>
              <a:t>Письмо Министерства Просвещения Российской Федерации от </a:t>
            </a:r>
            <a:r>
              <a:rPr lang="ru-RU" sz="1500" dirty="0" smtClean="0">
                <a:solidFill>
                  <a:srgbClr val="000000"/>
                </a:solidFill>
              </a:rPr>
              <a:t>30 </a:t>
            </a:r>
            <a:r>
              <a:rPr lang="ru-RU" sz="1500" dirty="0">
                <a:solidFill>
                  <a:srgbClr val="000000"/>
                </a:solidFill>
              </a:rPr>
              <a:t>ноября </a:t>
            </a:r>
            <a:r>
              <a:rPr lang="ru-RU" sz="1500" dirty="0" smtClean="0">
                <a:solidFill>
                  <a:srgbClr val="000000"/>
                </a:solidFill>
              </a:rPr>
              <a:t>2023 </a:t>
            </a:r>
            <a:r>
              <a:rPr lang="ru-RU" sz="1500" dirty="0">
                <a:solidFill>
                  <a:srgbClr val="000000"/>
                </a:solidFill>
              </a:rPr>
              <a:t>г. № </a:t>
            </a:r>
            <a:r>
              <a:rPr lang="ru-RU" sz="1500" dirty="0" smtClean="0">
                <a:solidFill>
                  <a:srgbClr val="000000"/>
                </a:solidFill>
              </a:rPr>
              <a:t>ТВ-2356/02 </a:t>
            </a:r>
            <a:r>
              <a:rPr lang="ru-RU" sz="1500" dirty="0">
                <a:solidFill>
                  <a:srgbClr val="000000"/>
                </a:solidFill>
              </a:rPr>
              <a:t>«О направлении методических рекомендаций по созданию и функционированию в общеобразовательных организациях, расположенных в сельской местности и малых городах, центров образования естественно-научной и технологической </a:t>
            </a:r>
            <a:r>
              <a:rPr lang="ru-RU" sz="1500" dirty="0" smtClean="0">
                <a:solidFill>
                  <a:srgbClr val="000000"/>
                </a:solidFill>
              </a:rPr>
              <a:t>направленностей</a:t>
            </a:r>
            <a:r>
              <a:rPr lang="ru-RU" sz="1500" dirty="0"/>
              <a:t> </a:t>
            </a:r>
            <a:r>
              <a:rPr lang="ru-RU" sz="1500" dirty="0">
                <a:solidFill>
                  <a:srgbClr val="000000"/>
                </a:solidFill>
              </a:rPr>
              <a:t>по созданию и функционированию в общеобразовательных организациях, расположенных в сельской местности и малых городах, центров образования естественно-научной и технологической направленностей для использования в работе в 2024 году. </a:t>
            </a:r>
            <a:endParaRPr lang="ru-RU" sz="1500" dirty="0" smtClean="0">
              <a:solidFill>
                <a:srgbClr val="000000"/>
              </a:solidFill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1500" dirty="0">
                <a:solidFill>
                  <a:srgbClr val="000000"/>
                </a:solidFill>
              </a:rPr>
              <a:t> Письмо ФГАУ «Центр просветительских инициатив Министерства просвещения Российской Федерации» от 08 августа 2023 г. № 100/0808-04 «О направлении инструктивно-методических материалов для региональных координаторов мероприятий федеральных проектов «Современная школа» и «Цифровая образовательная среда» по вопросам организационно-методической поддержки создания и функционирования центров образования естественно-научной и технологической направленностей «Точка роста», </a:t>
            </a:r>
            <a:r>
              <a:rPr lang="ru-RU" sz="1500" dirty="0" smtClean="0">
                <a:solidFill>
                  <a:srgbClr val="000000"/>
                </a:solidFill>
              </a:rPr>
              <a:t>.. </a:t>
            </a:r>
            <a:r>
              <a:rPr lang="ru-RU" sz="1500" dirty="0">
                <a:solidFill>
                  <a:srgbClr val="000000"/>
                </a:solidFill>
              </a:rPr>
              <a:t>включающие рекомендации по разработке и мониторингу реализации комплексных планов» </a:t>
            </a:r>
            <a:endParaRPr lang="ru-RU" sz="1500" dirty="0" smtClean="0">
              <a:solidFill>
                <a:srgbClr val="000000"/>
              </a:solidFill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Char char="v"/>
            </a:pPr>
            <a:r>
              <a:rPr lang="ru-RU" sz="1500" dirty="0">
                <a:solidFill>
                  <a:srgbClr val="000000"/>
                </a:solidFill>
              </a:rPr>
              <a:t> Приказ Министерства образования и науки Челябинской </a:t>
            </a:r>
            <a:r>
              <a:rPr lang="ru-RU" sz="1500" dirty="0" smtClean="0">
                <a:solidFill>
                  <a:srgbClr val="000000"/>
                </a:solidFill>
              </a:rPr>
              <a:t>области от </a:t>
            </a:r>
            <a:r>
              <a:rPr lang="ru-RU" sz="1500" dirty="0">
                <a:solidFill>
                  <a:srgbClr val="000000"/>
                </a:solidFill>
              </a:rPr>
              <a:t>11 августа 2023 г. </a:t>
            </a:r>
            <a:r>
              <a:rPr lang="ru-RU" sz="1500" dirty="0" smtClean="0">
                <a:solidFill>
                  <a:srgbClr val="000000"/>
                </a:solidFill>
              </a:rPr>
              <a:t>N </a:t>
            </a:r>
            <a:r>
              <a:rPr lang="ru-RU" sz="1500" dirty="0">
                <a:solidFill>
                  <a:srgbClr val="000000"/>
                </a:solidFill>
              </a:rPr>
              <a:t>01/2013 «Об </a:t>
            </a:r>
            <a:r>
              <a:rPr lang="ru-RU" sz="1500" dirty="0" smtClean="0">
                <a:solidFill>
                  <a:srgbClr val="000000"/>
                </a:solidFill>
              </a:rPr>
              <a:t>утверждении комплексного </a:t>
            </a:r>
            <a:r>
              <a:rPr lang="ru-RU" sz="1500" dirty="0">
                <a:solidFill>
                  <a:srgbClr val="000000"/>
                </a:solidFill>
              </a:rPr>
              <a:t>плана мероприятий </a:t>
            </a:r>
            <a:r>
              <a:rPr lang="ru-RU" sz="1500" dirty="0" smtClean="0">
                <a:solidFill>
                  <a:srgbClr val="000000"/>
                </a:solidFill>
              </a:rPr>
              <a:t>организационно- методической </a:t>
            </a:r>
            <a:r>
              <a:rPr lang="ru-RU" sz="1500" dirty="0">
                <a:solidFill>
                  <a:srgbClr val="000000"/>
                </a:solidFill>
              </a:rPr>
              <a:t>поддержки субсидиарных сущностей на</a:t>
            </a:r>
            <a:br>
              <a:rPr lang="ru-RU" sz="1500" dirty="0">
                <a:solidFill>
                  <a:srgbClr val="000000"/>
                </a:solidFill>
              </a:rPr>
            </a:br>
            <a:r>
              <a:rPr lang="ru-RU" sz="1500" dirty="0">
                <a:solidFill>
                  <a:srgbClr val="000000"/>
                </a:solidFill>
              </a:rPr>
              <a:t>2023-2024 учебный год»</a:t>
            </a:r>
          </a:p>
          <a:p>
            <a:pPr algn="just"/>
            <a:endParaRPr lang="ru-RU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1021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DE0AE1F-E17A-2C82-5086-E9896318FEFA}"/>
              </a:ext>
            </a:extLst>
          </p:cNvPr>
          <p:cNvSpPr/>
          <p:nvPr/>
        </p:nvSpPr>
        <p:spPr>
          <a:xfrm>
            <a:off x="491066" y="968722"/>
            <a:ext cx="11103171" cy="3538206"/>
          </a:xfrm>
          <a:prstGeom prst="roundRect">
            <a:avLst/>
          </a:prstGeom>
          <a:gradFill flip="none" rotWithShape="1">
            <a:gsLst>
              <a:gs pos="0">
                <a:srgbClr val="008DD2">
                  <a:tint val="66000"/>
                  <a:satMod val="160000"/>
                </a:srgbClr>
              </a:gs>
              <a:gs pos="50000">
                <a:srgbClr val="008DD2">
                  <a:tint val="44500"/>
                  <a:satMod val="160000"/>
                </a:srgbClr>
              </a:gs>
              <a:gs pos="100000">
                <a:srgbClr val="008DD2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вопросы обновления образовательных программ общего и дополнительного образования с учётом применения ресурсов создаваемых центров;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практические аспекты работы с оборудованием, средствами обучения и воспитания, которыми оснащены центры;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вопросы методики преподавания учебных предметов естественно-научной и технологической направленностей с применением современного оборудования;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образовательные технологии, обеспечивающие повышение охвата детей практическими занятиями по учебным предметам из предметных областей «Естественно-научные предметы», «Естественные науки», «Обществознание и естествознание», «Математика и информатика», «Технология», а также дополнительные общеобразовательные программы;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инструменты и подходы к оценке качества образования 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иные вопросы, в том числе определённые на основании профессиональных дефицитов педагогических работников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086E193E-B829-AA89-B840-44F8B2AB5BCB}"/>
              </a:ext>
            </a:extLst>
          </p:cNvPr>
          <p:cNvSpPr/>
          <p:nvPr/>
        </p:nvSpPr>
        <p:spPr>
          <a:xfrm>
            <a:off x="7902484" y="592844"/>
            <a:ext cx="3263007" cy="330686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036A3581-911C-4B3C-033B-BBB8426385C6}"/>
              </a:ext>
            </a:extLst>
          </p:cNvPr>
          <p:cNvSpPr/>
          <p:nvPr/>
        </p:nvSpPr>
        <p:spPr>
          <a:xfrm>
            <a:off x="7759358" y="680551"/>
            <a:ext cx="3263007" cy="34843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Методическое сопровождение педагогов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2B703019-C694-046B-613D-C36F38031906}"/>
              </a:ext>
            </a:extLst>
          </p:cNvPr>
          <p:cNvSpPr/>
          <p:nvPr/>
        </p:nvSpPr>
        <p:spPr>
          <a:xfrm>
            <a:off x="741012" y="5046925"/>
            <a:ext cx="10853225" cy="1458185"/>
          </a:xfrm>
          <a:prstGeom prst="roundRect">
            <a:avLst/>
          </a:prstGeom>
          <a:gradFill flip="none" rotWithShape="1">
            <a:gsLst>
              <a:gs pos="0">
                <a:srgbClr val="008DD2">
                  <a:tint val="66000"/>
                  <a:satMod val="160000"/>
                </a:srgbClr>
              </a:gs>
              <a:gs pos="50000">
                <a:srgbClr val="008DD2">
                  <a:tint val="44500"/>
                  <a:satMod val="160000"/>
                </a:srgbClr>
              </a:gs>
              <a:gs pos="100000">
                <a:srgbClr val="008DD2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Образовательная сессия «Точки роста» как механизм достижения новых образовательных результатов»;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Образовательный интенсив «Наставничество: от модели – к деятельности»;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Образовательный интенсив «Разработка и реализация программ наставничества;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Интерактивные мастер-классы «Эффективные практики использования современного оборудования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A1265F67-96C3-1C2E-C087-ADDBF954FB6A}"/>
              </a:ext>
            </a:extLst>
          </p:cNvPr>
          <p:cNvSpPr/>
          <p:nvPr/>
        </p:nvSpPr>
        <p:spPr>
          <a:xfrm>
            <a:off x="7270502" y="4506927"/>
            <a:ext cx="4111891" cy="539998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A3A1A7E3-028F-9408-43C0-1E4FF8E8B9CC}"/>
              </a:ext>
            </a:extLst>
          </p:cNvPr>
          <p:cNvSpPr/>
          <p:nvPr/>
        </p:nvSpPr>
        <p:spPr>
          <a:xfrm>
            <a:off x="6935782" y="4620880"/>
            <a:ext cx="4234767" cy="539998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Комплексный план мероприятий</a:t>
            </a:r>
          </a:p>
          <a:p>
            <a:pPr algn="ctr">
              <a:lnSpc>
                <a:spcPct val="90000"/>
              </a:lnSpc>
              <a:defRPr/>
            </a:pP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организационно-методической поддержке центров</a:t>
            </a: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98883" y="298256"/>
            <a:ext cx="10223482" cy="41779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 центров </a:t>
            </a:r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образования</a:t>
            </a:r>
            <a:b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«Точки роста»</a:t>
            </a:r>
          </a:p>
        </p:txBody>
      </p:sp>
    </p:spTree>
    <p:extLst>
      <p:ext uri="{BB962C8B-B14F-4D97-AF65-F5344CB8AC3E}">
        <p14:creationId xmlns:p14="http://schemas.microsoft.com/office/powerpoint/2010/main" val="3164248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id="{109A7476-87F4-EF36-9624-FEAAE775584F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25437" y="977809"/>
            <a:ext cx="5157788" cy="351073"/>
          </a:xfrm>
        </p:spPr>
        <p:txBody>
          <a:bodyPr>
            <a:normAutofit lnSpcReduction="1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Направление методического сопровождения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325437" y="1370127"/>
            <a:ext cx="5483225" cy="3684588"/>
          </a:xfrm>
        </p:spPr>
        <p:txBody>
          <a:bodyPr>
            <a:normAutofit lnSpcReduction="10000"/>
          </a:bodyPr>
          <a:lstStyle/>
          <a:p>
            <a:pPr marL="285750" lvl="0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Verdana" panose="020B0604030504040204" pitchFamily="34" charset="0"/>
              </a:rPr>
              <a:t>р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</a:rPr>
              <a:t>еализация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</a:rPr>
              <a:t>ДПП КПК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</a:rPr>
              <a:t> </a:t>
            </a:r>
            <a:r>
              <a:rPr lang="ru-RU" sz="1800" noProof="0" dirty="0" smtClean="0">
                <a:ea typeface="Verdana" panose="020B0604030504040204" pitchFamily="34" charset="0"/>
              </a:rPr>
              <a:t>«П</a:t>
            </a:r>
            <a:r>
              <a:rPr lang="ru-RU" sz="1800" dirty="0" err="1" smtClean="0">
                <a:ea typeface="Verdana" panose="020B0604030504040204" pitchFamily="34" charset="0"/>
              </a:rPr>
              <a:t>роектирование</a:t>
            </a:r>
            <a:r>
              <a:rPr lang="ru-RU" sz="1800" dirty="0" smtClean="0">
                <a:ea typeface="Verdana" panose="020B0604030504040204" pitchFamily="34" charset="0"/>
              </a:rPr>
              <a:t> </a:t>
            </a:r>
            <a:r>
              <a:rPr lang="ru-RU" sz="1800" dirty="0">
                <a:ea typeface="Verdana" panose="020B0604030504040204" pitchFamily="34" charset="0"/>
              </a:rPr>
              <a:t>модели деятельности Центра образования «Точка роста» как инновационного ресурсного центра муниципального образовательного </a:t>
            </a:r>
            <a:r>
              <a:rPr lang="ru-RU" sz="1800" dirty="0" smtClean="0">
                <a:ea typeface="Verdana" panose="020B0604030504040204" pitchFamily="34" charset="0"/>
              </a:rPr>
              <a:t>пространства» (Федеральный реестр ДПО)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800" dirty="0">
              <a:ea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</a:rPr>
              <a:t>проведение семинаров: установочных семинаров, семинаров-совещаний и пр.;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</a:rPr>
              <a:t>разработка и проведение образовательных событий: интерактивных мастер-классов, интенсивов и пр.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</a:rPr>
              <a:t>оказание консультационного сопровождения</a:t>
            </a:r>
          </a:p>
          <a:p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9107B359-083A-58E1-F647-FE5DD258F5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646675" y="977809"/>
            <a:ext cx="5183187" cy="260539"/>
          </a:xfrm>
        </p:spPr>
        <p:txBody>
          <a:bodyPr>
            <a:no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Результаты и эффекты для МОС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A891447-9871-9679-8355-D62096F86880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57142" y="1336496"/>
            <a:ext cx="5559425" cy="3684588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1800" dirty="0">
                <a:ea typeface="Verdana" panose="020B0604030504040204" pitchFamily="34" charset="0"/>
              </a:rPr>
              <a:t>изучение опыта внедрения инновационных </a:t>
            </a:r>
            <a:r>
              <a:rPr lang="ru-RU" sz="1800" dirty="0" smtClean="0">
                <a:ea typeface="Verdana" panose="020B0604030504040204" pitchFamily="34" charset="0"/>
              </a:rPr>
              <a:t>методов управления и организации образовательного процесса  </a:t>
            </a:r>
            <a:r>
              <a:rPr lang="ru-RU" sz="1800" dirty="0">
                <a:ea typeface="Verdana" panose="020B0604030504040204" pitchFamily="34" charset="0"/>
              </a:rPr>
              <a:t>на муниципальном и региональном уровне (Сетевая школа консультантов);</a:t>
            </a:r>
          </a:p>
          <a:p>
            <a:pPr marL="0" indent="0" algn="just"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ru-RU" sz="800" dirty="0">
              <a:ea typeface="Verdana" panose="020B0604030504040204" pitchFamily="34" charset="0"/>
            </a:endParaRPr>
          </a:p>
          <a:p>
            <a:pPr marL="0" indent="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1800" dirty="0">
                <a:ea typeface="Verdana" panose="020B0604030504040204" pitchFamily="34" charset="0"/>
              </a:rPr>
              <a:t>внедрение инновационных форм и методов, использование интерактивного оборудования для достижения высокого уровня образовательных результатов;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ru-RU" sz="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</a:rPr>
              <a:t>создание благоприятной мотивационной среды профессионального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Verdana" panose="020B0604030504040204" pitchFamily="34" charset="0"/>
              </a:rPr>
              <a:t>развития и саморазвития;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800" dirty="0">
              <a:ea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 </a:t>
            </a:r>
            <a:r>
              <a:rPr lang="ru-RU" sz="1800" dirty="0" smtClean="0">
                <a:ea typeface="Verdana" panose="020B0604030504040204" pitchFamily="34" charset="0"/>
              </a:rPr>
              <a:t>формирование и реализация </a:t>
            </a:r>
            <a:r>
              <a:rPr lang="ru-RU" sz="1800" dirty="0">
                <a:ea typeface="Verdana" panose="020B0604030504040204" pitchFamily="34" charset="0"/>
              </a:rPr>
              <a:t>комплексного плана  деятельности на муниципальном уровне;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800" dirty="0">
              <a:ea typeface="Verdana" panose="020B0604030504040204" pitchFamily="34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 муниципальное (межмуниципальное) взаимодействие а рамках сотрудничества, </a:t>
            </a:r>
            <a:r>
              <a:rPr lang="ru-RU" sz="1800" dirty="0" smtClean="0">
                <a:ea typeface="Verdana" panose="020B0604030504040204" pitchFamily="34" charset="0"/>
              </a:rPr>
              <a:t>наставничества</a:t>
            </a:r>
            <a:endParaRPr lang="ru-RU" sz="1800" dirty="0">
              <a:ea typeface="Verdana" panose="020B0604030504040204" pitchFamily="34" charset="0"/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798882" y="298255"/>
            <a:ext cx="10371667" cy="42890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 центров </a:t>
            </a:r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образования</a:t>
            </a:r>
            <a:b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«Точки роста»</a:t>
            </a:r>
          </a:p>
        </p:txBody>
      </p:sp>
      <p:sp>
        <p:nvSpPr>
          <p:cNvPr id="11" name="Прямоугольник: скругленные углы 17">
            <a:extLst>
              <a:ext uri="{FF2B5EF4-FFF2-40B4-BE49-F238E27FC236}">
                <a16:creationId xmlns:a16="http://schemas.microsoft.com/office/drawing/2014/main" id="{A38D7515-2053-AB3D-DF88-EBB1208B4B5D}"/>
              </a:ext>
            </a:extLst>
          </p:cNvPr>
          <p:cNvSpPr/>
          <p:nvPr/>
        </p:nvSpPr>
        <p:spPr>
          <a:xfrm>
            <a:off x="1017313" y="5821378"/>
            <a:ext cx="9934804" cy="7785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</a:rPr>
              <a:t>Машуков Александр Васильевич, заведующий ЦНППМПР (стандарт), 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b="1" dirty="0" smtClean="0">
                <a:solidFill>
                  <a:schemeClr val="tx1"/>
                </a:solidFill>
                <a:hlinkClick r:id="rId3"/>
              </a:rPr>
              <a:t>aleksandr.mashukov@chiro74.ru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sz="1400" b="1" dirty="0">
                <a:solidFill>
                  <a:schemeClr val="tx1"/>
                </a:solidFill>
              </a:rPr>
              <a:t> +7 (351)232 11 80</a:t>
            </a:r>
            <a:r>
              <a:rPr lang="ru-RU" sz="1400" b="1" dirty="0">
                <a:solidFill>
                  <a:schemeClr val="tx1"/>
                </a:solidFill>
              </a:rPr>
              <a:t>, +7 (351)217 11 02*7</a:t>
            </a:r>
          </a:p>
        </p:txBody>
      </p:sp>
    </p:spTree>
    <p:extLst>
      <p:ext uri="{BB962C8B-B14F-4D97-AF65-F5344CB8AC3E}">
        <p14:creationId xmlns:p14="http://schemas.microsoft.com/office/powerpoint/2010/main" val="31721316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640308" y="1709738"/>
            <a:ext cx="5707141" cy="285273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Школьные информационно-библиотечные центры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0F441-FB38-4E1A-A3E8-9BAFAC3749C3}" type="slidenum">
              <a:rPr lang="ru-RU" smtClean="0"/>
              <a:t>18</a:t>
            </a:fld>
            <a:endParaRPr lang="ru-RU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313117" y="4936999"/>
            <a:ext cx="5847643" cy="14193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Качева Елена Валерьевна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заведующий РИМЦ   ГБУ ДПО «ЧИРО»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endParaRPr lang="ru-RU" dirty="0" smtClean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altLang="ru-RU" sz="3200" dirty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321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403" y="304428"/>
            <a:ext cx="10371667" cy="49227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Школьные информационно-библиотечные центры</a:t>
            </a:r>
            <a:endParaRPr lang="ru-RU" sz="2800" b="1" dirty="0">
              <a:solidFill>
                <a:srgbClr val="2647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4855" y="1066102"/>
            <a:ext cx="8447088" cy="54276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Нормативное обоснование создания школьных информационно-библиотечных центров:</a:t>
            </a:r>
          </a:p>
          <a:p>
            <a:pPr marL="457200" indent="-457200" algn="just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Закон «Об образовании в Российской Федерации»</a:t>
            </a:r>
          </a:p>
          <a:p>
            <a:pPr marL="457200" indent="-457200" algn="just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Проект «Школа </a:t>
            </a:r>
            <a:r>
              <a:rPr lang="ru-RU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Минпросвещения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 России»</a:t>
            </a:r>
          </a:p>
          <a:p>
            <a:pPr marL="457200" indent="-457200" algn="just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Об утверждении перечня средств обучения и воспитания… : Приказ Министерства просвещения от 06.09.2022г. № 804</a:t>
            </a:r>
          </a:p>
          <a:p>
            <a:pPr marL="457200" indent="-457200" algn="just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Об утверждении </a:t>
            </a:r>
            <a:r>
              <a:rPr lang="ru-RU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аккредитационных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 показателей …: Приказ Министерства просвещения от 29.11.2021г. №868</a:t>
            </a:r>
          </a:p>
          <a:p>
            <a:pPr marL="457200" indent="-457200" algn="just"/>
            <a:r>
              <a:rPr lang="ru-RU" alt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Times New Roman" pitchFamily="18" charset="0"/>
              </a:rPr>
              <a:t>Об утверждении «Концепции развития школьных информационно-библиотечных центров»: Приказ Министерства образования и науки РФ от 15.06.2016 года №715</a:t>
            </a:r>
          </a:p>
          <a:p>
            <a:pPr marL="457200" indent="-457200" algn="just"/>
            <a:r>
              <a:rPr lang="ru-RU" alt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Times New Roman" pitchFamily="18" charset="0"/>
              </a:rPr>
              <a:t>Об утверждении «Концепции развития школьных информационно-библиотечных центров в Челябинской области»: Приказ Министерства образования и науки Челябинской области от 20.07.2018 №2231</a:t>
            </a:r>
          </a:p>
          <a:p>
            <a:pPr marL="457200" indent="-457200" algn="just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Об утверждении «Концепции функционирования </a:t>
            </a:r>
            <a:r>
              <a:rPr lang="ru-RU" alt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Times New Roman" pitchFamily="18" charset="0"/>
              </a:rPr>
              <a:t>школьных информационно-библиотечных центров в Челябинской области»: Приказ Министерства образования и науки Челябинской области от 08.08.2019 №2806</a:t>
            </a:r>
          </a:p>
          <a:p>
            <a:pPr marL="457200" indent="-457200" algn="just"/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Times New Roman" pitchFamily="18" charset="0"/>
              </a:rPr>
              <a:t>Об утверждении плана («дорожной карты» реализации </a:t>
            </a:r>
            <a:r>
              <a:rPr lang="ru-RU" alt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Times New Roman" pitchFamily="18" charset="0"/>
              </a:rPr>
              <a:t>Концепции развития школьных информационно-библиотечных центров в Челябинской области на 2023-2024 годы: Приказ Министерства образования и науки Челябинской области от 21.01.2023г. №</a:t>
            </a:r>
            <a:r>
              <a:rPr lang="ru-RU" alt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Times New Roman" pitchFamily="18" charset="0"/>
              </a:rPr>
              <a:t>191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85324" y="1066102"/>
            <a:ext cx="3209364" cy="507831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Показатели:</a:t>
            </a:r>
          </a:p>
          <a:p>
            <a:r>
              <a:rPr lang="ru-RU" sz="1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Наличие школьной библиотеки в каждой общеобразовательной организации 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(ст. 18 ФЗ-237)</a:t>
            </a:r>
          </a:p>
          <a:p>
            <a:endParaRPr lang="ru-RU" sz="1700" dirty="0" smtClean="0"/>
          </a:p>
          <a:p>
            <a:r>
              <a:rPr lang="ru-RU" sz="1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Функционирование школьного библиотечного информационного центра 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(показатель проекта «Школа </a:t>
            </a:r>
            <a:r>
              <a:rPr lang="ru-RU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Минпросвещения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 России)</a:t>
            </a:r>
          </a:p>
          <a:p>
            <a:endParaRPr lang="ru-RU" sz="1700" dirty="0" smtClean="0"/>
          </a:p>
          <a:p>
            <a:r>
              <a:rPr lang="ru-RU" sz="1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Библиотечно-информационный центр (с возможностью онлайн-трансляции) 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(требование к оснащенности, приказ № 804)</a:t>
            </a:r>
          </a:p>
          <a:p>
            <a:endParaRPr lang="ru-RU" sz="1700" dirty="0" smtClean="0"/>
          </a:p>
          <a:p>
            <a:r>
              <a:rPr lang="ru-RU" sz="17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Наличие электронной библиотеки 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(</a:t>
            </a:r>
            <a:r>
              <a:rPr lang="ru-RU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аккредитационный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 показатель, приказ №868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)</a:t>
            </a: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40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16463" y="4097218"/>
            <a:ext cx="7075537" cy="150129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Проектировочная площадка 2.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Планирование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работы муниципальных методических служб по ключевым направлениям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проектам развития муниципальных систем научно-методического сопровождения педагогических работников и управленческих кадров, по развитию системы наставничества педагогических работников,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включая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педагогических работников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до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35 лет в первые три года работы </a:t>
            </a:r>
          </a:p>
        </p:txBody>
      </p:sp>
    </p:spTree>
    <p:extLst>
      <p:ext uri="{BB962C8B-B14F-4D97-AF65-F5344CB8AC3E}">
        <p14:creationId xmlns:p14="http://schemas.microsoft.com/office/powerpoint/2010/main" val="324719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1"/>
            <a:ext cx="10371667" cy="95922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Школьные информационно-библиотечные центры</a:t>
            </a:r>
            <a:endParaRPr lang="ru-RU" sz="2800" b="1" dirty="0">
              <a:solidFill>
                <a:srgbClr val="2647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619" y="687080"/>
            <a:ext cx="6931710" cy="46200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Ресурсы:</a:t>
            </a:r>
          </a:p>
          <a:p>
            <a:pPr marL="0" indent="0">
              <a:buNone/>
            </a:pP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Дорожная 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карта реализации Концепции школьных информационно-библиотечных центров в Челябинской области в 2023-2024 годах</a:t>
            </a:r>
          </a:p>
          <a:p>
            <a:r>
              <a:rPr lang="ru-RU" sz="17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https://ipk74.ru/kafio/rimts/news/ob-utverzhdenii-plana-realizatsii-dorozhnoy-karty-kontseptsii-razvitiya-shkolnykh-informatsionno-bibliotechnykh-tsentrov-v-chelyabinskoy-oblasti-na-2023-2024-gody/</a:t>
            </a: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	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</a:t>
            </a:r>
            <a:r>
              <a:rPr lang="ru-RU" sz="17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репозиторий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мультимедийных (цифровых)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коллекций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реализации основных и дополнительных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общеобразовательных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 и индивидуальных 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образовательных </a:t>
            </a:r>
            <a:r>
              <a:rPr lang="ru-RU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проектов</a:t>
            </a:r>
          </a:p>
          <a:p>
            <a:pPr lvl="2"/>
            <a:r>
              <a:rPr lang="ru-RU" sz="17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https://ipk74.ru/kafio/rimts/repos/</a:t>
            </a: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Региональные </a:t>
            </a:r>
            <a:r>
              <a:rPr lang="ru-RU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инновационные площадки «Использование ресурсов школьных информационно-библиотечных центров для достижения планируемых результатов реализации основных образовательных программ»</a:t>
            </a:r>
          </a:p>
          <a:p>
            <a:r>
              <a:rPr lang="ru-RU" sz="17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5"/>
              </a:rPr>
              <a:t>https://ikt.ipk74.ru/forum/forum106/</a:t>
            </a: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19233" y="1162092"/>
            <a:ext cx="4329953" cy="540147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Мероприятия:</a:t>
            </a:r>
          </a:p>
          <a:p>
            <a:r>
              <a:rPr lang="ru-RU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Всероссийская научно-практическая конференция «Миссия школьных информационно-библиотечных центров в обеспечении современного качества образования</a:t>
            </a:r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октябрь 2024</a:t>
            </a:r>
            <a:endParaRPr lang="ru-RU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Научно-методический </a:t>
            </a:r>
            <a:r>
              <a:rPr lang="ru-RU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семинар по актуальным вопросам совершенствования деятельности школьных информационно-библиотечных </a:t>
            </a:r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центров </a:t>
            </a:r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апрель 2024</a:t>
            </a:r>
          </a:p>
          <a:p>
            <a:endParaRPr lang="ru-RU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конкурс профессионального мастерства «Лучший педагог-библиотекарь Челябинской области</a:t>
            </a:r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май-октябрь 2024</a:t>
            </a:r>
          </a:p>
          <a:p>
            <a:endParaRPr lang="ru-RU" sz="15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</a:endParaRPr>
          </a:p>
          <a:p>
            <a:r>
              <a:rPr lang="ru-RU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Конкурсный отбор </a:t>
            </a:r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…для </a:t>
            </a:r>
            <a:r>
              <a:rPr lang="ru-RU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создания </a:t>
            </a:r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информационно-библиотечных центров </a:t>
            </a:r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апрель-май 2024</a:t>
            </a:r>
          </a:p>
          <a:p>
            <a:endParaRPr lang="ru-RU" sz="1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</a:endParaRPr>
          </a:p>
          <a:p>
            <a:r>
              <a:rPr lang="ru-RU" sz="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Региональный конкурс «Лучший информационно-библиотечный центр Челябинской области</a:t>
            </a:r>
            <a:r>
              <a:rPr lang="ru-RU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ноябрь 2024</a:t>
            </a:r>
            <a:endParaRPr lang="ru-RU" sz="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</a:endParaRPr>
          </a:p>
        </p:txBody>
      </p:sp>
      <p:pic>
        <p:nvPicPr>
          <p:cNvPr id="5" name="Рисунок 4" descr="C:\Users\admin\AppData\Local\Packages\Microsoft.Windows.Photos_8wekyb3d8bbwe\TempState\ShareServiceTempFolder\дор карта.jpe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752" y="1371601"/>
            <a:ext cx="905154" cy="824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admin\AppData\Local\Packages\Microsoft.Windows.Photos_8wekyb3d8bbwe\TempState\ShareServiceTempFolder\репоз.jpe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88" y="2556222"/>
            <a:ext cx="842683" cy="824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admin\AppData\Local\Packages\Microsoft.Windows.Photos_8wekyb3d8bbwe\TempState\ShareServiceTempFolder\рип.jpe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752" y="3998261"/>
            <a:ext cx="898432" cy="82475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32619" y="5424798"/>
            <a:ext cx="7377565" cy="1138773"/>
          </a:xfrm>
          <a:prstGeom prst="rect">
            <a:avLst/>
          </a:prstGeom>
          <a:noFill/>
          <a:ln w="19050">
            <a:solidFill>
              <a:srgbClr val="0E3CB0"/>
            </a:solidFill>
          </a:ln>
        </p:spPr>
        <p:txBody>
          <a:bodyPr wrap="square" rtlCol="0">
            <a:spAutoFit/>
          </a:bodyPr>
          <a:lstStyle/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Контакты: </a:t>
            </a:r>
            <a:r>
              <a:rPr lang="ru-RU" sz="1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Качева</a:t>
            </a:r>
            <a:r>
              <a:rPr lang="ru-RU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Валерьевна</a:t>
            </a:r>
            <a:endPara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тел.: (351) 264 – 01 – 28,        эл. почта: </a:t>
            </a:r>
            <a:r>
              <a:rPr lang="en-US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9"/>
              </a:rPr>
              <a:t>elena.kacheva@chiro74.ru</a:t>
            </a:r>
            <a:endParaRPr lang="en-US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сайт: </a:t>
            </a:r>
            <a:r>
              <a:rPr lang="en-US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0"/>
              </a:rPr>
              <a:t>https://ipk74.ru/kafio/rimts/news</a:t>
            </a:r>
            <a:r>
              <a:rPr lang="en-US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0"/>
              </a:rPr>
              <a:t>/</a:t>
            </a:r>
            <a:endParaRPr lang="ru-RU" sz="17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</a:t>
            </a:r>
            <a:r>
              <a:rPr lang="ru-RU" sz="17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ВКонтакте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</a:t>
            </a:r>
            <a:r>
              <a:rPr lang="en-US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1"/>
              </a:rPr>
              <a:t>https://</a:t>
            </a:r>
            <a:r>
              <a:rPr lang="en-US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11"/>
              </a:rPr>
              <a:t>vk.com/club211704428</a:t>
            </a:r>
            <a:r>
              <a:rPr lang="ru-RU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336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 психолого-педагогических классов (групп)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F7D97F-3D98-ACDF-33A0-F750C1E3E7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1262" y="4951161"/>
            <a:ext cx="1445390" cy="1639799"/>
          </a:xfrm>
          <a:prstGeom prst="rect">
            <a:avLst/>
          </a:prstGeom>
        </p:spPr>
      </p:pic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21846" y="4614259"/>
            <a:ext cx="5847643" cy="141935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Машуков Александр Васильевич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endParaRPr lang="ru-RU" sz="2000" dirty="0" smtClean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заведующий 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ЦНППМПР (стандарт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ГБУ ДПО «ЧИРО»</a:t>
            </a:r>
            <a:endParaRPr lang="ru-RU" altLang="ru-RU" sz="3200" dirty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0735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60" y="181938"/>
            <a:ext cx="10371667" cy="52849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 </a:t>
            </a:r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психолого-педагогических </a:t>
            </a:r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классов (групп)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37600" y="873161"/>
            <a:ext cx="11069638" cy="2349873"/>
          </a:xfrm>
        </p:spPr>
        <p:txBody>
          <a:bodyPr>
            <a:normAutofit/>
          </a:bodyPr>
          <a:lstStyle/>
          <a:p>
            <a:pPr marR="0" lvl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Указ Президента Российской Федерации от 07.05.2018 № 204 «О национальных целях и стратегических задачах развития Российской Федерации на период до 2024 года» Национальный проект в сфере образования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Указ Президента Российской Федерации от 21 июля 2020 г. № 474 «О национальных целях развития Российской Федерации на период до 2030 года</a:t>
            </a:r>
            <a:r>
              <a:rPr lang="ru-RU" sz="1800" dirty="0" smtClean="0">
                <a:ea typeface="Verdana" panose="020B0604030504040204" pitchFamily="34" charset="0"/>
              </a:rPr>
              <a:t>»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1800" dirty="0">
                <a:ea typeface="Verdana" panose="020B0604030504040204" pitchFamily="34" charset="0"/>
              </a:rPr>
              <a:t> </a:t>
            </a:r>
            <a:r>
              <a:rPr lang="ru-RU" sz="1800" dirty="0" smtClean="0">
                <a:ea typeface="Verdana" panose="020B0604030504040204" pitchFamily="34" charset="0"/>
              </a:rPr>
              <a:t>Приказ Министерства образования и науки Челябинской области от 26.12.2023 г. № 02/3145 «Об </a:t>
            </a:r>
            <a:r>
              <a:rPr lang="ru-RU" sz="1800" dirty="0">
                <a:ea typeface="Verdana" panose="020B0604030504040204" pitchFamily="34" charset="0"/>
              </a:rPr>
              <a:t>утверждении плана мероприятий по развитию сети профильных психолого-педагогических классов (групп) в Челябинской области на 2024 </a:t>
            </a:r>
            <a:r>
              <a:rPr lang="ru-RU" sz="1800" dirty="0" smtClean="0">
                <a:ea typeface="Verdana" panose="020B0604030504040204" pitchFamily="34" charset="0"/>
              </a:rPr>
              <a:t>год»</a:t>
            </a:r>
            <a:endParaRPr lang="ru-RU" sz="1800" dirty="0">
              <a:ea typeface="Verdana" panose="020B060403050404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1800" dirty="0">
              <a:ea typeface="Verdana" panose="020B0604030504040204" pitchFamily="34" charset="0"/>
            </a:endParaRP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99700617-595F-990D-B869-E81CA5B21796}"/>
              </a:ext>
            </a:extLst>
          </p:cNvPr>
          <p:cNvSpPr/>
          <p:nvPr/>
        </p:nvSpPr>
        <p:spPr>
          <a:xfrm>
            <a:off x="241351" y="4016358"/>
            <a:ext cx="5188794" cy="953994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>
                <a:ln>
                  <a:noFill/>
                </a:ln>
                <a:solidFill>
                  <a:srgbClr val="1F3B73"/>
                </a:solidFill>
                <a:effectLst/>
                <a:uLnTx/>
                <a:uFillTx/>
                <a:ea typeface="Verdana" panose="020B0604030504040204" pitchFamily="34" charset="0"/>
                <a:cs typeface="Arial" panose="020B0604020202020204" pitchFamily="34" charset="0"/>
              </a:rPr>
              <a:t>Реализация основных образовательных программ основного и среднего общего образования (урочная и внеурочная деятельность)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E773C824-C001-EBC4-262A-FD674BCE7D96}"/>
              </a:ext>
            </a:extLst>
          </p:cNvPr>
          <p:cNvSpPr/>
          <p:nvPr/>
        </p:nvSpPr>
        <p:spPr>
          <a:xfrm>
            <a:off x="5935794" y="4015564"/>
            <a:ext cx="5600488" cy="95478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ru-RU" sz="1600" kern="0" dirty="0">
                <a:solidFill>
                  <a:srgbClr val="1F3B73"/>
                </a:solidFill>
                <a:ea typeface="Verdana" panose="020B0604030504040204" pitchFamily="34" charset="0"/>
                <a:cs typeface="Arial" panose="020B0604020202020204" pitchFamily="34" charset="0"/>
              </a:rPr>
              <a:t>Реализация профессионального минимума как универсального набора профориентационных практик и инструментов для проведения мероприятий</a:t>
            </a:r>
          </a:p>
          <a:p>
            <a:pPr algn="ctr">
              <a:defRPr/>
            </a:pPr>
            <a:r>
              <a:rPr lang="ru-RU" sz="1600" kern="0" dirty="0">
                <a:solidFill>
                  <a:srgbClr val="1F3B73"/>
                </a:solidFill>
                <a:ea typeface="Verdana" panose="020B0604030504040204" pitchFamily="34" charset="0"/>
                <a:cs typeface="Arial" panose="020B0604020202020204" pitchFamily="34" charset="0"/>
              </a:rPr>
              <a:t> по профессиональной ориентации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36C11274-32F9-6B3F-823E-441AEF952E62}"/>
              </a:ext>
            </a:extLst>
          </p:cNvPr>
          <p:cNvSpPr/>
          <p:nvPr/>
        </p:nvSpPr>
        <p:spPr>
          <a:xfrm>
            <a:off x="2588912" y="5072965"/>
            <a:ext cx="6693763" cy="104717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dirty="0">
                <a:solidFill>
                  <a:srgbClr val="1F3B73"/>
                </a:solidFill>
                <a:ea typeface="Verdana" panose="020B0604030504040204" pitchFamily="34" charset="0"/>
                <a:cs typeface="Arial" panose="020B0604020202020204" pitchFamily="34" charset="0"/>
              </a:rPr>
              <a:t>Разработка и реализация календаря образовательных событий </a:t>
            </a:r>
          </a:p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dirty="0">
                <a:solidFill>
                  <a:srgbClr val="1F3B73"/>
                </a:solidFill>
                <a:ea typeface="Verdana" panose="020B0604030504040204" pitchFamily="34" charset="0"/>
                <a:cs typeface="Arial" panose="020B0604020202020204" pitchFamily="34" charset="0"/>
              </a:rPr>
              <a:t>для учащихся психолого-педагогических классов с включением мероприятий просветительского (мотивационного) характера </a:t>
            </a:r>
          </a:p>
          <a:p>
            <a: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kern="0" dirty="0">
                <a:solidFill>
                  <a:srgbClr val="1F3B73"/>
                </a:solidFill>
                <a:ea typeface="Verdana" panose="020B0604030504040204" pitchFamily="34" charset="0"/>
                <a:cs typeface="Arial" panose="020B0604020202020204" pitchFamily="34" charset="0"/>
              </a:rPr>
              <a:t>для учащихся 7-9 классов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21B30A-F41E-7136-F725-A1861E54731D}"/>
              </a:ext>
            </a:extLst>
          </p:cNvPr>
          <p:cNvSpPr txBox="1"/>
          <p:nvPr/>
        </p:nvSpPr>
        <p:spPr>
          <a:xfrm>
            <a:off x="1619075" y="3357292"/>
            <a:ext cx="95347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Стратегии деятельности психолого-педагогических классов </a:t>
            </a:r>
          </a:p>
        </p:txBody>
      </p:sp>
    </p:spTree>
    <p:extLst>
      <p:ext uri="{BB962C8B-B14F-4D97-AF65-F5344CB8AC3E}">
        <p14:creationId xmlns:p14="http://schemas.microsoft.com/office/powerpoint/2010/main" val="3819799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787EDF-EEE0-B40E-2070-B9CB6C6845AB}"/>
              </a:ext>
            </a:extLst>
          </p:cNvPr>
          <p:cNvSpPr txBox="1"/>
          <p:nvPr/>
        </p:nvSpPr>
        <p:spPr>
          <a:xfrm>
            <a:off x="404313" y="974037"/>
            <a:ext cx="8957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25459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Разработка и реализация календаря образовательных событий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3EA78E-890F-6507-565B-4397E3A43AFD}"/>
              </a:ext>
            </a:extLst>
          </p:cNvPr>
          <p:cNvSpPr txBox="1"/>
          <p:nvPr/>
        </p:nvSpPr>
        <p:spPr>
          <a:xfrm>
            <a:off x="395260" y="1343369"/>
            <a:ext cx="10889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600" dirty="0">
                <a:ea typeface="Verdana" panose="020B0604030504040204" pitchFamily="34" charset="0"/>
                <a:cs typeface="+mj-cs"/>
              </a:rPr>
              <a:t>Фестиваль психолого-педагогических классов «Школа современного учителя» </a:t>
            </a:r>
          </a:p>
          <a:p>
            <a:pPr marL="285750" marR="0" lvl="0" indent="-28575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600" dirty="0">
                <a:ea typeface="Verdana" panose="020B0604030504040204" pitchFamily="34" charset="0"/>
                <a:cs typeface="+mj-cs"/>
              </a:rPr>
              <a:t>Образовательный трек «Стратегия успеха»</a:t>
            </a:r>
          </a:p>
          <a:p>
            <a:pPr marL="285750" marR="0" lvl="0" indent="-28575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600" dirty="0">
                <a:ea typeface="Verdana" panose="020B0604030504040204" pitchFamily="34" charset="0"/>
                <a:cs typeface="+mj-cs"/>
              </a:rPr>
              <a:t>Форум «Наставничество: от модели – к деятельности»</a:t>
            </a:r>
          </a:p>
          <a:p>
            <a:pPr marL="285750" marR="0" lvl="0" indent="-28575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600" dirty="0">
                <a:ea typeface="Verdana" panose="020B0604030504040204" pitchFamily="34" charset="0"/>
                <a:cs typeface="+mj-cs"/>
              </a:rPr>
              <a:t>Конкурс видеороликов «Путь в профессию»</a:t>
            </a:r>
          </a:p>
          <a:p>
            <a:pPr marL="285750" marR="0" lvl="0" indent="-28575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600" dirty="0">
                <a:ea typeface="Verdana" panose="020B0604030504040204" pitchFamily="34" charset="0"/>
                <a:cs typeface="+mj-cs"/>
              </a:rPr>
              <a:t>Педагогические пробы «Мои первые шаги в профессии»</a:t>
            </a:r>
          </a:p>
          <a:p>
            <a:pPr marL="285750" marR="0" lvl="0" indent="-285750" algn="just" defTabSz="914400" rtl="0" eaLnBrk="1" fontAlgn="auto" latinLnBrk="0" hangingPunct="1"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600" dirty="0">
                <a:ea typeface="Verdana" panose="020B0604030504040204" pitchFamily="34" charset="0"/>
                <a:cs typeface="+mj-cs"/>
              </a:rPr>
              <a:t>Интерактивный мастер-класс «Это у меня хорошо получается!»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4DF9DB98-765E-9070-5479-BFD9757E5C8A}"/>
              </a:ext>
            </a:extLst>
          </p:cNvPr>
          <p:cNvGrpSpPr/>
          <p:nvPr/>
        </p:nvGrpSpPr>
        <p:grpSpPr>
          <a:xfrm>
            <a:off x="96676" y="2838221"/>
            <a:ext cx="6068299" cy="3735286"/>
            <a:chOff x="-3267210" y="2153018"/>
            <a:chExt cx="5352136" cy="2899010"/>
          </a:xfrm>
        </p:grpSpPr>
        <p:sp>
          <p:nvSpPr>
            <p:cNvPr id="14" name="Прямоугольник: скругленные углы 13">
              <a:extLst>
                <a:ext uri="{FF2B5EF4-FFF2-40B4-BE49-F238E27FC236}">
                  <a16:creationId xmlns:a16="http://schemas.microsoft.com/office/drawing/2014/main" id="{4E385DC4-9BDA-4F19-5BE3-3B341B6862DC}"/>
                </a:ext>
              </a:extLst>
            </p:cNvPr>
            <p:cNvSpPr/>
            <p:nvPr/>
          </p:nvSpPr>
          <p:spPr>
            <a:xfrm>
              <a:off x="-3267210" y="2695683"/>
              <a:ext cx="4865011" cy="235634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R="0" lvl="0" algn="just" defTabSz="914400" rtl="0" eaLnBrk="1" fontAlgn="auto" latinLnBrk="0" hangingPunct="1">
                <a:lnSpc>
                  <a:spcPct val="90000"/>
                </a:lnSpc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развитие системы выявления и поддержки одаренных детей; </a:t>
              </a:r>
            </a:p>
            <a:p>
              <a:pPr marR="0" lvl="0" algn="just" defTabSz="914400" rtl="0" eaLnBrk="1" fontAlgn="auto" latinLnBrk="0" hangingPunct="1">
                <a:lnSpc>
                  <a:spcPct val="90000"/>
                </a:lnSpc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увеличение охвата детей дополнительным образованием социально-гуманитарной направленности;</a:t>
              </a:r>
            </a:p>
            <a:p>
              <a:pPr marR="0" lvl="0" algn="just" defTabSz="914400" rtl="0" eaLnBrk="1" fontAlgn="auto" latinLnBrk="0" hangingPunct="1">
                <a:lnSpc>
                  <a:spcPct val="90000"/>
                </a:lnSpc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расширение доступа школьников к кадровым ресурсам и инфраструктуре организаций среднего профессионального и высшего педагогического образования; </a:t>
              </a:r>
            </a:p>
            <a:p>
              <a:pPr marR="0" lvl="0" algn="just" defTabSz="914400" rtl="0" eaLnBrk="1" fontAlgn="auto" latinLnBrk="0" hangingPunct="1">
                <a:lnSpc>
                  <a:spcPct val="90000"/>
                </a:lnSpc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создание условий для преодоления дефицита педагогических кадров; </a:t>
              </a:r>
            </a:p>
            <a:p>
              <a:pPr marR="0" lvl="0" algn="just" defTabSz="914400" rtl="0" eaLnBrk="1" fontAlgn="auto" latinLnBrk="0" hangingPunct="1">
                <a:lnSpc>
                  <a:spcPct val="90000"/>
                </a:lnSpc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повышение престижа педагогической профессии; </a:t>
              </a:r>
            </a:p>
            <a:p>
              <a:pPr marR="0" lvl="0" algn="just" defTabSz="914400" rtl="0" eaLnBrk="1" fontAlgn="auto" latinLnBrk="0" hangingPunct="1">
                <a:lnSpc>
                  <a:spcPct val="90000"/>
                </a:lnSpc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повышение психолого-педагогической культуры населения</a:t>
              </a:r>
            </a:p>
          </p:txBody>
        </p:sp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id="{12AB737F-2AE0-C750-27B3-D64F4BEDCC0C}"/>
                </a:ext>
              </a:extLst>
            </p:cNvPr>
            <p:cNvSpPr/>
            <p:nvPr/>
          </p:nvSpPr>
          <p:spPr>
            <a:xfrm>
              <a:off x="-834705" y="2153018"/>
              <a:ext cx="2919631" cy="41910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: скругленные углы 15">
              <a:extLst>
                <a:ext uri="{FF2B5EF4-FFF2-40B4-BE49-F238E27FC236}">
                  <a16:creationId xmlns:a16="http://schemas.microsoft.com/office/drawing/2014/main" id="{AB28E0E7-3862-EED5-774F-FC3A3642EFE1}"/>
                </a:ext>
              </a:extLst>
            </p:cNvPr>
            <p:cNvSpPr/>
            <p:nvPr/>
          </p:nvSpPr>
          <p:spPr>
            <a:xfrm>
              <a:off x="-956375" y="2259042"/>
              <a:ext cx="2919631" cy="4191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для системы образования и общества в целом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6EB6713E-2724-3111-CD27-7B8C0F35EFAE}"/>
              </a:ext>
            </a:extLst>
          </p:cNvPr>
          <p:cNvGrpSpPr/>
          <p:nvPr/>
        </p:nvGrpSpPr>
        <p:grpSpPr>
          <a:xfrm>
            <a:off x="5721790" y="2777508"/>
            <a:ext cx="6255945" cy="3818602"/>
            <a:chOff x="-3173929" y="2105898"/>
            <a:chExt cx="5619683" cy="2963672"/>
          </a:xfrm>
        </p:grpSpPr>
        <p:sp>
          <p:nvSpPr>
            <p:cNvPr id="18" name="Прямоугольник: скругленные углы 17">
              <a:extLst>
                <a:ext uri="{FF2B5EF4-FFF2-40B4-BE49-F238E27FC236}">
                  <a16:creationId xmlns:a16="http://schemas.microsoft.com/office/drawing/2014/main" id="{06FA8533-667E-4E20-A2F7-E5209792A071}"/>
                </a:ext>
              </a:extLst>
            </p:cNvPr>
            <p:cNvSpPr/>
            <p:nvPr/>
          </p:nvSpPr>
          <p:spPr>
            <a:xfrm>
              <a:off x="-3173929" y="2623653"/>
              <a:ext cx="5619683" cy="2445917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-285750" algn="just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понимание своей индивидуальности; </a:t>
              </a:r>
            </a:p>
            <a:p>
              <a:pPr indent="-285750" algn="just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развитие личностных качеств и навыков; </a:t>
              </a:r>
            </a:p>
            <a:p>
              <a:pPr indent="-285750" algn="just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развитие социальной активности и социальной ответственности, повышение самооценки; </a:t>
              </a:r>
            </a:p>
            <a:p>
              <a:pPr indent="-285750" algn="just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расширение представлений о мире людей и мире профессий; </a:t>
              </a:r>
            </a:p>
            <a:p>
              <a:pPr indent="-285750" algn="just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формирование позитивного и осмысленного имиджа педагогической профессии, профессионально-личностное самоопределение; </a:t>
              </a:r>
            </a:p>
            <a:p>
              <a:pPr indent="-285750" algn="just">
                <a:lnSpc>
                  <a:spcPct val="90000"/>
                </a:lnSpc>
                <a:buFont typeface="Arial" panose="020B0604020202020204" pitchFamily="34" charset="0"/>
                <a:buChar char="•"/>
                <a:defRPr/>
              </a:pPr>
              <a:r>
                <a:rPr lang="ru-RU" sz="1600" dirty="0">
                  <a:solidFill>
                    <a:srgbClr val="002060"/>
                  </a:solidFill>
                  <a:ea typeface="Verdana" panose="020B0604030504040204" pitchFamily="34" charset="0"/>
                </a:rPr>
                <a:t>развитие психологических представлений об образовательном процессе и навыков по использованию психологических знаний в решении педагогических задач, развитие навыков самообразования и организации образовательных, учебных событий, повышение мотивации к образовательной деятельности</a:t>
              </a:r>
            </a:p>
          </p:txBody>
        </p:sp>
        <p:sp>
          <p:nvSpPr>
            <p:cNvPr id="19" name="Прямоугольник: скругленные углы 18">
              <a:extLst>
                <a:ext uri="{FF2B5EF4-FFF2-40B4-BE49-F238E27FC236}">
                  <a16:creationId xmlns:a16="http://schemas.microsoft.com/office/drawing/2014/main" id="{D958F6C8-86F0-FBAC-C9D5-FACC81BAB886}"/>
                </a:ext>
              </a:extLst>
            </p:cNvPr>
            <p:cNvSpPr/>
            <p:nvPr/>
          </p:nvSpPr>
          <p:spPr>
            <a:xfrm>
              <a:off x="-802422" y="2105898"/>
              <a:ext cx="2919631" cy="41910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: скругленные углы 19">
              <a:extLst>
                <a:ext uri="{FF2B5EF4-FFF2-40B4-BE49-F238E27FC236}">
                  <a16:creationId xmlns:a16="http://schemas.microsoft.com/office/drawing/2014/main" id="{EF472D16-E1AE-B1D6-4048-0D55A930BA48}"/>
                </a:ext>
              </a:extLst>
            </p:cNvPr>
            <p:cNvSpPr/>
            <p:nvPr/>
          </p:nvSpPr>
          <p:spPr>
            <a:xfrm>
              <a:off x="-895540" y="2188588"/>
              <a:ext cx="2919631" cy="4191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дл</a:t>
              </a:r>
              <a:r>
                <a:rPr lang="ru-RU" sz="1400" b="1" dirty="0">
                  <a:solidFill>
                    <a:schemeClr val="bg1">
                      <a:lumMod val="95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я обучающихся</a:t>
              </a:r>
              <a:endPara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Заголовок 1"/>
          <p:cNvSpPr txBox="1">
            <a:spLocks/>
          </p:cNvSpPr>
          <p:nvPr/>
        </p:nvSpPr>
        <p:spPr>
          <a:xfrm>
            <a:off x="395260" y="181938"/>
            <a:ext cx="10371667" cy="5284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 </a:t>
            </a:r>
            <a:b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психолого-педагогических классов (групп)</a:t>
            </a:r>
          </a:p>
        </p:txBody>
      </p:sp>
    </p:spTree>
    <p:extLst>
      <p:ext uri="{BB962C8B-B14F-4D97-AF65-F5344CB8AC3E}">
        <p14:creationId xmlns:p14="http://schemas.microsoft.com/office/powerpoint/2010/main" val="4139631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246682" y="1625270"/>
            <a:ext cx="5705475" cy="3684587"/>
          </a:xfrm>
        </p:spPr>
        <p:txBody>
          <a:bodyPr>
            <a:no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реализация </a:t>
            </a:r>
            <a:r>
              <a:rPr lang="ru-RU" sz="1800" dirty="0" smtClean="0">
                <a:ea typeface="Verdana" panose="020B0604030504040204" pitchFamily="34" charset="0"/>
              </a:rPr>
              <a:t>ДПП КПК «Инновационные </a:t>
            </a:r>
            <a:r>
              <a:rPr lang="ru-RU" sz="1800" dirty="0">
                <a:ea typeface="Verdana" panose="020B0604030504040204" pitchFamily="34" charset="0"/>
              </a:rPr>
              <a:t>методы управления образовательными организациями. Организационно-управленческое сопровождение деятельности психолого-педагогических классов»;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800" dirty="0">
              <a:ea typeface="Verdan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организация работы Сетевой школы консультантов;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ru-RU" sz="800" dirty="0">
              <a:ea typeface="Verdan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сопровождение деятельности региональных инновационных площадок;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800" dirty="0">
              <a:ea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проведение семинаров: установочных семинаров, семинаров-совещаний и пр.;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800" dirty="0">
              <a:ea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разработка и проведение образовательных событий: интерактивных мастер-классов, интенсивов и пр.;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ru-RU" sz="800" dirty="0">
              <a:ea typeface="Verdana" panose="020B060403050404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800" dirty="0">
                <a:ea typeface="Verdana" panose="020B0604030504040204" pitchFamily="34" charset="0"/>
              </a:rPr>
              <a:t>оказание консультационного сопровождения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9107B359-083A-58E1-F647-FE5DD258F5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351918" y="1179999"/>
            <a:ext cx="5183187" cy="42519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Результаты и эффекты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для 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МОС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A891447-9871-9679-8355-D62096F86880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209726" y="1625270"/>
            <a:ext cx="5562442" cy="3684587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1800" dirty="0">
                <a:ea typeface="Verdana" panose="020B0604030504040204" pitchFamily="34" charset="0"/>
              </a:rPr>
              <a:t>изучение опыта внедрения инновационных методов управления и организации образовательного процесса  на муниципальном и региональном уровне (Сетевая школа консультантов);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800" dirty="0">
              <a:ea typeface="Verdana" panose="020B0604030504040204" pitchFamily="34" charset="0"/>
            </a:endParaRPr>
          </a:p>
          <a:p>
            <a:pPr marL="0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1800" dirty="0">
                <a:ea typeface="Verdana" panose="020B0604030504040204" pitchFamily="34" charset="0"/>
              </a:rPr>
              <a:t>обобщение и распространение инновационных практик;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800" dirty="0">
              <a:ea typeface="Verdana" panose="020B0604030504040204" pitchFamily="34" charset="0"/>
            </a:endParaRPr>
          </a:p>
          <a:p>
            <a:pPr marL="0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1800" dirty="0">
                <a:ea typeface="Verdana" panose="020B0604030504040204" pitchFamily="34" charset="0"/>
              </a:rPr>
              <a:t>муниципальное (межмуниципальное) взаимодействие а рамках сотрудничества, наставничества;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800" dirty="0">
              <a:ea typeface="Verdana" panose="020B0604030504040204" pitchFamily="34" charset="0"/>
            </a:endParaRPr>
          </a:p>
          <a:p>
            <a:pPr marL="0" indent="-285750" algn="just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1800" dirty="0">
                <a:ea typeface="Verdana" panose="020B0604030504040204" pitchFamily="34" charset="0"/>
              </a:rPr>
              <a:t>развитие социального партнерства между образовательными организациями и обществом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ru-RU" sz="15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1FAC3B5-EE7D-C16C-C2EC-124E45D416F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24158" y="181069"/>
            <a:ext cx="10371137" cy="76041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</a:t>
            </a:r>
            <a:b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психолого-педагогических классов (групп)</a:t>
            </a:r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id="{109A7476-87F4-EF36-9624-FEAAE775584F}"/>
              </a:ext>
            </a:extLst>
          </p:cNvPr>
          <p:cNvSpPr txBox="1">
            <a:spLocks/>
          </p:cNvSpPr>
          <p:nvPr/>
        </p:nvSpPr>
        <p:spPr>
          <a:xfrm>
            <a:off x="520526" y="1242273"/>
            <a:ext cx="5157788" cy="3510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Направление методического сопровождения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</a:endParaRPr>
          </a:p>
        </p:txBody>
      </p:sp>
      <p:sp>
        <p:nvSpPr>
          <p:cNvPr id="11" name="Прямоугольник: скругленные углы 17">
            <a:extLst>
              <a:ext uri="{FF2B5EF4-FFF2-40B4-BE49-F238E27FC236}">
                <a16:creationId xmlns:a16="http://schemas.microsoft.com/office/drawing/2014/main" id="{A38D7515-2053-AB3D-DF88-EBB1208B4B5D}"/>
              </a:ext>
            </a:extLst>
          </p:cNvPr>
          <p:cNvSpPr/>
          <p:nvPr/>
        </p:nvSpPr>
        <p:spPr>
          <a:xfrm>
            <a:off x="1242324" y="5710099"/>
            <a:ext cx="9934804" cy="83291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</a:rPr>
              <a:t>Машуков Александр Васильевич, заведующий ЦНППМПР (стандарт), </a:t>
            </a:r>
            <a:r>
              <a:rPr lang="en-US" b="1" dirty="0">
                <a:solidFill>
                  <a:schemeClr val="tx1"/>
                </a:solidFill>
                <a:hlinkClick r:id="rId2"/>
              </a:rPr>
              <a:t>aleksandr.mashukov@chiro74.ru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+7 (351)232 11 </a:t>
            </a:r>
            <a:r>
              <a:rPr lang="en-US" b="1" dirty="0" smtClean="0">
                <a:solidFill>
                  <a:schemeClr val="tx1"/>
                </a:solidFill>
              </a:rPr>
              <a:t>80</a:t>
            </a:r>
            <a:r>
              <a:rPr lang="ru-RU" b="1" dirty="0" smtClean="0">
                <a:solidFill>
                  <a:schemeClr val="tx1"/>
                </a:solidFill>
              </a:rPr>
              <a:t>, +7 (351)217 11 02*7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173248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32772" y="2588626"/>
            <a:ext cx="6781801" cy="137403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Конкурсы профессионального мастерства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5456943" y="5525653"/>
            <a:ext cx="5858578" cy="775568"/>
            <a:chOff x="5743430" y="5368497"/>
            <a:chExt cx="5858578" cy="775568"/>
          </a:xfrm>
        </p:grpSpPr>
        <p:pic>
          <p:nvPicPr>
            <p:cNvPr id="13" name="Picture 2" descr="http://orifull.ru/wp-content/uploads/2012/06/24.jpg">
              <a:extLst>
                <a:ext uri="{FF2B5EF4-FFF2-40B4-BE49-F238E27FC236}">
                  <a16:creationId xmlns:a16="http://schemas.microsoft.com/office/drawing/2014/main" id="{F6A6FDDB-4DC0-3C5A-1CFE-A4025FA98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56445" y="5368497"/>
              <a:ext cx="1045563" cy="75792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37752A4E-D2A8-5BE4-1635-6E407E1634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144"/>
            <a:stretch/>
          </p:blipFill>
          <p:spPr>
            <a:xfrm>
              <a:off x="9834924" y="5474412"/>
              <a:ext cx="739627" cy="652005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3430" y="5394192"/>
              <a:ext cx="4127350" cy="749873"/>
            </a:xfrm>
            <a:prstGeom prst="rect">
              <a:avLst/>
            </a:prstGeom>
          </p:spPr>
        </p:pic>
      </p:grpSp>
      <p:sp>
        <p:nvSpPr>
          <p:cNvPr id="1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56943" y="4015617"/>
            <a:ext cx="5847643" cy="9264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Машуков Александр Васильевич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endParaRPr lang="ru-RU" sz="2000" dirty="0" smtClean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заведующий 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ЦНППМПР (стандарт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 ГБУ 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ДПО «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ЧИРО»</a:t>
            </a:r>
            <a:endParaRPr lang="ru-RU" sz="2000" dirty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9289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Конкурсы профессионального мастерства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587C2682-7FB3-EC1F-3BEB-54D06154CDD8}"/>
              </a:ext>
            </a:extLst>
          </p:cNvPr>
          <p:cNvSpPr/>
          <p:nvPr/>
        </p:nvSpPr>
        <p:spPr>
          <a:xfrm>
            <a:off x="288387" y="1014312"/>
            <a:ext cx="10853225" cy="1544186"/>
          </a:xfrm>
          <a:prstGeom prst="roundRect">
            <a:avLst/>
          </a:prstGeom>
          <a:gradFill flip="none" rotWithShape="1">
            <a:gsLst>
              <a:gs pos="0">
                <a:srgbClr val="008DD2">
                  <a:tint val="66000"/>
                  <a:satMod val="160000"/>
                </a:srgbClr>
              </a:gs>
              <a:gs pos="50000">
                <a:srgbClr val="008DD2">
                  <a:tint val="44500"/>
                  <a:satMod val="160000"/>
                </a:srgbClr>
              </a:gs>
              <a:gs pos="100000">
                <a:srgbClr val="008DD2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400" b="1" i="1" u="sng" dirty="0">
                <a:solidFill>
                  <a:srgbClr val="002060"/>
                </a:solidFill>
                <a:ea typeface="Verdana" panose="020B0604030504040204" pitchFamily="34" charset="0"/>
              </a:rPr>
              <a:t>Миссия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800" dirty="0">
              <a:solidFill>
                <a:srgbClr val="002060"/>
              </a:solidFill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srgbClr val="002060"/>
                </a:solidFill>
                <a:ea typeface="Verdana" panose="020B0604030504040204" pitchFamily="34" charset="0"/>
              </a:rPr>
              <a:t> развитие творческой деятельности управленческих и педагогических работников по обновлению содержания образования;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srgbClr val="002060"/>
                </a:solidFill>
                <a:ea typeface="Verdana" panose="020B0604030504040204" pitchFamily="34" charset="0"/>
              </a:rPr>
              <a:t> поддержка новых технологий в организации образовательного процесса;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800" dirty="0">
                <a:solidFill>
                  <a:srgbClr val="002060"/>
                </a:solidFill>
                <a:ea typeface="Verdana" panose="020B0604030504040204" pitchFamily="34" charset="0"/>
              </a:rPr>
              <a:t> рост профессионального мастерства управленческих и педагогических работников;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 у</a:t>
            </a:r>
            <a:r>
              <a:rPr lang="ru-RU" sz="1800" dirty="0">
                <a:solidFill>
                  <a:srgbClr val="002060"/>
                </a:solidFill>
                <a:ea typeface="Verdana" panose="020B0604030504040204" pitchFamily="34" charset="0"/>
              </a:rPr>
              <a:t>тверждение приоритетов образования в обществе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45E3AF0-EAED-5695-7E98-ABD70CB04611}"/>
              </a:ext>
            </a:extLst>
          </p:cNvPr>
          <p:cNvSpPr/>
          <p:nvPr/>
        </p:nvSpPr>
        <p:spPr>
          <a:xfrm>
            <a:off x="288387" y="2978110"/>
            <a:ext cx="10853225" cy="999064"/>
          </a:xfrm>
          <a:prstGeom prst="roundRect">
            <a:avLst/>
          </a:prstGeom>
          <a:gradFill flip="none" rotWithShape="1">
            <a:gsLst>
              <a:gs pos="0">
                <a:srgbClr val="008DD2">
                  <a:tint val="66000"/>
                  <a:satMod val="160000"/>
                </a:srgbClr>
              </a:gs>
              <a:gs pos="50000">
                <a:srgbClr val="008DD2">
                  <a:tint val="44500"/>
                  <a:satMod val="160000"/>
                </a:srgbClr>
              </a:gs>
              <a:gs pos="100000">
                <a:srgbClr val="008DD2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altLang="ru-RU" sz="2400" b="1" i="1" u="sng" dirty="0">
                <a:solidFill>
                  <a:srgbClr val="002060"/>
                </a:solidFill>
                <a:ea typeface="Verdana" panose="020B0604030504040204" pitchFamily="34" charset="0"/>
              </a:rPr>
              <a:t>Стратегическая цель</a:t>
            </a:r>
          </a:p>
          <a:p>
            <a:pPr marR="0" lvl="0" indent="-28575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altLang="ru-RU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altLang="ru-RU" dirty="0">
                <a:solidFill>
                  <a:srgbClr val="002060"/>
                </a:solidFill>
                <a:ea typeface="Verdana" panose="020B0604030504040204" pitchFamily="34" charset="0"/>
              </a:rPr>
              <a:t>формирование позитивного имиджа педагогического труда через выявление, поддержку и поощрение талантливых руководителей и педагогов и  распространение их инновационного управленческого и педагогического </a:t>
            </a:r>
            <a:r>
              <a:rPr lang="ru-RU" altLang="ru-RU" dirty="0" smtClean="0">
                <a:solidFill>
                  <a:srgbClr val="002060"/>
                </a:solidFill>
                <a:ea typeface="Verdana" panose="020B0604030504040204" pitchFamily="34" charset="0"/>
              </a:rPr>
              <a:t>опыта</a:t>
            </a:r>
            <a:endParaRPr lang="en-US" altLang="ru-RU" dirty="0" smtClean="0">
              <a:solidFill>
                <a:srgbClr val="002060"/>
              </a:solidFill>
              <a:ea typeface="Verdana" panose="020B0604030504040204" pitchFamily="34" charset="0"/>
            </a:endParaRPr>
          </a:p>
          <a:p>
            <a:pPr marR="0" lvl="0" indent="-28575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lang="ru-RU" dirty="0">
              <a:solidFill>
                <a:srgbClr val="002060"/>
              </a:solidFill>
              <a:ea typeface="Verdana" panose="020B0604030504040204" pitchFamily="34" charset="0"/>
            </a:endParaRPr>
          </a:p>
          <a:p>
            <a:pPr indent="-285750">
              <a:buFont typeface="Wingdings" panose="05000000000000000000" pitchFamily="2" charset="2"/>
              <a:buChar char="Ø"/>
              <a:defRPr/>
            </a:pPr>
            <a:endParaRPr lang="ru-RU" sz="800" dirty="0">
              <a:solidFill>
                <a:srgbClr val="002060"/>
              </a:solidFill>
              <a:ea typeface="Verdana" panose="020B0604030504040204" pitchFamily="34" charset="0"/>
            </a:endParaRP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57FA7B36-E936-A1AC-FAC7-297FD1A2FD31}"/>
              </a:ext>
            </a:extLst>
          </p:cNvPr>
          <p:cNvSpPr/>
          <p:nvPr/>
        </p:nvSpPr>
        <p:spPr>
          <a:xfrm>
            <a:off x="288387" y="4396787"/>
            <a:ext cx="10853225" cy="2152357"/>
          </a:xfrm>
          <a:prstGeom prst="roundRect">
            <a:avLst/>
          </a:prstGeom>
          <a:gradFill flip="none" rotWithShape="1">
            <a:gsLst>
              <a:gs pos="0">
                <a:srgbClr val="008DD2">
                  <a:tint val="66000"/>
                  <a:satMod val="160000"/>
                </a:srgbClr>
              </a:gs>
              <a:gs pos="50000">
                <a:srgbClr val="008DD2">
                  <a:tint val="44500"/>
                  <a:satMod val="160000"/>
                </a:srgbClr>
              </a:gs>
              <a:gs pos="100000">
                <a:srgbClr val="008DD2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defRPr/>
            </a:pPr>
            <a:r>
              <a:rPr lang="ru-RU" sz="2400" b="1" i="1" u="sng" dirty="0">
                <a:solidFill>
                  <a:srgbClr val="002060"/>
                </a:solidFill>
                <a:ea typeface="Verdana" panose="020B0604030504040204" pitchFamily="34" charset="0"/>
              </a:rPr>
              <a:t>Задачи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dirty="0">
                <a:solidFill>
                  <a:srgbClr val="002060"/>
                </a:solidFill>
                <a:ea typeface="Verdana" panose="020B0604030504040204" pitchFamily="34" charset="0"/>
              </a:rPr>
              <a:t>утверждение приоритетов образования в </a:t>
            </a:r>
            <a:r>
              <a:rPr lang="ru-RU" altLang="ru-RU" dirty="0" smtClean="0">
                <a:solidFill>
                  <a:srgbClr val="002060"/>
                </a:solidFill>
                <a:ea typeface="Verdana" panose="020B0604030504040204" pitchFamily="34" charset="0"/>
              </a:rPr>
              <a:t>обществе;</a:t>
            </a:r>
            <a:endParaRPr lang="en-US" altLang="ru-RU" dirty="0" smtClean="0">
              <a:solidFill>
                <a:srgbClr val="002060"/>
              </a:solidFill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ea typeface="Verdana" panose="020B0604030504040204" pitchFamily="34" charset="0"/>
              </a:rPr>
              <a:t>развитие </a:t>
            </a:r>
            <a:r>
              <a:rPr lang="ru-RU" dirty="0">
                <a:solidFill>
                  <a:srgbClr val="002060"/>
                </a:solidFill>
                <a:ea typeface="Verdana" panose="020B0604030504040204" pitchFamily="34" charset="0"/>
              </a:rPr>
              <a:t>профессиональной компетентности руководящих и педагогических работников по вопросам обновления содержания </a:t>
            </a:r>
            <a:r>
              <a:rPr lang="ru-RU" dirty="0" smtClean="0">
                <a:solidFill>
                  <a:srgbClr val="002060"/>
                </a:solidFill>
                <a:ea typeface="Verdana" panose="020B0604030504040204" pitchFamily="34" charset="0"/>
              </a:rPr>
              <a:t>образования;</a:t>
            </a:r>
            <a:endParaRPr lang="en-US" dirty="0" smtClean="0">
              <a:solidFill>
                <a:srgbClr val="002060"/>
              </a:solidFill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dirty="0" smtClean="0">
                <a:solidFill>
                  <a:srgbClr val="002060"/>
                </a:solidFill>
                <a:ea typeface="Verdana" panose="020B0604030504040204" pitchFamily="34" charset="0"/>
              </a:rPr>
              <a:t>научно-методическое </a:t>
            </a:r>
            <a:r>
              <a:rPr lang="ru-RU" altLang="ru-RU" dirty="0">
                <a:solidFill>
                  <a:srgbClr val="002060"/>
                </a:solidFill>
                <a:ea typeface="Verdana" panose="020B0604030504040204" pitchFamily="34" charset="0"/>
              </a:rPr>
              <a:t>(методическое) сопровождение руководителей и педагогов в освоении и распространении опыта использования современных технологий организации образовательного процесса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altLang="ru-RU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altLang="ru-RU" sz="1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31811" y="329013"/>
            <a:ext cx="10371667" cy="3310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Конкурсы профессионального мастерства</a:t>
            </a:r>
          </a:p>
        </p:txBody>
      </p:sp>
    </p:spTree>
    <p:extLst>
      <p:ext uri="{BB962C8B-B14F-4D97-AF65-F5344CB8AC3E}">
        <p14:creationId xmlns:p14="http://schemas.microsoft.com/office/powerpoint/2010/main" val="6324090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90B0980-C7DA-947F-119B-4D54DB555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6" y="494551"/>
            <a:ext cx="10371667" cy="3712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Конкурсы профессионального мастерства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DD81FAF3-E4EE-BC87-247E-B35C6C3EFA5E}"/>
              </a:ext>
            </a:extLst>
          </p:cNvPr>
          <p:cNvSpPr/>
          <p:nvPr/>
        </p:nvSpPr>
        <p:spPr>
          <a:xfrm>
            <a:off x="913908" y="1503401"/>
            <a:ext cx="2208628" cy="8581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ea typeface="Verdana" panose="020B0604030504040204" pitchFamily="34" charset="0"/>
              </a:rPr>
              <a:t>ресурс развития системы образования всех уровней</a:t>
            </a:r>
            <a:endParaRPr lang="ru-RU" sz="1400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0F541E76-CF77-1A92-8B57-69CC2BCDE57C}"/>
              </a:ext>
            </a:extLst>
          </p:cNvPr>
          <p:cNvSpPr/>
          <p:nvPr/>
        </p:nvSpPr>
        <p:spPr>
          <a:xfrm>
            <a:off x="3409678" y="1519732"/>
            <a:ext cx="2208628" cy="858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ea typeface="Verdana" panose="020B0604030504040204" pitchFamily="34" charset="0"/>
              </a:rPr>
              <a:t>индикатор качества образования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396F337C-AFFA-A216-F9A2-F92B4AA0BEEC}"/>
              </a:ext>
            </a:extLst>
          </p:cNvPr>
          <p:cNvSpPr/>
          <p:nvPr/>
        </p:nvSpPr>
        <p:spPr>
          <a:xfrm>
            <a:off x="5889841" y="1533892"/>
            <a:ext cx="2208628" cy="8581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002060"/>
                </a:solidFill>
                <a:ea typeface="Verdana" panose="020B0604030504040204" pitchFamily="34" charset="0"/>
              </a:rPr>
              <a:t>эффективная форма распространения педагогического опыта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475135B0-84AE-023F-AF03-8E7A3F3AE4A9}"/>
              </a:ext>
            </a:extLst>
          </p:cNvPr>
          <p:cNvSpPr/>
          <p:nvPr/>
        </p:nvSpPr>
        <p:spPr>
          <a:xfrm>
            <a:off x="8370004" y="1545052"/>
            <a:ext cx="2208628" cy="8581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  <a:ea typeface="Verdana" panose="020B0604030504040204" pitchFamily="34" charset="0"/>
              </a:rPr>
              <a:t>форма повышения квалификации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57A1AECC-6B28-1253-99E4-B17ADB35B19C}"/>
              </a:ext>
            </a:extLst>
          </p:cNvPr>
          <p:cNvSpPr/>
          <p:nvPr/>
        </p:nvSpPr>
        <p:spPr>
          <a:xfrm>
            <a:off x="1702555" y="2911539"/>
            <a:ext cx="9390809" cy="419100"/>
          </a:xfrm>
          <a:prstGeom prst="roundRect">
            <a:avLst/>
          </a:prstGeom>
          <a:solidFill>
            <a:schemeClr val="bg1"/>
          </a:solidFill>
          <a:ln>
            <a:solidFill>
              <a:srgbClr val="008DD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Цели участия в Конкурсе</a:t>
            </a:r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DD3E83F6-731A-5544-8328-5DE7921F783B}"/>
              </a:ext>
            </a:extLst>
          </p:cNvPr>
          <p:cNvGrpSpPr/>
          <p:nvPr/>
        </p:nvGrpSpPr>
        <p:grpSpPr>
          <a:xfrm>
            <a:off x="621803" y="3429001"/>
            <a:ext cx="4978896" cy="2514602"/>
            <a:chOff x="1217220" y="2815000"/>
            <a:chExt cx="4654502" cy="1951619"/>
          </a:xfrm>
        </p:grpSpPr>
        <p:sp>
          <p:nvSpPr>
            <p:cNvPr id="11" name="Прямоугольник: скругленные углы 10">
              <a:extLst>
                <a:ext uri="{FF2B5EF4-FFF2-40B4-BE49-F238E27FC236}">
                  <a16:creationId xmlns:a16="http://schemas.microsoft.com/office/drawing/2014/main" id="{6A04AF8B-A84C-10DE-2DDD-0D95C2C45192}"/>
                </a:ext>
              </a:extLst>
            </p:cNvPr>
            <p:cNvSpPr/>
            <p:nvPr/>
          </p:nvSpPr>
          <p:spPr>
            <a:xfrm>
              <a:off x="1217220" y="3242028"/>
              <a:ext cx="4459679" cy="1524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algn="just" defTabSz="914400" rtl="0" eaLnBrk="1" fontAlgn="auto" latinLnBrk="0" hangingPunct="1"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1.Демонстрация опыта.</a:t>
              </a:r>
            </a:p>
            <a:p>
              <a:pPr marL="0" marR="0" lvl="0" algn="just" defTabSz="914400" rtl="0" eaLnBrk="1" fontAlgn="auto" latinLnBrk="0" hangingPunct="1"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2.Повышение квалификации.</a:t>
              </a:r>
            </a:p>
            <a:p>
              <a:pPr marL="0" marR="0" lvl="0" algn="just" defTabSz="914400" rtl="0" eaLnBrk="1" fontAlgn="auto" latinLnBrk="0" hangingPunct="1"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3.Мотивация развития через внешнюю оценку.</a:t>
              </a:r>
            </a:p>
            <a:p>
              <a:pPr marL="0" marR="0" lvl="0" algn="just" defTabSz="914400" rtl="0" eaLnBrk="1" fontAlgn="auto" latinLnBrk="0" hangingPunct="1"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4.Карьера.</a:t>
              </a:r>
            </a:p>
            <a:p>
              <a:pPr marL="0" marR="0" lvl="0" algn="just" defTabSz="914400" rtl="0" eaLnBrk="1" fontAlgn="auto" latinLnBrk="0" hangingPunct="1"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5.Моральное и материальное поощрение</a:t>
              </a:r>
            </a:p>
          </p:txBody>
        </p:sp>
        <p:sp>
          <p:nvSpPr>
            <p:cNvPr id="13" name="Прямоугольник: скругленные углы 12">
              <a:extLst>
                <a:ext uri="{FF2B5EF4-FFF2-40B4-BE49-F238E27FC236}">
                  <a16:creationId xmlns:a16="http://schemas.microsoft.com/office/drawing/2014/main" id="{744803AD-0E61-035E-DBE5-4BFED6EB9EAA}"/>
                </a:ext>
              </a:extLst>
            </p:cNvPr>
            <p:cNvSpPr/>
            <p:nvPr/>
          </p:nvSpPr>
          <p:spPr>
            <a:xfrm>
              <a:off x="2952091" y="2938085"/>
              <a:ext cx="2919631" cy="41910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: скругленные углы 13">
              <a:extLst>
                <a:ext uri="{FF2B5EF4-FFF2-40B4-BE49-F238E27FC236}">
                  <a16:creationId xmlns:a16="http://schemas.microsoft.com/office/drawing/2014/main" id="{367D97A9-DEAE-70A3-8C15-8C82B73653C7}"/>
                </a:ext>
              </a:extLst>
            </p:cNvPr>
            <p:cNvSpPr/>
            <p:nvPr/>
          </p:nvSpPr>
          <p:spPr>
            <a:xfrm>
              <a:off x="2868766" y="2815000"/>
              <a:ext cx="2919631" cy="4191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для педагога:</a:t>
              </a:r>
            </a:p>
          </p:txBody>
        </p: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CDA055F1-AA56-E1E2-6A21-003E67EAFDA1}"/>
              </a:ext>
            </a:extLst>
          </p:cNvPr>
          <p:cNvGrpSpPr/>
          <p:nvPr/>
        </p:nvGrpSpPr>
        <p:grpSpPr>
          <a:xfrm>
            <a:off x="6096000" y="3429000"/>
            <a:ext cx="5720862" cy="2514605"/>
            <a:chOff x="5850510" y="2814997"/>
            <a:chExt cx="5124270" cy="1951622"/>
          </a:xfrm>
        </p:grpSpPr>
        <p:sp>
          <p:nvSpPr>
            <p:cNvPr id="12" name="Прямоугольник: скругленные углы 11">
              <a:extLst>
                <a:ext uri="{FF2B5EF4-FFF2-40B4-BE49-F238E27FC236}">
                  <a16:creationId xmlns:a16="http://schemas.microsoft.com/office/drawing/2014/main" id="{78BA7B62-E678-2793-E1A4-D14FBEA13788}"/>
                </a:ext>
              </a:extLst>
            </p:cNvPr>
            <p:cNvSpPr/>
            <p:nvPr/>
          </p:nvSpPr>
          <p:spPr>
            <a:xfrm>
              <a:off x="5850510" y="3242028"/>
              <a:ext cx="4459679" cy="1524591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1.Имидж.</a:t>
              </a:r>
            </a:p>
            <a:p>
              <a:pPr algn="just"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2.Продвижение.</a:t>
              </a:r>
            </a:p>
            <a:p>
              <a:pPr algn="just"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3.Идеи для экспериментальной деятельности.</a:t>
              </a:r>
            </a:p>
            <a:p>
              <a:pPr algn="just"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4.Привлечение учеников и социальных партнеров.</a:t>
              </a:r>
            </a:p>
            <a:p>
              <a:pPr algn="just">
                <a:defRPr/>
              </a:pPr>
              <a:r>
                <a:rPr lang="ru-RU" sz="1400" dirty="0">
                  <a:solidFill>
                    <a:srgbClr val="002060"/>
                  </a:solidFill>
                  <a:ea typeface="Verdana" panose="020B0604030504040204" pitchFamily="34" charset="0"/>
                </a:rPr>
                <a:t>5.Создание конкурентной среды</a:t>
              </a:r>
            </a:p>
          </p:txBody>
        </p:sp>
        <p:sp>
          <p:nvSpPr>
            <p:cNvPr id="15" name="Прямоугольник: скругленные углы 14">
              <a:extLst>
                <a:ext uri="{FF2B5EF4-FFF2-40B4-BE49-F238E27FC236}">
                  <a16:creationId xmlns:a16="http://schemas.microsoft.com/office/drawing/2014/main" id="{310F2608-9426-7D0E-43A8-F773ED4BD5F5}"/>
                </a:ext>
              </a:extLst>
            </p:cNvPr>
            <p:cNvSpPr/>
            <p:nvPr/>
          </p:nvSpPr>
          <p:spPr>
            <a:xfrm>
              <a:off x="8055149" y="2938082"/>
              <a:ext cx="2919631" cy="419100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: скругленные углы 15">
              <a:extLst>
                <a:ext uri="{FF2B5EF4-FFF2-40B4-BE49-F238E27FC236}">
                  <a16:creationId xmlns:a16="http://schemas.microsoft.com/office/drawing/2014/main" id="{74D4E693-75DD-27CB-E5A6-ED363698ABCD}"/>
                </a:ext>
              </a:extLst>
            </p:cNvPr>
            <p:cNvSpPr/>
            <p:nvPr/>
          </p:nvSpPr>
          <p:spPr>
            <a:xfrm>
              <a:off x="7971824" y="2814997"/>
              <a:ext cx="2919631" cy="41910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/>
                <a:t>для МОС/ОО:</a:t>
              </a:r>
            </a:p>
          </p:txBody>
        </p:sp>
      </p:grp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750A28D6-4F2F-F5AF-298B-0FED0163D5D6}"/>
              </a:ext>
            </a:extLst>
          </p:cNvPr>
          <p:cNvCxnSpPr/>
          <p:nvPr/>
        </p:nvCxnSpPr>
        <p:spPr>
          <a:xfrm flipH="1">
            <a:off x="3007050" y="1012762"/>
            <a:ext cx="2504517" cy="471144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D012565D-1D14-029D-AAFF-9617C7599F84}"/>
              </a:ext>
            </a:extLst>
          </p:cNvPr>
          <p:cNvCxnSpPr>
            <a:cxnSpLocks/>
          </p:cNvCxnSpPr>
          <p:nvPr/>
        </p:nvCxnSpPr>
        <p:spPr>
          <a:xfrm flipH="1">
            <a:off x="4895557" y="1024401"/>
            <a:ext cx="616010" cy="33674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B38CE5E7-4B4D-EC13-6222-14CCE5ED5A03}"/>
              </a:ext>
            </a:extLst>
          </p:cNvPr>
          <p:cNvCxnSpPr>
            <a:cxnSpLocks/>
          </p:cNvCxnSpPr>
          <p:nvPr/>
        </p:nvCxnSpPr>
        <p:spPr>
          <a:xfrm>
            <a:off x="5511567" y="1009155"/>
            <a:ext cx="1168868" cy="41221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CEA283B3-00CC-2A93-1773-A11E869B8E1D}"/>
              </a:ext>
            </a:extLst>
          </p:cNvPr>
          <p:cNvCxnSpPr>
            <a:cxnSpLocks/>
          </p:cNvCxnSpPr>
          <p:nvPr/>
        </p:nvCxnSpPr>
        <p:spPr>
          <a:xfrm>
            <a:off x="5511567" y="1009155"/>
            <a:ext cx="3673383" cy="412215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08247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51FAC3B5-EE7D-C16C-C2EC-124E45D41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3745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Конкурсы профессионального мастерства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253497" y="1626825"/>
            <a:ext cx="5157788" cy="3684588"/>
          </a:xfrm>
        </p:spPr>
        <p:txBody>
          <a:bodyPr>
            <a:normAutofit fontScale="92500" lnSpcReduction="20000"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900" dirty="0">
                <a:ea typeface="Verdana" panose="020B0604030504040204" pitchFamily="34" charset="0"/>
              </a:rPr>
              <a:t>реализация </a:t>
            </a:r>
            <a:r>
              <a:rPr lang="ru-RU" sz="1900" dirty="0" smtClean="0">
                <a:ea typeface="Verdana" panose="020B0604030504040204" pitchFamily="34" charset="0"/>
              </a:rPr>
              <a:t>ДПП КПК «Конкурсы </a:t>
            </a:r>
            <a:r>
              <a:rPr lang="ru-RU" sz="1900" dirty="0">
                <a:ea typeface="Verdana" panose="020B0604030504040204" pitchFamily="34" charset="0"/>
              </a:rPr>
              <a:t>профессионального мастерства как эффективный механизм непрерывного развития профессиональной компетентности педагогических работников»;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1900" dirty="0">
              <a:ea typeface="Verdan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900" dirty="0">
                <a:ea typeface="Verdana" panose="020B0604030504040204" pitchFamily="34" charset="0"/>
              </a:rPr>
              <a:t> проведение установочных семинаров, в т.ч. на базе конкурсных площадок;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1900" dirty="0">
              <a:ea typeface="Verdan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900" dirty="0" smtClean="0">
                <a:ea typeface="Verdana" panose="020B0604030504040204" pitchFamily="34" charset="0"/>
              </a:rPr>
              <a:t>организация </a:t>
            </a:r>
            <a:r>
              <a:rPr lang="ru-RU" sz="1900" dirty="0">
                <a:ea typeface="Verdana" panose="020B0604030504040204" pitchFamily="34" charset="0"/>
              </a:rPr>
              <a:t>и проведение образовательных </a:t>
            </a:r>
            <a:r>
              <a:rPr lang="ru-RU" sz="1900" dirty="0" smtClean="0">
                <a:ea typeface="Verdana" panose="020B0604030504040204" pitchFamily="34" charset="0"/>
              </a:rPr>
              <a:t>событий;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ru-RU" sz="900" dirty="0">
              <a:ea typeface="Verdana" panose="020B060403050404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  <a:defRPr/>
            </a:pPr>
            <a:r>
              <a:rPr lang="ru-RU" sz="1900" dirty="0">
                <a:ea typeface="Verdana" panose="020B0604030504040204" pitchFamily="34" charset="0"/>
              </a:rPr>
              <a:t> организация работы Сетевой школы </a:t>
            </a:r>
            <a:r>
              <a:rPr lang="ru-RU" sz="1900" dirty="0" smtClean="0">
                <a:ea typeface="Verdana" panose="020B0604030504040204" pitchFamily="34" charset="0"/>
              </a:rPr>
              <a:t>консультантов</a:t>
            </a:r>
            <a:r>
              <a:rPr lang="ru-RU" sz="1900" dirty="0">
                <a:ea typeface="Verdana" panose="020B0604030504040204" pitchFamily="34" charset="0"/>
              </a:rPr>
              <a:t>;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900" dirty="0">
              <a:ea typeface="Verdana" panose="020B060403050404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900" dirty="0">
                <a:ea typeface="Verdana" panose="020B0604030504040204" pitchFamily="34" charset="0"/>
              </a:rPr>
              <a:t> проведение консультирования</a:t>
            </a:r>
          </a:p>
          <a:p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9107B359-083A-58E1-F647-FE5DD258F5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891118" y="1181390"/>
            <a:ext cx="5183187" cy="41195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  <a:defRPr/>
            </a:pP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Результаты и эффекты </a:t>
            </a: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для </a:t>
            </a:r>
            <a:r>
              <a:rPr lang="ru-RU" sz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МОС</a:t>
            </a:r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A891447-9871-9679-8355-D62096F86880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415292" y="1593346"/>
            <a:ext cx="5559425" cy="3684588"/>
          </a:xfrm>
        </p:spPr>
        <p:txBody>
          <a:bodyPr>
            <a:normAutofit fontScale="70000" lnSpcReduction="20000"/>
          </a:bodyPr>
          <a:lstStyle/>
          <a:p>
            <a:pPr marL="285750" marR="0" lvl="0" indent="-2857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1700" dirty="0">
                <a:solidFill>
                  <a:srgbClr val="002060"/>
                </a:solidFill>
              </a:rPr>
              <a:t> </a:t>
            </a:r>
            <a:r>
              <a:rPr lang="ru-RU" sz="2300" dirty="0">
                <a:ea typeface="Verdana" panose="020B0604030504040204" pitchFamily="34" charset="0"/>
              </a:rPr>
              <a:t>формирование системы показательной педагогической деятельности:</a:t>
            </a:r>
          </a:p>
          <a:p>
            <a:pPr marL="271462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300" dirty="0" smtClean="0">
                <a:ea typeface="Verdana" panose="020B0604030504040204" pitchFamily="34" charset="0"/>
              </a:rPr>
              <a:t>- выявления </a:t>
            </a:r>
            <a:r>
              <a:rPr lang="ru-RU" sz="2300" dirty="0">
                <a:ea typeface="Verdana" panose="020B0604030504040204" pitchFamily="34" charset="0"/>
              </a:rPr>
              <a:t>интересного опыта творчества</a:t>
            </a:r>
          </a:p>
          <a:p>
            <a:pPr marL="271462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300" dirty="0" smtClean="0">
                <a:ea typeface="Verdana" panose="020B0604030504040204" pitchFamily="34" charset="0"/>
              </a:rPr>
              <a:t>- опыта </a:t>
            </a:r>
            <a:r>
              <a:rPr lang="ru-RU" sz="2300" dirty="0">
                <a:ea typeface="Verdana" panose="020B0604030504040204" pitchFamily="34" charset="0"/>
              </a:rPr>
              <a:t>внедрения инновационных методов управления и организации образовательного процесса  на муниципальном и региональном уровне (Сетевая школа консультантов);</a:t>
            </a:r>
          </a:p>
          <a:p>
            <a:pPr marL="285750" marR="0" lvl="0" indent="-2857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2300" dirty="0">
              <a:ea typeface="Verdana" panose="020B0604030504040204" pitchFamily="34" charset="0"/>
            </a:endParaRPr>
          </a:p>
          <a:p>
            <a:pPr marL="285750" marR="0" lvl="0" indent="-2857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2300" dirty="0">
                <a:ea typeface="Verdana" panose="020B0604030504040204" pitchFamily="34" charset="0"/>
              </a:rPr>
              <a:t>создание благоприятной мотивационной среды профессионального </a:t>
            </a:r>
            <a:r>
              <a:rPr lang="ru-RU" sz="2300" dirty="0" smtClean="0">
                <a:ea typeface="Verdana" panose="020B0604030504040204" pitchFamily="34" charset="0"/>
              </a:rPr>
              <a:t>развития и  саморазвития;</a:t>
            </a:r>
            <a:endParaRPr lang="ru-RU" sz="2300" dirty="0">
              <a:ea typeface="Verdana" panose="020B0604030504040204" pitchFamily="34" charset="0"/>
            </a:endParaRPr>
          </a:p>
          <a:p>
            <a:pPr marL="0" marR="0" lvl="0" indent="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lang="ru-RU" sz="2300" dirty="0">
              <a:ea typeface="Verdana" panose="020B0604030504040204" pitchFamily="34" charset="0"/>
            </a:endParaRPr>
          </a:p>
          <a:p>
            <a:pPr marL="285750" marR="0" lvl="0" indent="-2857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2300" dirty="0">
                <a:ea typeface="Verdana" panose="020B0604030504040204" pitchFamily="34" charset="0"/>
              </a:rPr>
              <a:t> стимулирование личностного и профессионального роста;</a:t>
            </a:r>
          </a:p>
          <a:p>
            <a:pPr marL="285750" marR="0" lvl="0" indent="-2857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ru-RU" sz="2300" dirty="0">
              <a:ea typeface="Verdana" panose="020B0604030504040204" pitchFamily="34" charset="0"/>
            </a:endParaRPr>
          </a:p>
          <a:p>
            <a:pPr marL="285750" marR="0" lvl="0" indent="-285750" algn="ju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ru-RU" sz="2300" dirty="0">
                <a:ea typeface="Verdana" panose="020B0604030504040204" pitchFamily="34" charset="0"/>
              </a:rPr>
              <a:t> формирование муниципальной команды «поддержки и сопровождения» </a:t>
            </a:r>
            <a:r>
              <a:rPr lang="ru-RU" sz="2300" dirty="0" smtClean="0">
                <a:ea typeface="Verdana" panose="020B0604030504040204" pitchFamily="34" charset="0"/>
              </a:rPr>
              <a:t>– единомышленников</a:t>
            </a:r>
            <a:r>
              <a:rPr lang="ru-RU" sz="2300" dirty="0">
                <a:ea typeface="Verdana" panose="020B0604030504040204" pitchFamily="34" charset="0"/>
              </a:rPr>
              <a:t>, поддерживающих ценности конкурсного </a:t>
            </a:r>
            <a:r>
              <a:rPr lang="ru-RU" sz="2300" dirty="0" smtClean="0">
                <a:ea typeface="Verdana" panose="020B0604030504040204" pitchFamily="34" charset="0"/>
              </a:rPr>
              <a:t>движения</a:t>
            </a:r>
            <a:endParaRPr lang="ru-RU" sz="2300" dirty="0">
              <a:ea typeface="Verdana" panose="020B0604030504040204" pitchFamily="34" charset="0"/>
            </a:endParaRPr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id="{109A7476-87F4-EF36-9624-FEAAE775584F}"/>
              </a:ext>
            </a:extLst>
          </p:cNvPr>
          <p:cNvSpPr txBox="1">
            <a:spLocks/>
          </p:cNvSpPr>
          <p:nvPr/>
        </p:nvSpPr>
        <p:spPr>
          <a:xfrm>
            <a:off x="520526" y="1242273"/>
            <a:ext cx="5157788" cy="35107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</a:rPr>
              <a:t>Направление методического сопровождения</a:t>
            </a:r>
            <a:endParaRPr lang="ru-RU" sz="1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</a:endParaRPr>
          </a:p>
        </p:txBody>
      </p:sp>
      <p:sp>
        <p:nvSpPr>
          <p:cNvPr id="11" name="Прямоугольник: скругленные углы 17">
            <a:extLst>
              <a:ext uri="{FF2B5EF4-FFF2-40B4-BE49-F238E27FC236}">
                <a16:creationId xmlns:a16="http://schemas.microsoft.com/office/drawing/2014/main" id="{A38D7515-2053-AB3D-DF88-EBB1208B4B5D}"/>
              </a:ext>
            </a:extLst>
          </p:cNvPr>
          <p:cNvSpPr/>
          <p:nvPr/>
        </p:nvSpPr>
        <p:spPr>
          <a:xfrm>
            <a:off x="1242324" y="5519976"/>
            <a:ext cx="9934804" cy="83291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</a:rPr>
              <a:t>Машуков Александр Васильевич, заведующий ЦНППМПР (стандарт), </a:t>
            </a:r>
            <a:r>
              <a:rPr lang="en-US" b="1" dirty="0">
                <a:solidFill>
                  <a:schemeClr val="tx1"/>
                </a:solidFill>
                <a:hlinkClick r:id="rId2"/>
              </a:rPr>
              <a:t>aleksandr.mashukov@chiro74.ru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+7 (351)232 11 </a:t>
            </a:r>
            <a:r>
              <a:rPr lang="en-US" b="1" dirty="0" smtClean="0">
                <a:solidFill>
                  <a:schemeClr val="tx1"/>
                </a:solidFill>
              </a:rPr>
              <a:t>80</a:t>
            </a:r>
            <a:r>
              <a:rPr lang="ru-RU" b="1" dirty="0" smtClean="0">
                <a:solidFill>
                  <a:schemeClr val="tx1"/>
                </a:solidFill>
              </a:rPr>
              <a:t>, +7 (351)217 11 02*7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344461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733" y="2302607"/>
            <a:ext cx="4907733" cy="2279619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Конкурсы </a:t>
            </a:r>
            <a:r>
              <a:rPr lang="en-US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6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для педагогов дополнительного образования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0F441-FB38-4E1A-A3E8-9BAFAC3749C3}" type="slidenum">
              <a:rPr lang="ru-RU" smtClean="0"/>
              <a:t>29</a:t>
            </a:fld>
            <a:endParaRPr lang="ru-RU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506157" y="4587658"/>
            <a:ext cx="5847643" cy="926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Ребикова Юлия Валерьевна 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заведующий лабораторией сопровождения деятельности образовательных организаций, реализующих дополнительные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 общеобразовательные программы и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программы наставничества ГБУ ДПО «ЧИРО»</a:t>
            </a:r>
          </a:p>
        </p:txBody>
      </p:sp>
    </p:spTree>
    <p:extLst>
      <p:ext uri="{BB962C8B-B14F-4D97-AF65-F5344CB8AC3E}">
        <p14:creationId xmlns:p14="http://schemas.microsoft.com/office/powerpoint/2010/main" val="2322207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863" y="1952625"/>
            <a:ext cx="6781800" cy="23876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Сопровождение деятельности по этнокультурному образованию 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462941" y="4877563"/>
            <a:ext cx="5847643" cy="1419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6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Соловьева Татьяна Васильевна</a:t>
            </a:r>
            <a:r>
              <a:rPr lang="ru-RU" sz="26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заведующий кафедрой ГБУ ДПО «ЧИРО», кандидат филологических наук 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ru-RU" altLang="ru-RU" sz="3200" dirty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89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4107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Конкурсы </a:t>
            </a:r>
            <a:r>
              <a:rPr lang="ru-RU" sz="25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для </a:t>
            </a:r>
            <a:r>
              <a:rPr lang="ru-RU" sz="25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педагогов дополнительного </a:t>
            </a:r>
            <a:r>
              <a:rPr lang="ru-RU" sz="25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образования</a:t>
            </a:r>
            <a:endParaRPr lang="ru-RU" sz="2500" b="1" dirty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020888"/>
            <a:ext cx="3238500" cy="3379787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Конкурс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дополнительных общеобразовательных программ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</a:rPr>
              <a:t>«Новое поколение определяет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»;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Открытый педагогический фестиваль «Сфера профессионального роста»;</a:t>
            </a:r>
            <a:endParaRPr lang="ru-RU" sz="1600" b="1" i="1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Конкурс управленческих и педагогических проектов «</a:t>
            </a:r>
            <a:r>
              <a:rPr lang="ru-RU" sz="1600" dirty="0" err="1" smtClean="0">
                <a:solidFill>
                  <a:schemeClr val="accent1">
                    <a:lumMod val="50000"/>
                  </a:schemeClr>
                </a:solidFill>
              </a:rPr>
              <a:t>СтарАп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</a:rPr>
              <a:t> в дополнительном образовании детей» </a:t>
            </a:r>
          </a:p>
          <a:p>
            <a:pPr marL="0" indent="0" algn="ctr">
              <a:buNone/>
            </a:pPr>
            <a:r>
              <a:rPr lang="ru-RU" sz="1600" b="1" i="1" dirty="0" smtClean="0">
                <a:solidFill>
                  <a:srgbClr val="C00000"/>
                </a:solidFill>
              </a:rPr>
              <a:t>Каждый </a:t>
            </a:r>
            <a:r>
              <a:rPr lang="ru-RU" sz="1600" b="1" i="1" dirty="0">
                <a:solidFill>
                  <a:srgbClr val="C00000"/>
                </a:solidFill>
              </a:rPr>
              <a:t>конкурс несет свою смысловую нагрузку</a:t>
            </a:r>
            <a:endParaRPr lang="ru-RU" sz="1600" dirty="0"/>
          </a:p>
          <a:p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5019" y="5496269"/>
            <a:ext cx="115214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РАЗВИТИЕ ПЕРСПЕКТИВЫ ИЛИ РАБОТА В НОГУ СО ВРЕМЕНЕМ: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/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«Есть ли новое содержание дополнительного образования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t>в муниципальном образовании ….?!»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162725" y="1723904"/>
            <a:ext cx="4766679" cy="3411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это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«лакмусовая бумажка»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для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«улавливания»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 анализа сигналов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актуальных изменений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это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арсенал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форм и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методов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мотивационного управления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персоналом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образовательной организации;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это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развитие организационной структуры образовательной организации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отвечающей заданным задачам изменений;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это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формирование эффективной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обратной связи, оценивающей эффективность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и качество работы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 новых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условиях</a:t>
            </a:r>
          </a:p>
        </p:txBody>
      </p:sp>
      <p:pic>
        <p:nvPicPr>
          <p:cNvPr id="7" name="Picture 2" descr="http://qrcoder.ru/code/?https%3A%2F%2Flegalacts.ru%2Fdoc%2Fpismo-minprosveshchenija-rossii-ot-29092023-n-ab-393506-o-metodicheskikh%2F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242" y="3861494"/>
            <a:ext cx="1165281" cy="111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3B4BB42-A917-48F0-9DCB-F300501B50B8}"/>
              </a:ext>
            </a:extLst>
          </p:cNvPr>
          <p:cNvPicPr/>
          <p:nvPr/>
        </p:nvPicPr>
        <p:blipFill rotWithShape="1">
          <a:blip r:embed="rId3"/>
          <a:srcRect l="44896" t="16819" r="15820" b="44128"/>
          <a:stretch/>
        </p:blipFill>
        <p:spPr bwMode="auto">
          <a:xfrm>
            <a:off x="3548905" y="1011553"/>
            <a:ext cx="2476834" cy="18493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://qrcoder.ru/code/?https%3A%2F%2Fipk74.ru%2Fpddod%2Frepo%2Fdopolnitelnye-obshcheobrazovatelnye-programmy-pobediteley-i-prizerov-oblastnogo-i-vserossiyskogo-etapov-professionalnogo-konkursa-serdtse-otdayu-detyam%2F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290" y="2407686"/>
            <a:ext cx="1118830" cy="1118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qrcoder.ru/code/?https%3A%2F%2Fipk74.ru%2Fpddod%2Frepo%2Fkonkursnye-materialy-finalistov-oblastnogo-konkursa-startap-v-dopolnitelnom-obrazovanii%2F&amp;4&amp;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344" y="3891336"/>
            <a:ext cx="1089381" cy="108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4623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733" y="3470793"/>
            <a:ext cx="4907733" cy="776088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ru-RU" sz="36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Наставничество </a:t>
            </a:r>
            <a:endParaRPr lang="ru-RU" sz="3600" b="1" dirty="0">
              <a:solidFill>
                <a:srgbClr val="2647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0F441-FB38-4E1A-A3E8-9BAFAC3749C3}" type="slidenum">
              <a:rPr lang="ru-RU" smtClean="0"/>
              <a:t>31</a:t>
            </a:fld>
            <a:endParaRPr lang="ru-RU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724948" y="4375153"/>
            <a:ext cx="5339518" cy="926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Ребикова </a:t>
            </a:r>
            <a:r>
              <a:rPr lang="ru-RU" sz="20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Юлия Валерьевна 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заведующий лабораторией сопровождения 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деятельности образовательных 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организаций, 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реализующих дополнительные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общеобразовательные программы и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программы </a:t>
            </a:r>
            <a:r>
              <a:rPr lang="ru-RU" sz="20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наставничества ГБУ </a:t>
            </a: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ДПО «ЧИРО»</a:t>
            </a:r>
          </a:p>
        </p:txBody>
      </p:sp>
    </p:spTree>
    <p:extLst>
      <p:ext uri="{BB962C8B-B14F-4D97-AF65-F5344CB8AC3E}">
        <p14:creationId xmlns:p14="http://schemas.microsoft.com/office/powerpoint/2010/main" val="6315229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6552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3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Наставничество в профессиональном самоопределении и в сфере подготовки кадров для современной системы образования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2880" y="5838091"/>
            <a:ext cx="11757074" cy="729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lvl="0" algn="ctr"/>
            <a:r>
              <a:rPr lang="ru-RU" dirty="0"/>
              <a:t>В декабре 2019 г. дан старт внедрения Целевой модели наставничества в субъектах Российской Федерации в ходе реализации федеральных проектов «Современная школа», «Успех каждого ребенка», «Молодые профессионалы» национального проекта «Образование»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9265" y="2021321"/>
            <a:ext cx="371517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ЕДИНАЯ ЦЕЛЕВАЯ УСТАНОВКА –</a:t>
            </a:r>
          </a:p>
          <a:p>
            <a:pPr lvl="0" algn="ctr"/>
            <a:r>
              <a:rPr lang="ru-RU" sz="2000" b="1" i="1" dirty="0" smtClean="0">
                <a:solidFill>
                  <a:srgbClr val="C00000"/>
                </a:solidFill>
              </a:rPr>
              <a:t>обновление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содержания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методов и технологий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обучения/профессионального развития </a:t>
            </a:r>
            <a:r>
              <a:rPr kumimoji="0" 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 </a:t>
            </a:r>
            <a:r>
              <a:rPr lang="ru-RU" sz="2000" b="1" i="1" dirty="0">
                <a:solidFill>
                  <a:srgbClr val="C00000"/>
                </a:solidFill>
              </a:rPr>
              <a:t>аспекте организации профессионального самоопределения и подготовки кадров для современной системы образования 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751979" y="1981685"/>
            <a:ext cx="3350669" cy="30245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600" dirty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Дорожная карта реализации целевой модели наставничества в Челябинской области в 2023-2024 годы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600" dirty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600" dirty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Практики муниципалитетов</a:t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/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http://qrcoder.ru/code/?https%3A%2F%2Fipk74.ru%2Fupload%2Fiblock%2Fd6c%2Fd6c2524f9f906588a03f72d71dc29d4b.pdf&amp;4&amp;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4346" y="1333608"/>
            <a:ext cx="1025936" cy="1025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qrcoder.ru/code/?https%3A%2F%2Fipk74.ru%2Fnastavnichestvo%2Fpractica-municipalitetov%2F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759" y="3648336"/>
            <a:ext cx="1015748" cy="98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94439" y="2018027"/>
            <a:ext cx="450183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Проекты </a:t>
            </a:r>
            <a:endParaRPr lang="ru-RU" dirty="0" smtClean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Министерства Просвещения Российской Федерации: </a:t>
            </a:r>
            <a:endParaRPr lang="ru-RU" dirty="0">
              <a:solidFill>
                <a:srgbClr val="5B9BD5">
                  <a:lumMod val="50000"/>
                </a:srgbClr>
              </a:solidFill>
              <a:latin typeface="Calibri" panose="020F0502020204030204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Профессиональный стандарт «Наставник» (структура, описание функциональных карт и характеристики трудовых функций наставника);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Федеральный закон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 развитию института наставничества в России,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который предполагает разработку мер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поддержки и повышения социального статуса наставников, система мотивации их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труда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6" name="Picture 8" descr="http://qrcoder.ru/code/?https%3A%2F%2Ftxts.guppros.ru%2F09.08.2023%2Fnastavnik.pdf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114" y="1337615"/>
            <a:ext cx="1021929" cy="1021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417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16463" y="4097218"/>
            <a:ext cx="7075537" cy="150129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Проектировочная площадка 2.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Планирование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работы муниципальных методических служб по ключевым направлениям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проектам развития муниципальных систем научно-методического сопровождения педагогических работников и управленческих кадров, по развитию системы наставничества педагогических работников,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включая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педагогических работников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до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35 лет в первые три года работы </a:t>
            </a:r>
          </a:p>
        </p:txBody>
      </p:sp>
    </p:spTree>
    <p:extLst>
      <p:ext uri="{BB962C8B-B14F-4D97-AF65-F5344CB8AC3E}">
        <p14:creationId xmlns:p14="http://schemas.microsoft.com/office/powerpoint/2010/main" val="332048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22492" y="2712587"/>
            <a:ext cx="6781801" cy="2387600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Единый методический день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5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«Ключевые направления научно-методического сопровождения муниципальных систем образования </a:t>
            </a:r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в </a:t>
            </a:r>
            <a:r>
              <a:rPr lang="ru-RU" sz="25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контексте единых подходов </a:t>
            </a:r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к </a:t>
            </a:r>
            <a:r>
              <a:rPr lang="ru-RU" sz="25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содержанию и оценке эффективного </a:t>
            </a:r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управления»</a:t>
            </a:r>
            <a:endParaRPr lang="ru-RU" sz="25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8113" y="6098526"/>
            <a:ext cx="25887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01–02 февраля 2024 г.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718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7289" y="1285955"/>
            <a:ext cx="9144000" cy="2076450"/>
          </a:xfrm>
        </p:spPr>
        <p:txBody>
          <a:bodyPr>
            <a:noAutofit/>
          </a:bodyPr>
          <a:lstStyle/>
          <a:p>
            <a:pPr eaLnBrk="1" hangingPunct="1"/>
            <a:r>
              <a:rPr lang="ru-RU" altLang="ru-RU" sz="18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altLang="ru-RU" sz="18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altLang="ru-RU" sz="18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Преподавание родных языков и родной литературы</a:t>
            </a:r>
            <a:endParaRPr lang="ru-RU" altLang="ru-RU" sz="1800" b="1" dirty="0" smtClean="0"/>
          </a:p>
        </p:txBody>
      </p:sp>
      <p:sp>
        <p:nvSpPr>
          <p:cNvPr id="12" name="Прямоугольник: скругленные углы 11"/>
          <p:cNvSpPr/>
          <p:nvPr/>
        </p:nvSpPr>
        <p:spPr>
          <a:xfrm>
            <a:off x="5676900" y="4597400"/>
            <a:ext cx="46038" cy="4603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: скругленные углы 13"/>
          <p:cNvSpPr/>
          <p:nvPr/>
        </p:nvSpPr>
        <p:spPr>
          <a:xfrm>
            <a:off x="201613" y="959681"/>
            <a:ext cx="5621337" cy="2033871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: скругленные углы 14"/>
          <p:cNvSpPr/>
          <p:nvPr/>
        </p:nvSpPr>
        <p:spPr>
          <a:xfrm>
            <a:off x="5851525" y="933379"/>
            <a:ext cx="5868988" cy="2117388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: скругленные углы 15"/>
          <p:cNvSpPr/>
          <p:nvPr/>
        </p:nvSpPr>
        <p:spPr>
          <a:xfrm>
            <a:off x="5976938" y="3392488"/>
            <a:ext cx="5927725" cy="2309812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Прямоугольник: скругленные углы 16"/>
          <p:cNvSpPr/>
          <p:nvPr/>
        </p:nvSpPr>
        <p:spPr>
          <a:xfrm>
            <a:off x="287338" y="3365500"/>
            <a:ext cx="5581650" cy="2344738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Прямоугольник: скругленные углы 17"/>
          <p:cNvSpPr/>
          <p:nvPr/>
        </p:nvSpPr>
        <p:spPr>
          <a:xfrm>
            <a:off x="901700" y="5788818"/>
            <a:ext cx="9934575" cy="804863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Родной язык и родная литература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hlinkClick r:id="rId2"/>
              </a:rPr>
              <a:t>https://ipk74.ru/kafio/kyalo/rod-lang-and-lit/</a:t>
            </a:r>
            <a:r>
              <a:rPr lang="ru-RU" dirty="0"/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hlinkClick r:id="rId3"/>
              </a:rPr>
              <a:t>https://vk.com/topic-170773505_41779590</a:t>
            </a:r>
            <a:r>
              <a:rPr lang="ru-RU" dirty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86623" y="933379"/>
            <a:ext cx="5851525" cy="2086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</a:t>
            </a:r>
            <a:endParaRPr lang="ru-RU" dirty="0">
              <a:solidFill>
                <a:srgbClr val="2647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400" dirty="0" smtClean="0"/>
              <a:t>Методическое </a:t>
            </a:r>
            <a:r>
              <a:rPr lang="ru-RU" sz="1400" dirty="0"/>
              <a:t>письмо о преподавании русского родного языка и русской родной литературы в образовательных организациях Челябинской области</a:t>
            </a:r>
          </a:p>
          <a:p>
            <a:pPr marL="285750" indent="-28575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400" dirty="0"/>
              <a:t>Материалы конкурса «Лучшие педагогические практики преподавания родных языков»</a:t>
            </a:r>
          </a:p>
          <a:p>
            <a:pPr marL="285750" indent="-28575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400" dirty="0"/>
              <a:t>Материалы </a:t>
            </a:r>
            <a:r>
              <a:rPr lang="ru-RU" sz="1400" dirty="0" err="1"/>
              <a:t>репозитория</a:t>
            </a:r>
            <a:r>
              <a:rPr lang="ru-RU" sz="1400" dirty="0"/>
              <a:t> информационных систем «Модельные региональные основные образовательные программы общего образования»</a:t>
            </a:r>
          </a:p>
          <a:p>
            <a:pPr marL="285750" indent="-285750" algn="just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400" dirty="0"/>
              <a:t>Материалы конференции «Проблемы культурного образования»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3863" y="3324225"/>
            <a:ext cx="5399087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Направления  методического </a:t>
            </a:r>
            <a:r>
              <a:rPr lang="ru-RU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сопровождения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/>
              <a:t>организационно-педагогическое сопровождение реализации предметной области «Родной язык и родная литература»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 smtClean="0"/>
              <a:t>создание </a:t>
            </a:r>
            <a:r>
              <a:rPr lang="ru-RU" sz="1400" dirty="0"/>
              <a:t>информационно-образовательной среды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/>
              <a:t>совершенствование учебно-методического обеспечения изучения русского языка и языков народов РФ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/>
              <a:t>повышение квалификации педагогов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400" dirty="0"/>
              <a:t>конкурс профессионального мастерства «Лучший учитель родного языка и родной литературы» (выявление и обобщение инновационного педагогического </a:t>
            </a:r>
            <a:r>
              <a:rPr lang="ru-RU" sz="1400" dirty="0" smtClean="0"/>
              <a:t>опыта)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47302" y="3365500"/>
            <a:ext cx="5757361" cy="20651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методического </a:t>
            </a:r>
            <a:r>
              <a:rPr lang="ru-RU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сопровождения</a:t>
            </a:r>
            <a:endParaRPr lang="ru-RU" dirty="0">
              <a:solidFill>
                <a:srgbClr val="2647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400" dirty="0"/>
              <a:t>обеспечение ресурсного потенциала образовательной и педагогической деятельности,  создание образовательных продуктов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400" dirty="0"/>
              <a:t>курсы внеурочной деятельности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400" dirty="0"/>
              <a:t>тематическое планирование и оценочные материалы по предметной области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400" dirty="0"/>
              <a:t>реализация программы модульного курса «Содержание и методика преподавания предметной области  «Родной язык и литература»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400" dirty="0"/>
              <a:t>проведение  мероприятий общекультурной </a:t>
            </a:r>
            <a:r>
              <a:rPr lang="ru-RU" sz="1400" dirty="0" smtClean="0"/>
              <a:t>направленности</a:t>
            </a:r>
            <a:endParaRPr lang="ru-RU" sz="1600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3049" y="1207375"/>
            <a:ext cx="5478463" cy="166199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Нормативные основания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600" dirty="0"/>
              <a:t>Концепция преподавания родных языков народов Российской Федерации 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  <a:defRPr/>
            </a:pPr>
            <a:r>
              <a:rPr lang="ru-RU" sz="1600" dirty="0"/>
              <a:t>Концепция этнокультурного образования Челябинской области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24" name="Прямоугольник: скругленные углы 23"/>
          <p:cNvSpPr/>
          <p:nvPr/>
        </p:nvSpPr>
        <p:spPr>
          <a:xfrm>
            <a:off x="287338" y="219075"/>
            <a:ext cx="5389562" cy="357188"/>
          </a:xfrm>
          <a:prstGeom prst="roundRect">
            <a:avLst/>
          </a:prstGeom>
          <a:solidFill>
            <a:srgbClr val="26479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Этнокультурное образование</a:t>
            </a:r>
          </a:p>
        </p:txBody>
      </p:sp>
      <p:pic>
        <p:nvPicPr>
          <p:cNvPr id="29710" name="Рисунок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713" y="1588"/>
            <a:ext cx="376237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1" name="Рисунок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8" y="-31750"/>
            <a:ext cx="37623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3090" y="5856176"/>
            <a:ext cx="670145" cy="6701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43555" y="5841394"/>
            <a:ext cx="684927" cy="68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0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ctrTitle"/>
          </p:nvPr>
        </p:nvSpPr>
        <p:spPr>
          <a:xfrm>
            <a:off x="1014500" y="-866660"/>
            <a:ext cx="9740722" cy="2202542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dirty="0" smtClean="0">
                <a:latin typeface="+mn-lt"/>
              </a:rPr>
              <a:t/>
            </a:r>
            <a:br>
              <a:rPr lang="ru-RU" altLang="ru-RU" sz="2400" dirty="0" smtClean="0">
                <a:latin typeface="+mn-lt"/>
              </a:rPr>
            </a:br>
            <a:r>
              <a:rPr lang="ru-RU" altLang="ru-RU" sz="2400" b="1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Организация деятельности по языковой адаптации и социализации детей иностранных граждан и детей с миграционной историей</a:t>
            </a:r>
          </a:p>
        </p:txBody>
      </p:sp>
      <p:sp>
        <p:nvSpPr>
          <p:cNvPr id="14" name="Прямоугольник: скругленные углы 13"/>
          <p:cNvSpPr/>
          <p:nvPr/>
        </p:nvSpPr>
        <p:spPr>
          <a:xfrm>
            <a:off x="301209" y="1433636"/>
            <a:ext cx="4967288" cy="174007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: скругленные углы 14"/>
          <p:cNvSpPr/>
          <p:nvPr/>
        </p:nvSpPr>
        <p:spPr>
          <a:xfrm>
            <a:off x="5759650" y="1440941"/>
            <a:ext cx="6181871" cy="1619826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: скругленные углы 5"/>
          <p:cNvSpPr/>
          <p:nvPr/>
        </p:nvSpPr>
        <p:spPr>
          <a:xfrm>
            <a:off x="3491706" y="5399495"/>
            <a:ext cx="1149350" cy="33048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РИП</a:t>
            </a:r>
          </a:p>
        </p:txBody>
      </p:sp>
      <p:sp>
        <p:nvSpPr>
          <p:cNvPr id="7" name="Прямоугольник: скругленные углы 6"/>
          <p:cNvSpPr/>
          <p:nvPr/>
        </p:nvSpPr>
        <p:spPr>
          <a:xfrm>
            <a:off x="4748794" y="5400663"/>
            <a:ext cx="2286000" cy="312086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Этнографический </a:t>
            </a:r>
            <a:r>
              <a:rPr lang="ru-RU" sz="14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</a:t>
            </a:r>
          </a:p>
        </p:txBody>
      </p:sp>
      <p:sp>
        <p:nvSpPr>
          <p:cNvPr id="16" name="Прямоугольник: скругленные углы 15"/>
          <p:cNvSpPr/>
          <p:nvPr/>
        </p:nvSpPr>
        <p:spPr>
          <a:xfrm>
            <a:off x="5784867" y="3165825"/>
            <a:ext cx="6156654" cy="210174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: скругленные углы 16"/>
          <p:cNvSpPr/>
          <p:nvPr/>
        </p:nvSpPr>
        <p:spPr>
          <a:xfrm>
            <a:off x="330513" y="3428639"/>
            <a:ext cx="5290344" cy="1703165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848504" y="2877042"/>
            <a:ext cx="1304925" cy="77311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1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КФОиРЯ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1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КНО</a:t>
            </a:r>
          </a:p>
        </p:txBody>
      </p:sp>
      <p:sp>
        <p:nvSpPr>
          <p:cNvPr id="18" name="Прямоугольник: скругленные углы 17"/>
          <p:cNvSpPr/>
          <p:nvPr/>
        </p:nvSpPr>
        <p:spPr>
          <a:xfrm>
            <a:off x="60129" y="5845411"/>
            <a:ext cx="11959628" cy="742698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ru-RU" sz="13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деятельности по языковой адаптации и социализации </a:t>
            </a:r>
            <a:r>
              <a:rPr lang="ru-RU" sz="13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 </a:t>
            </a:r>
            <a:r>
              <a:rPr lang="ru-RU" sz="13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иностранных граждан и детей с миграционной историей </a:t>
            </a:r>
            <a:endParaRPr lang="en-US" sz="1300" dirty="0" smtClean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1300" dirty="0" smtClean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13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://ipk74.ru/organ-deyat-yaz-adaptacii/</a:t>
            </a:r>
            <a:endParaRPr lang="ru-RU" sz="130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1300" dirty="0">
                <a:solidFill>
                  <a:srgbClr val="2222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сеть «ВКонтакте»: 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русскому языку детей иностранных </a:t>
            </a:r>
            <a:r>
              <a:rPr lang="ru-RU" sz="13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</a:t>
            </a:r>
            <a:endParaRPr lang="en-US" sz="13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sz="13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https://vk.com/topic-170773505_49333695</a:t>
            </a:r>
            <a:r>
              <a:rPr lang="ru-RU" sz="13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300" dirty="0">
              <a:solidFill>
                <a:srgbClr val="2222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4861" y="1365996"/>
            <a:ext cx="6056660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r>
              <a:rPr lang="ru-RU" altLang="ru-RU" sz="1500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Ресурсы: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v"/>
            </a:pPr>
            <a:r>
              <a:rPr lang="ru-RU" altLang="ru-RU" sz="1300" dirty="0">
                <a:latin typeface="+mn-lt"/>
              </a:rPr>
              <a:t>Методические рекомендации «Языковая адаптация и социализация детей  иностранных граждан и детей с миграционной историей  в Челябинской области»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v"/>
            </a:pPr>
            <a:r>
              <a:rPr lang="ru-RU" altLang="ru-RU" sz="1300" dirty="0">
                <a:latin typeface="+mn-lt"/>
              </a:rPr>
              <a:t>«Организация деятельности по языковой адаптации и социализации детей иностранных граждан и детей с миграционной историей» (сайт)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v"/>
            </a:pPr>
            <a:r>
              <a:rPr lang="ru-RU" altLang="ru-RU" sz="1300" dirty="0">
                <a:latin typeface="+mn-lt"/>
              </a:rPr>
              <a:t>Обучение русскому языку детей иностранных граждан (социальная сеть «</a:t>
            </a:r>
            <a:r>
              <a:rPr lang="ru-RU" altLang="ru-RU" sz="1300" dirty="0" err="1">
                <a:latin typeface="+mn-lt"/>
              </a:rPr>
              <a:t>ВКонтакте</a:t>
            </a:r>
            <a:r>
              <a:rPr lang="ru-RU" altLang="ru-RU" sz="1300" dirty="0">
                <a:latin typeface="+mn-lt"/>
              </a:rPr>
              <a:t> »)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4065" y="3463077"/>
            <a:ext cx="4713006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500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Направление </a:t>
            </a:r>
            <a:r>
              <a:rPr lang="ru-RU" altLang="ru-RU" sz="15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методического сопровождения</a:t>
            </a:r>
            <a:endParaRPr lang="ru-RU" altLang="ru-RU" sz="1800" dirty="0">
              <a:solidFill>
                <a:srgbClr val="26479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 smtClean="0">
                <a:latin typeface="+mn-lt"/>
                <a:cs typeface="Times New Roman" panose="02020603050405020304" pitchFamily="18" charset="0"/>
              </a:rPr>
              <a:t>Организационно-методическое </a:t>
            </a:r>
            <a:r>
              <a:rPr lang="ru-RU" altLang="ru-RU" sz="1200" dirty="0">
                <a:latin typeface="+mn-lt"/>
                <a:cs typeface="Times New Roman" panose="02020603050405020304" pitchFamily="18" charset="0"/>
              </a:rPr>
              <a:t>сопровождение РИП по данному направлению </a:t>
            </a: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 smtClean="0">
                <a:latin typeface="+mn-lt"/>
                <a:cs typeface="Times New Roman" panose="02020603050405020304" pitchFamily="18" charset="0"/>
              </a:rPr>
              <a:t>Вебинары </a:t>
            </a:r>
            <a:endParaRPr lang="ru-RU" altLang="ru-RU" sz="1200" dirty="0">
              <a:latin typeface="+mn-lt"/>
              <a:cs typeface="Times New Roman" panose="02020603050405020304" pitchFamily="18" charset="0"/>
            </a:endParaRP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 smtClean="0">
                <a:latin typeface="+mn-lt"/>
                <a:cs typeface="Times New Roman" panose="02020603050405020304" pitchFamily="18" charset="0"/>
              </a:rPr>
              <a:t>Консультации</a:t>
            </a:r>
            <a:endParaRPr lang="ru-RU" altLang="ru-RU" sz="1200" dirty="0">
              <a:latin typeface="+mn-lt"/>
              <a:cs typeface="Times New Roman" panose="02020603050405020304" pitchFamily="18" charset="0"/>
            </a:endParaRP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 smtClean="0">
                <a:latin typeface="+mn-lt"/>
                <a:cs typeface="Times New Roman" panose="02020603050405020304" pitchFamily="18" charset="0"/>
              </a:rPr>
              <a:t>Конкурс </a:t>
            </a:r>
            <a:r>
              <a:rPr lang="ru-RU" altLang="ru-RU" sz="1200" dirty="0">
                <a:latin typeface="+mn-lt"/>
                <a:cs typeface="Times New Roman" panose="02020603050405020304" pitchFamily="18" charset="0"/>
              </a:rPr>
              <a:t>«Новой школе - новые стандарты» (номинация «Обучение русскому языку как неродному»)</a:t>
            </a: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 smtClean="0">
                <a:latin typeface="+mn-lt"/>
                <a:cs typeface="Times New Roman" panose="02020603050405020304" pitchFamily="18" charset="0"/>
              </a:rPr>
              <a:t>Конференция </a:t>
            </a:r>
            <a:r>
              <a:rPr lang="ru-RU" altLang="ru-RU" sz="1200" dirty="0">
                <a:latin typeface="+mn-lt"/>
                <a:cs typeface="Times New Roman" panose="02020603050405020304" pitchFamily="18" charset="0"/>
              </a:rPr>
              <a:t>«Проблемы культурного образования</a:t>
            </a:r>
            <a:r>
              <a:rPr lang="ru-RU" altLang="ru-RU" sz="1200" dirty="0" smtClean="0">
                <a:latin typeface="+mn-lt"/>
                <a:cs typeface="Times New Roman" panose="02020603050405020304" pitchFamily="18" charset="0"/>
              </a:rPr>
              <a:t>»</a:t>
            </a:r>
            <a:endParaRPr lang="ru-RU" altLang="ru-RU" sz="1000" b="1" dirty="0">
              <a:solidFill>
                <a:srgbClr val="92D050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91794" y="3071313"/>
            <a:ext cx="6049727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5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Содержание </a:t>
            </a:r>
            <a:r>
              <a:rPr lang="ru-RU" altLang="ru-RU" sz="1500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методического </a:t>
            </a:r>
            <a:r>
              <a:rPr lang="en-US" altLang="ru-RU" sz="15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</a:t>
            </a:r>
            <a:r>
              <a:rPr lang="ru-RU" altLang="ru-RU" sz="15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опровождения</a:t>
            </a:r>
            <a:endParaRPr lang="ru-RU" altLang="ru-RU" sz="15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>
                <a:latin typeface="+mn-lt"/>
                <a:cs typeface="Times New Roman" panose="02020603050405020304" pitchFamily="18" charset="0"/>
              </a:rPr>
              <a:t>реализация ДПП ПК «Особенности преподавания русского языка как неродного в условиях федеральной образовательной программы начального общего образования»</a:t>
            </a: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>
                <a:latin typeface="+mn-lt"/>
                <a:cs typeface="Times New Roman" panose="02020603050405020304" pitchFamily="18" charset="0"/>
              </a:rPr>
              <a:t>р</a:t>
            </a:r>
            <a:r>
              <a:rPr lang="ru-RU" altLang="ru-RU" sz="1200" dirty="0" smtClean="0">
                <a:latin typeface="+mn-lt"/>
                <a:cs typeface="Times New Roman" panose="02020603050405020304" pitchFamily="18" charset="0"/>
              </a:rPr>
              <a:t>еализация </a:t>
            </a:r>
            <a:r>
              <a:rPr lang="ru-RU" altLang="ru-RU" sz="1200" dirty="0">
                <a:latin typeface="+mn-lt"/>
                <a:cs typeface="Times New Roman" panose="02020603050405020304" pitchFamily="18" charset="0"/>
              </a:rPr>
              <a:t>модуля ДПП ПК «Методическое обеспечение педагогической деятельности по осуществлению обучающих, воспитательных и развивающих задач этнокультурного образования»  </a:t>
            </a: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>
                <a:latin typeface="+mn-lt"/>
                <a:cs typeface="Times New Roman" panose="02020603050405020304" pitchFamily="18" charset="0"/>
              </a:rPr>
              <a:t>семинар-консультация по распространению практик комплексного сопровождения детей иностранных граждан «Обучение русскому языку как неродному»</a:t>
            </a:r>
          </a:p>
          <a:p>
            <a:pPr marL="171450" indent="-171450" algn="just">
              <a:lnSpc>
                <a:spcPct val="100000"/>
              </a:lnSpc>
              <a:spcBef>
                <a:spcPct val="0"/>
              </a:spcBef>
            </a:pPr>
            <a:r>
              <a:rPr lang="ru-RU" altLang="ru-RU" sz="1200" dirty="0">
                <a:latin typeface="+mn-lt"/>
                <a:cs typeface="Times New Roman" panose="02020603050405020304" pitchFamily="18" charset="0"/>
              </a:rPr>
              <a:t>методические рекомендации по обучению детей иностранных граждан, для которых русский язык не является родным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2634" y="1372913"/>
            <a:ext cx="4664437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</a:defRPr>
            </a:lvl9pPr>
          </a:lstStyle>
          <a:p>
            <a:pPr eaLnBrk="1" hangingPunct="1"/>
            <a:r>
              <a:rPr lang="ru-RU" altLang="ru-RU" sz="1500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Нормативные основания</a:t>
            </a:r>
          </a:p>
          <a:p>
            <a:pPr algn="just" eaLnBrk="1" hangingPunct="1">
              <a:buFont typeface="Wingdings" panose="05000000000000000000" pitchFamily="2" charset="2"/>
              <a:buChar char="v"/>
            </a:pPr>
            <a:r>
              <a:rPr lang="ru-RU" altLang="ru-RU" sz="13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sz="1300" dirty="0" smtClean="0">
                <a:latin typeface="+mn-lt"/>
              </a:rPr>
              <a:t>Методические рекомендации об организации работы</a:t>
            </a:r>
            <a:r>
              <a:rPr lang="en-US" altLang="ru-RU" sz="1300" dirty="0" smtClean="0">
                <a:latin typeface="+mn-lt"/>
              </a:rPr>
              <a:t> </a:t>
            </a:r>
            <a:r>
              <a:rPr lang="ru-RU" altLang="ru-RU" sz="1300" dirty="0" smtClean="0">
                <a:latin typeface="+mn-lt"/>
              </a:rPr>
              <a:t>общеобразовательных организаций по оценке уровня</a:t>
            </a:r>
            <a:r>
              <a:rPr lang="en-US" altLang="ru-RU" sz="1300" dirty="0" smtClean="0">
                <a:latin typeface="+mn-lt"/>
              </a:rPr>
              <a:t> </a:t>
            </a:r>
            <a:r>
              <a:rPr lang="ru-RU" altLang="ru-RU" sz="1300" dirty="0" smtClean="0">
                <a:latin typeface="+mn-lt"/>
              </a:rPr>
              <a:t>языковой подготовки обучающихся несовершеннолетних</a:t>
            </a:r>
          </a:p>
          <a:p>
            <a:pPr algn="just" eaLnBrk="1" hangingPunct="1"/>
            <a:r>
              <a:rPr lang="ru-RU" altLang="ru-RU" sz="1300" dirty="0" smtClean="0">
                <a:latin typeface="+mn-lt"/>
              </a:rPr>
              <a:t>иностранных граждан» (Письмо Минпросвещения от 6 мая 2022 г. N ДГ-1050/07)</a:t>
            </a:r>
          </a:p>
          <a:p>
            <a:pPr algn="just" eaLnBrk="1" hangingPunct="1">
              <a:buFont typeface="Wingdings" panose="05000000000000000000" pitchFamily="2" charset="2"/>
              <a:buChar char="v"/>
            </a:pPr>
            <a:r>
              <a:rPr lang="ru-RU" altLang="ru-RU" sz="1300" dirty="0" smtClean="0">
                <a:latin typeface="+mn-lt"/>
              </a:rPr>
              <a:t>Концепция этнокультурного образования Челябинской области</a:t>
            </a:r>
            <a:endParaRPr lang="ru-RU" altLang="ru-RU" sz="1300" dirty="0">
              <a:latin typeface="+mn-lt"/>
            </a:endParaRPr>
          </a:p>
        </p:txBody>
      </p:sp>
      <p:sp>
        <p:nvSpPr>
          <p:cNvPr id="24" name="Прямоугольник: скругленные углы 23"/>
          <p:cNvSpPr/>
          <p:nvPr/>
        </p:nvSpPr>
        <p:spPr>
          <a:xfrm>
            <a:off x="138230" y="283146"/>
            <a:ext cx="4173537" cy="357188"/>
          </a:xfrm>
          <a:prstGeom prst="roundRect">
            <a:avLst/>
          </a:prstGeom>
          <a:solidFill>
            <a:srgbClr val="26479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white"/>
                </a:solidFill>
              </a:rPr>
              <a:t>Этнокультурное образование</a:t>
            </a:r>
          </a:p>
        </p:txBody>
      </p:sp>
      <p:pic>
        <p:nvPicPr>
          <p:cNvPr id="30738" name="Рисунок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381" y="-22864"/>
            <a:ext cx="376238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9" name="Рисунок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30" y="-16209"/>
            <a:ext cx="376237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: скругленные углы 4"/>
          <p:cNvSpPr/>
          <p:nvPr/>
        </p:nvSpPr>
        <p:spPr>
          <a:xfrm>
            <a:off x="7142532" y="5391704"/>
            <a:ext cx="1022350" cy="31320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Вебинары </a:t>
            </a:r>
          </a:p>
        </p:txBody>
      </p:sp>
      <p:sp>
        <p:nvSpPr>
          <p:cNvPr id="25" name="Прямоугольник: скругленные углы 5"/>
          <p:cNvSpPr/>
          <p:nvPr/>
        </p:nvSpPr>
        <p:spPr>
          <a:xfrm>
            <a:off x="97812" y="5386760"/>
            <a:ext cx="3170490" cy="33989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None/>
              <a:defRPr/>
            </a:pPr>
            <a:r>
              <a:rPr lang="ru-RU" sz="1400" dirty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повышения квалификации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457" y="5901318"/>
            <a:ext cx="630884" cy="6308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15362" y="5925902"/>
            <a:ext cx="581715" cy="581715"/>
          </a:xfrm>
          <a:prstGeom prst="rect">
            <a:avLst/>
          </a:prstGeom>
        </p:spPr>
      </p:pic>
      <p:sp>
        <p:nvSpPr>
          <p:cNvPr id="26" name="Прямоугольник: скругленные углы 5"/>
          <p:cNvSpPr/>
          <p:nvPr/>
        </p:nvSpPr>
        <p:spPr>
          <a:xfrm>
            <a:off x="8272620" y="5386759"/>
            <a:ext cx="3560459" cy="33989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buNone/>
              <a:defRPr/>
            </a:pPr>
            <a:r>
              <a:rPr lang="ru-RU" sz="1400" dirty="0" smtClean="0">
                <a:solidFill>
                  <a:srgbClr val="4472C4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профессионального мастерства</a:t>
            </a:r>
            <a:endParaRPr lang="ru-RU" sz="1400" dirty="0">
              <a:solidFill>
                <a:srgbClr val="4472C4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4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9115" y="3627517"/>
            <a:ext cx="6781800" cy="23876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200" u="sng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Контакты</a:t>
            </a:r>
            <a:r>
              <a:rPr lang="ru-RU" altLang="ru-RU" sz="32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altLang="ru-RU" sz="32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altLang="ru-RU" sz="24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Кафедра филологического образования и родных языков</a:t>
            </a:r>
            <a:br>
              <a:rPr lang="ru-RU" altLang="ru-RU" sz="24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altLang="ru-RU" sz="24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8(351)264-01-29</a:t>
            </a:r>
            <a:br>
              <a:rPr lang="ru-RU" altLang="ru-RU" sz="24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altLang="ru-RU" sz="24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Кафедра начального образования</a:t>
            </a:r>
            <a:br>
              <a:rPr lang="ru-RU" altLang="ru-RU" sz="24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altLang="ru-RU" sz="24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8(351)</a:t>
            </a:r>
            <a:r>
              <a:rPr lang="ru-RU" altLang="ru-RU" sz="1000" dirty="0" smtClean="0">
                <a:solidFill>
                  <a:srgbClr val="555555"/>
                </a:solidFill>
                <a:latin typeface="Open Sans" pitchFamily="34" charset="0"/>
              </a:rPr>
              <a:t> </a:t>
            </a:r>
            <a:r>
              <a:rPr lang="ru-RU" altLang="ru-RU" sz="24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217-11-02 (доб. *2)</a:t>
            </a:r>
          </a:p>
        </p:txBody>
      </p:sp>
    </p:spTree>
    <p:extLst>
      <p:ext uri="{BB962C8B-B14F-4D97-AF65-F5344CB8AC3E}">
        <p14:creationId xmlns:p14="http://schemas.microsoft.com/office/powerpoint/2010/main" val="288405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08AE41-FC44-4114-81F8-059A6A64B8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5863" y="1952625"/>
            <a:ext cx="6781800" cy="23876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Непрерывное экологическое образование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352688E-E2EE-4FEB-8F98-5045823CCB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95863" y="4918075"/>
            <a:ext cx="6781800" cy="1169988"/>
          </a:xfrm>
        </p:spPr>
        <p:txBody>
          <a:bodyPr rtlCol="0">
            <a:noAutofit/>
          </a:bodyPr>
          <a:lstStyle/>
          <a:p>
            <a:pPr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Коликова Елена Георгиевна</a:t>
            </a:r>
            <a:r>
              <a:rPr lang="ru-RU" sz="22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endParaRPr lang="ru-RU" sz="2200" dirty="0" smtClean="0">
              <a:solidFill>
                <a:srgbClr val="264796"/>
              </a:solidFill>
              <a:effectLst>
                <a:outerShdw blurRad="38100" dist="38100" dir="2700000" algn="tl">
                  <a:srgbClr val="C0C0C0"/>
                </a:outerShdw>
              </a:effectLst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и.о</a:t>
            </a:r>
            <a:r>
              <a:rPr lang="ru-RU" sz="22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. заведующего кафедры естественно-математических дисциплин, </a:t>
            </a:r>
            <a:r>
              <a:rPr lang="ru-RU" sz="2200" dirty="0" smtClean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старший </a:t>
            </a:r>
            <a:r>
              <a:rPr lang="ru-RU" sz="2200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Verdana" panose="020B0604030504040204" pitchFamily="34" charset="0"/>
                <a:cs typeface="Verdana" panose="020B0604030504040204" pitchFamily="34" charset="0"/>
              </a:rPr>
              <a:t>преподаватель ГБУ ДПО «ЧИРО»</a:t>
            </a:r>
          </a:p>
        </p:txBody>
      </p:sp>
    </p:spTree>
    <p:extLst>
      <p:ext uri="{BB962C8B-B14F-4D97-AF65-F5344CB8AC3E}">
        <p14:creationId xmlns:p14="http://schemas.microsoft.com/office/powerpoint/2010/main" val="170001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C249B1-9CC0-4B80-B739-42028F0DB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499" y="1049932"/>
            <a:ext cx="11796713" cy="2574575"/>
          </a:xfrm>
          <a:ln>
            <a:solidFill>
              <a:srgbClr val="264796"/>
            </a:solidFill>
          </a:ln>
        </p:spPr>
        <p:txBody>
          <a:bodyPr rtlCol="0">
            <a:norm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000" dirty="0">
                <a:solidFill>
                  <a:srgbClr val="2647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Нормативные основания</a:t>
            </a:r>
            <a:r>
              <a:rPr lang="ru-RU" sz="1800" b="1" dirty="0">
                <a:solidFill>
                  <a:srgbClr val="264796"/>
                </a:solidFill>
              </a:rPr>
              <a:t>: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800" dirty="0"/>
              <a:t>Концепция экологического образования в системе общего образования (одобрена решением федерального учебно-методического объединения по общему образованию, протокол от 29 апреля 2022 г. № 2/22)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800" dirty="0"/>
              <a:t>Приказ Министерства образования и науки Челябинской области №01/2091 от 5.10.2020 «Об утверждении Концепции непрерывного экологического образования в системе общего образования Челябинской области»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800" dirty="0"/>
              <a:t>Приказ Министерства образования и науки Челябинской области №01/1979 от 13.09.2022 «Об утверждении плана мероприятий (дорожной карты) по формированию непрерывности системы экологического образования Челябинской области»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400" dirty="0"/>
          </a:p>
        </p:txBody>
      </p:sp>
      <p:sp>
        <p:nvSpPr>
          <p:cNvPr id="51204" name="Прямоугольник 3"/>
          <p:cNvSpPr>
            <a:spLocks noChangeArrowheads="1"/>
          </p:cNvSpPr>
          <p:nvPr/>
        </p:nvSpPr>
        <p:spPr bwMode="auto">
          <a:xfrm>
            <a:off x="2907567" y="274544"/>
            <a:ext cx="6905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26479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Непрерывное экологическое образование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BD3CE78-A550-460E-8F79-66BE1BF1D1CF}"/>
              </a:ext>
            </a:extLst>
          </p:cNvPr>
          <p:cNvSpPr/>
          <p:nvPr/>
        </p:nvSpPr>
        <p:spPr>
          <a:xfrm>
            <a:off x="190500" y="3876675"/>
            <a:ext cx="11796713" cy="26161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> </a:t>
            </a:r>
            <a:r>
              <a:rPr lang="ru-RU" sz="2000" b="1" dirty="0">
                <a:solidFill>
                  <a:srgbClr val="264796"/>
                </a:solidFill>
                <a:latin typeface="+mn-lt"/>
              </a:rPr>
              <a:t>Направления деятельности</a:t>
            </a:r>
            <a:endParaRPr lang="ru-RU" b="1" dirty="0">
              <a:solidFill>
                <a:srgbClr val="264796"/>
              </a:solidFill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+mn-lt"/>
              </a:rPr>
              <a:t>разработка научно-методических материалов по сопровождению процессов экологического образования и воспитания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+mn-lt"/>
              </a:rPr>
              <a:t>совершенствование системы непрерывного экологического образования и воспитания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+mn-lt"/>
              </a:rPr>
              <a:t>экологическое образование и воспитание в системе дошкольного образования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+mn-lt"/>
              </a:rPr>
              <a:t>экологическое образование и воспитание в системе начального, основного и среднего (полного) образования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+mn-lt"/>
              </a:rPr>
              <a:t>экологическое образование и воспитание в системе дополнительного образования детей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dirty="0">
                <a:latin typeface="+mn-lt"/>
              </a:rPr>
              <a:t>повышение квалификации и переподготовка кадров, работающих в системе экологического образования и воспитания</a:t>
            </a:r>
          </a:p>
        </p:txBody>
      </p:sp>
      <p:sp>
        <p:nvSpPr>
          <p:cNvPr id="6" name="Стрелка вниз 5">
            <a:extLst>
              <a:ext uri="{FF2B5EF4-FFF2-40B4-BE49-F238E27FC236}">
                <a16:creationId xmlns:a16="http://schemas.microsoft.com/office/drawing/2014/main" id="{3C53F91D-574A-4DFB-8EBD-850E81A018D5}"/>
              </a:ext>
            </a:extLst>
          </p:cNvPr>
          <p:cNvSpPr/>
          <p:nvPr/>
        </p:nvSpPr>
        <p:spPr>
          <a:xfrm>
            <a:off x="329141" y="3459210"/>
            <a:ext cx="323850" cy="50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>
            <a:extLst>
              <a:ext uri="{FF2B5EF4-FFF2-40B4-BE49-F238E27FC236}">
                <a16:creationId xmlns:a16="http://schemas.microsoft.com/office/drawing/2014/main" id="{0469B207-37E6-4288-9B01-56B287FC775D}"/>
              </a:ext>
            </a:extLst>
          </p:cNvPr>
          <p:cNvSpPr/>
          <p:nvPr/>
        </p:nvSpPr>
        <p:spPr>
          <a:xfrm>
            <a:off x="11309995" y="3496591"/>
            <a:ext cx="323850" cy="508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16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2FA7516-5364-4768-8D7D-7A96FAF013EE}"/>
              </a:ext>
            </a:extLst>
          </p:cNvPr>
          <p:cNvSpPr/>
          <p:nvPr/>
        </p:nvSpPr>
        <p:spPr>
          <a:xfrm>
            <a:off x="115888" y="600075"/>
            <a:ext cx="4857750" cy="5756275"/>
          </a:xfrm>
          <a:prstGeom prst="rect">
            <a:avLst/>
          </a:prstGeom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64796"/>
                </a:solidFill>
                <a:latin typeface="+mn-lt"/>
              </a:rPr>
              <a:t>Методические рекомендации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Экологический портфолио в детском саду и школе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Путеводитель по особо охраняемым территориям Челябинской области (1–11 классы)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Методическое руководство по ведению дневника исследователя «Научное </a:t>
            </a:r>
            <a:r>
              <a:rPr lang="ru-RU" sz="1600" dirty="0" err="1">
                <a:latin typeface="+mn-lt"/>
              </a:rPr>
              <a:t>волонтерство</a:t>
            </a:r>
            <a:r>
              <a:rPr lang="ru-RU" sz="1600" dirty="0">
                <a:latin typeface="+mn-lt"/>
              </a:rPr>
              <a:t>»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Рекомендации по проведению </a:t>
            </a:r>
            <a:r>
              <a:rPr lang="ru-RU" sz="1600" dirty="0" err="1">
                <a:latin typeface="+mn-lt"/>
              </a:rPr>
              <a:t>экоурока</a:t>
            </a:r>
            <a:r>
              <a:rPr lang="ru-RU" sz="1600" dirty="0">
                <a:latin typeface="+mn-lt"/>
              </a:rPr>
              <a:t> в образовательных организациях Челябинской области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64796"/>
                </a:solidFill>
                <a:latin typeface="+mn-lt"/>
              </a:rPr>
              <a:t>Учебные пособия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Методика экологического образования в начальной школе: внеурочная деятельность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Экология Челябинской области (7–9 классы)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64796"/>
                </a:solidFill>
                <a:latin typeface="+mn-lt"/>
              </a:rPr>
              <a:t>Учебно-методические пособия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«Экологическая безопасность» (5-6 классы)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Методика экологического воспитания в урочной деятельности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Экология Челябинской области и устойчивое развитие. 10–11 классы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64796"/>
                </a:solidFill>
                <a:latin typeface="+mn-lt"/>
              </a:rPr>
              <a:t>Учебное электронное издание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Формирование естественно-научной грамотности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+mn-lt"/>
              </a:rPr>
              <a:t>и глобальных компетенций обучающихся: экологический контекст</a:t>
            </a:r>
          </a:p>
        </p:txBody>
      </p:sp>
      <p:pic>
        <p:nvPicPr>
          <p:cNvPr id="5222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552450"/>
            <a:ext cx="1552575" cy="1546225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0C1C745-B225-4B23-BA0D-CC6E0F51E0A4}"/>
              </a:ext>
            </a:extLst>
          </p:cNvPr>
          <p:cNvSpPr/>
          <p:nvPr/>
        </p:nvSpPr>
        <p:spPr>
          <a:xfrm>
            <a:off x="115888" y="90488"/>
            <a:ext cx="1093787" cy="369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264796"/>
            </a:solidFill>
          </a:ln>
        </p:spPr>
        <p:txBody>
          <a:bodyPr wrap="non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264796"/>
                </a:solidFill>
                <a:latin typeface="+mn-lt"/>
              </a:rPr>
              <a:t>РЕСУРСЫ</a:t>
            </a:r>
          </a:p>
        </p:txBody>
      </p:sp>
      <p:sp>
        <p:nvSpPr>
          <p:cNvPr id="52229" name="Прямоугольник 8"/>
          <p:cNvSpPr>
            <a:spLocks noChangeArrowheads="1"/>
          </p:cNvSpPr>
          <p:nvPr/>
        </p:nvSpPr>
        <p:spPr bwMode="auto">
          <a:xfrm>
            <a:off x="5114925" y="2098675"/>
            <a:ext cx="2097088" cy="831850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264796"/>
                </a:solidFill>
              </a:rPr>
              <a:t>Материалы конкурса «Лучший экоурок – 2023»</a:t>
            </a:r>
          </a:p>
        </p:txBody>
      </p:sp>
      <p:pic>
        <p:nvPicPr>
          <p:cNvPr id="5223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2997200"/>
            <a:ext cx="1646238" cy="1639888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5091113"/>
            <a:ext cx="1671638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2" name="Прямоугольник 11"/>
          <p:cNvSpPr>
            <a:spLocks noChangeArrowheads="1"/>
          </p:cNvSpPr>
          <p:nvPr/>
        </p:nvSpPr>
        <p:spPr bwMode="auto">
          <a:xfrm>
            <a:off x="5114925" y="4703763"/>
            <a:ext cx="2097088" cy="338137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264796"/>
                </a:solidFill>
              </a:rPr>
              <a:t>Научные статьи</a:t>
            </a:r>
          </a:p>
        </p:txBody>
      </p:sp>
      <p:sp>
        <p:nvSpPr>
          <p:cNvPr id="13" name="Стрелка вправо 12">
            <a:extLst>
              <a:ext uri="{FF2B5EF4-FFF2-40B4-BE49-F238E27FC236}">
                <a16:creationId xmlns:a16="http://schemas.microsoft.com/office/drawing/2014/main" id="{040B9C9A-70EF-46B9-A005-E238BB0E7BB0}"/>
              </a:ext>
            </a:extLst>
          </p:cNvPr>
          <p:cNvSpPr/>
          <p:nvPr/>
        </p:nvSpPr>
        <p:spPr>
          <a:xfrm>
            <a:off x="4973638" y="1069975"/>
            <a:ext cx="341312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B1C5B3C-71A4-4C3D-94EE-72B3EA0ECF76}"/>
              </a:ext>
            </a:extLst>
          </p:cNvPr>
          <p:cNvSpPr/>
          <p:nvPr/>
        </p:nvSpPr>
        <p:spPr>
          <a:xfrm>
            <a:off x="7327900" y="552450"/>
            <a:ext cx="2987675" cy="2308225"/>
          </a:xfrm>
          <a:prstGeom prst="rect">
            <a:avLst/>
          </a:prstGeom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64796"/>
                </a:solidFill>
                <a:latin typeface="+mn-lt"/>
              </a:rPr>
              <a:t>Результаты деятельности региональных инновационных площадок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Программы профильных смен и летних практик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Рабочие программы курсов внеурочной деятельности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Образовательные события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Форумы, конференции и т.д.</a:t>
            </a:r>
          </a:p>
        </p:txBody>
      </p:sp>
      <p:pic>
        <p:nvPicPr>
          <p:cNvPr id="52235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975" y="1270000"/>
            <a:ext cx="1595438" cy="1590675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3CD696FE-F359-4760-A3CD-B96D0B5520AF}"/>
              </a:ext>
            </a:extLst>
          </p:cNvPr>
          <p:cNvSpPr/>
          <p:nvPr/>
        </p:nvSpPr>
        <p:spPr>
          <a:xfrm>
            <a:off x="7327900" y="2930525"/>
            <a:ext cx="2987675" cy="1568450"/>
          </a:xfrm>
          <a:prstGeom prst="rect">
            <a:avLst/>
          </a:prstGeom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64796"/>
                </a:solidFill>
                <a:latin typeface="+mn-lt"/>
              </a:rPr>
              <a:t>Материалы Всероссийской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rgbClr val="264796"/>
                </a:solidFill>
                <a:latin typeface="+mn-lt"/>
              </a:rPr>
              <a:t>научно-практической конференции 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Доклады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Видео- доклады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Презентации</a:t>
            </a:r>
          </a:p>
        </p:txBody>
      </p:sp>
      <p:pic>
        <p:nvPicPr>
          <p:cNvPr id="52237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975" y="3173413"/>
            <a:ext cx="1595438" cy="1603375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4AE174F3-4372-498E-B8ED-B9FE9F47D22A}"/>
              </a:ext>
            </a:extLst>
          </p:cNvPr>
          <p:cNvSpPr/>
          <p:nvPr/>
        </p:nvSpPr>
        <p:spPr>
          <a:xfrm>
            <a:off x="7327900" y="4568825"/>
            <a:ext cx="2987675" cy="1816100"/>
          </a:xfrm>
          <a:prstGeom prst="rect">
            <a:avLst/>
          </a:prstGeom>
          <a:ln>
            <a:solidFill>
              <a:srgbClr val="264796"/>
            </a:solidFill>
          </a:ln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solidFill>
                  <a:srgbClr val="264796"/>
                </a:solidFill>
                <a:latin typeface="+mn-lt"/>
              </a:rPr>
              <a:t>Вебинары</a:t>
            </a:r>
            <a:endParaRPr lang="ru-RU" sz="1600" b="1" dirty="0">
              <a:solidFill>
                <a:srgbClr val="264796"/>
              </a:solidFill>
              <a:latin typeface="+mn-lt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Формирование глобальных компетенций обучающихся: экологический контекст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latin typeface="+mn-lt"/>
              </a:rPr>
              <a:t>Разработка заданий «Экология и математическая грамотность» и т.д.</a:t>
            </a:r>
          </a:p>
        </p:txBody>
      </p:sp>
      <p:pic>
        <p:nvPicPr>
          <p:cNvPr id="52239" name="Рисунок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7975" y="5091113"/>
            <a:ext cx="1595438" cy="1616075"/>
          </a:xfrm>
          <a:prstGeom prst="rect">
            <a:avLst/>
          </a:prstGeom>
          <a:noFill/>
          <a:ln w="9525">
            <a:solidFill>
              <a:srgbClr val="2647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1923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1513</TotalTime>
  <Words>3776</Words>
  <Application>Microsoft Office PowerPoint</Application>
  <PresentationFormat>Широкоэкранный</PresentationFormat>
  <Paragraphs>418</Paragraphs>
  <Slides>34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34</vt:i4>
      </vt:variant>
    </vt:vector>
  </HeadingPairs>
  <TitlesOfParts>
    <vt:vector size="48" baseType="lpstr">
      <vt:lpstr>Arial</vt:lpstr>
      <vt:lpstr>Arial Black</vt:lpstr>
      <vt:lpstr>Book Antiqua</vt:lpstr>
      <vt:lpstr>Calibri</vt:lpstr>
      <vt:lpstr>Calibri Light</vt:lpstr>
      <vt:lpstr>Jost</vt:lpstr>
      <vt:lpstr>Open Sans</vt:lpstr>
      <vt:lpstr>Times New Roman</vt:lpstr>
      <vt:lpstr>Verdana</vt:lpstr>
      <vt:lpstr>Wingdings</vt:lpstr>
      <vt:lpstr>Тема Office</vt:lpstr>
      <vt:lpstr>Специальное оформление</vt:lpstr>
      <vt:lpstr>1_Специальное оформление</vt:lpstr>
      <vt:lpstr>2_Специальное оформление</vt:lpstr>
      <vt:lpstr>Единый методический день   «Ключевые направления научно-методического сопровождения муниципальных систем образования в контексте единых подходов  к содержанию и оценке эффективного управления»</vt:lpstr>
      <vt:lpstr>Проектировочная площадка 2.  Планирование работы муниципальных методических служб по ключевым направлениям  и проектам развития муниципальных систем научно-методического сопровождения педагогических работников и управленческих кадров, по развитию системы наставничества педагогических работников,  включая педагогических работников  до 35 лет в первые три года работы </vt:lpstr>
      <vt:lpstr>Сопровождение деятельности по этнокультурному образованию </vt:lpstr>
      <vt:lpstr> Преподавание родных языков и родной литературы</vt:lpstr>
      <vt:lpstr> Организация деятельности по языковой адаптации и социализации детей иностранных граждан и детей с миграционной историей</vt:lpstr>
      <vt:lpstr>Контакты Кафедра филологического образования и родных языков 8(351)264-01-29 Кафедра начального образования 8(351) 217-11-02 (доб. *2)</vt:lpstr>
      <vt:lpstr>Непрерывное экологическое образование</vt:lpstr>
      <vt:lpstr> </vt:lpstr>
      <vt:lpstr>Презентация PowerPoint</vt:lpstr>
      <vt:lpstr>Презентация PowerPoint</vt:lpstr>
      <vt:lpstr>Формирование и развитие инженерной культуры обучающихся  Челябинской области</vt:lpstr>
      <vt:lpstr>Презентация PowerPoint</vt:lpstr>
      <vt:lpstr>Презентация PowerPoint</vt:lpstr>
      <vt:lpstr>Сопровождение деятельности центров образования  «Точки роста»</vt:lpstr>
      <vt:lpstr>Сопровождение деятельности центров образования  «Точки роста»</vt:lpstr>
      <vt:lpstr>Сопровождение деятельности центров образования  «Точки роста»</vt:lpstr>
      <vt:lpstr>Сопровождение деятельности центров образования  «Точки роста»</vt:lpstr>
      <vt:lpstr>Школьные информационно-библиотечные центры</vt:lpstr>
      <vt:lpstr>Школьные информационно-библиотечные центры</vt:lpstr>
      <vt:lpstr>Школьные информационно-библиотечные центры</vt:lpstr>
      <vt:lpstr>Сопровождение деятельности психолого-педагогических классов (групп)</vt:lpstr>
      <vt:lpstr>Сопровождение деятельности  психолого-педагогических классов (групп)</vt:lpstr>
      <vt:lpstr>Презентация PowerPoint</vt:lpstr>
      <vt:lpstr>Сопровождение деятельности психолого-педагогических классов (групп)</vt:lpstr>
      <vt:lpstr>Конкурсы профессионального мастерства</vt:lpstr>
      <vt:lpstr>Конкурсы профессионального мастерства</vt:lpstr>
      <vt:lpstr>Конкурсы профессионального мастерства</vt:lpstr>
      <vt:lpstr>Конкурсы профессионального мастерства</vt:lpstr>
      <vt:lpstr>Презентация PowerPoint</vt:lpstr>
      <vt:lpstr>Конкурсы для педагогов дополнительного образования</vt:lpstr>
      <vt:lpstr>Презентация PowerPoint</vt:lpstr>
      <vt:lpstr>Наставничество в профессиональном самоопределении и в сфере подготовки кадров для современной системы образования </vt:lpstr>
      <vt:lpstr>Проектировочная площадка 2.  Планирование работы муниципальных методических служб по ключевым направлениям  и проектам развития муниципальных систем научно-методического сопровождения педагогических работников и управленческих кадров, по развитию системы наставничества педагогических работников,  включая педагогических работников  до 35 лет в первые три года работы </vt:lpstr>
      <vt:lpstr>Единый методический день   «Ключевые направления научно-методического сопровождения муниципальных систем образования в контексте единых подходов  к содержанию и оценке эффективного управления»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Баранова Юлия Юрьевна</cp:lastModifiedBy>
  <cp:revision>226</cp:revision>
  <dcterms:created xsi:type="dcterms:W3CDTF">2022-11-08T05:17:39Z</dcterms:created>
  <dcterms:modified xsi:type="dcterms:W3CDTF">2024-02-02T02:12:23Z</dcterms:modified>
</cp:coreProperties>
</file>