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colors1.xml" ContentType="application/vnd.ms-office.chartcolorstyle+xml"/>
  <Override PartName="/ppt/charts/style1.xml" ContentType="application/vnd.ms-office.chart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  <p:sldMasterId id="2147483661" r:id="rId2"/>
    <p:sldMasterId id="2147483673" r:id="rId3"/>
    <p:sldMasterId id="2147483685" r:id="rId4"/>
  </p:sldMasterIdLst>
  <p:notesMasterIdLst>
    <p:notesMasterId r:id="rId24"/>
  </p:notesMasterIdLst>
  <p:sldIdLst>
    <p:sldId id="287" r:id="rId5"/>
    <p:sldId id="303" r:id="rId6"/>
    <p:sldId id="549" r:id="rId7"/>
    <p:sldId id="309" r:id="rId8"/>
    <p:sldId id="562" r:id="rId9"/>
    <p:sldId id="563" r:id="rId10"/>
    <p:sldId id="550" r:id="rId11"/>
    <p:sldId id="552" r:id="rId12"/>
    <p:sldId id="553" r:id="rId13"/>
    <p:sldId id="554" r:id="rId14"/>
    <p:sldId id="555" r:id="rId15"/>
    <p:sldId id="556" r:id="rId16"/>
    <p:sldId id="557" r:id="rId17"/>
    <p:sldId id="558" r:id="rId18"/>
    <p:sldId id="559" r:id="rId19"/>
    <p:sldId id="560" r:id="rId20"/>
    <p:sldId id="561" r:id="rId21"/>
    <p:sldId id="564" r:id="rId22"/>
    <p:sldId id="305" r:id="rId2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698CA"/>
    <a:srgbClr val="264796"/>
    <a:srgbClr val="E31E24"/>
    <a:srgbClr val="0E3CB0"/>
    <a:srgbClr val="F2FD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A111915-BE36-4E01-A7E5-04B1672EAD32}" styleName="Светлый стиль 2 — акцент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74C1A8A3-306A-4EB7-A6B1-4F7E0EB9C5D6}" styleName="Средний стиль 3 — акцент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63" d="100"/>
          <a:sy n="63" d="100"/>
        </p:scale>
        <p:origin x="-126" y="-22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8"/>
    </mc:Choice>
    <mc:Fallback>
      <c:style val="8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1" i="0" u="none" strike="noStrike" kern="1200" cap="all" spc="50" baseline="0">
                <a:solidFill>
                  <a:srgbClr val="445475"/>
                </a:solidFill>
                <a:latin typeface="+mn-lt"/>
                <a:ea typeface="+mn-ea"/>
                <a:cs typeface="+mn-cs"/>
              </a:defRPr>
            </a:pPr>
            <a:r>
              <a:rPr lang="ru-RU" dirty="0"/>
              <a:t>распределение по </a:t>
            </a:r>
            <a:r>
              <a:rPr lang="ru-RU" dirty="0" smtClean="0"/>
              <a:t>номинациям в 2023 году</a:t>
            </a:r>
            <a:endParaRPr lang="ru-RU" dirty="0"/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распределение по номинациям</c:v>
                </c:pt>
              </c:strCache>
            </c:strRef>
          </c:tx>
          <c:dPt>
            <c:idx val="0"/>
            <c:bubble3D val="0"/>
            <c:spPr>
              <a:solidFill>
                <a:schemeClr val="accent6">
                  <a:shade val="58000"/>
                </a:schemeClr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B33F-48C7-B72F-ED053CBCF06D}"/>
              </c:ext>
            </c:extLst>
          </c:dPt>
          <c:dPt>
            <c:idx val="1"/>
            <c:bubble3D val="0"/>
            <c:spPr>
              <a:solidFill>
                <a:schemeClr val="accent6">
                  <a:shade val="86000"/>
                </a:schemeClr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4-B33F-48C7-B72F-ED053CBCF06D}"/>
              </c:ext>
            </c:extLst>
          </c:dPt>
          <c:dPt>
            <c:idx val="2"/>
            <c:bubble3D val="0"/>
            <c:spPr>
              <a:solidFill>
                <a:schemeClr val="accent6">
                  <a:tint val="86000"/>
                </a:schemeClr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B33F-48C7-B72F-ED053CBCF06D}"/>
              </c:ext>
            </c:extLst>
          </c:dPt>
          <c:dPt>
            <c:idx val="3"/>
            <c:bubble3D val="0"/>
            <c:spPr>
              <a:solidFill>
                <a:schemeClr val="accent6">
                  <a:tint val="58000"/>
                </a:schemeClr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B33F-48C7-B72F-ED053CBCF06D}"/>
              </c:ext>
            </c:extLst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baseline="0" smtClean="0"/>
                      <a:t> </a:t>
                    </a:r>
                    <a:fld id="{D2FD4A9E-DDCD-45E8-BBAF-D5355AC0B2E0}" type="PERCENTAGE">
                      <a:rPr lang="en-US" baseline="0"/>
                      <a:pPr/>
                      <a:t>[ПРОЦЕНТ]</a:t>
                    </a:fld>
                    <a:endParaRPr lang="en-US" baseline="0" smtClean="0"/>
                  </a:p>
                </c:rich>
              </c:tx>
              <c:dLblPos val="inEnd"/>
              <c:showLegendKey val="0"/>
              <c:showVal val="1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B33F-48C7-B72F-ED053CBCF06D}"/>
                </c:ext>
              </c:extLst>
            </c:dLbl>
            <c:dLbl>
              <c:idx val="1"/>
              <c:layout/>
              <c:tx>
                <c:rich>
                  <a:bodyPr/>
                  <a:lstStyle/>
                  <a:p>
                    <a:fld id="{A429BB58-F3E8-4A9D-B17B-6CC68E6FF322}" type="PERCENTAGE">
                      <a:rPr lang="en-US" baseline="0" smtClean="0"/>
                      <a:pPr/>
                      <a:t>[ПРОЦЕНТ]</a:t>
                    </a:fld>
                    <a:endParaRPr lang="ru-RU"/>
                  </a:p>
                </c:rich>
              </c:tx>
              <c:dLblPos val="inEnd"/>
              <c:showLegendKey val="0"/>
              <c:showVal val="1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4-B33F-48C7-B72F-ED053CBCF06D}"/>
                </c:ext>
              </c:extLst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baseline="0" smtClean="0"/>
                      <a:t> </a:t>
                    </a:r>
                    <a:fld id="{61D18945-B22D-4CE3-B597-996FF1CCE1B2}" type="PERCENTAGE">
                      <a:rPr lang="en-US" baseline="0"/>
                      <a:pPr/>
                      <a:t>[ПРОЦЕНТ]</a:t>
                    </a:fld>
                    <a:endParaRPr lang="en-US" baseline="0" smtClean="0"/>
                  </a:p>
                </c:rich>
              </c:tx>
              <c:dLblPos val="inEnd"/>
              <c:showLegendKey val="0"/>
              <c:showVal val="1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2-B33F-48C7-B72F-ED053CBCF06D}"/>
                </c:ext>
              </c:extLst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en-US" baseline="0" smtClean="0"/>
                      <a:t> </a:t>
                    </a:r>
                    <a:fld id="{17A0FB09-13CF-4FB1-AFAB-98AC7F994913}" type="PERCENTAGE">
                      <a:rPr lang="en-US" baseline="0"/>
                      <a:pPr/>
                      <a:t>[ПРОЦЕНТ]</a:t>
                    </a:fld>
                    <a:endParaRPr lang="en-US" baseline="0" smtClean="0"/>
                  </a:p>
                </c:rich>
              </c:tx>
              <c:dLblPos val="inEnd"/>
              <c:showLegendKey val="0"/>
              <c:showVal val="1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B33F-48C7-B72F-ED053CBCF06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Лист1!$A$2:$A$5</c:f>
              <c:strCache>
                <c:ptCount val="4"/>
                <c:pt idx="0">
                  <c:v>ЦОК учителя-предметники</c:v>
                </c:pt>
                <c:pt idx="1">
                  <c:v>ЦОК внеурочная деятельность</c:v>
                </c:pt>
                <c:pt idx="2">
                  <c:v>подсистема "Мои файлы"</c:v>
                </c:pt>
                <c:pt idx="3">
                  <c:v>подсистема "Тесты"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16</c:v>
                </c:pt>
                <c:pt idx="1">
                  <c:v>2</c:v>
                </c:pt>
                <c:pt idx="2">
                  <c:v>7</c:v>
                </c:pt>
                <c:pt idx="3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B33F-48C7-B72F-ED053CBCF06D}"/>
            </c:ext>
          </c:extLst>
        </c:ser>
        <c:dLbls>
          <c:dLblPos val="inEnd"/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t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withinLinear" id="19">
  <a:schemeClr val="accent6"/>
</cs:colorStyle>
</file>

<file path=ppt/charts/style1.xml><?xml version="1.0" encoding="utf-8"?>
<cs:chartStyle xmlns:cs="http://schemas.microsoft.com/office/drawing/2012/chartStyle" xmlns:a="http://schemas.openxmlformats.org/drawingml/2006/main" id="258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scene3d>
        <a:camera prst="orthographicFront"/>
        <a:lightRig rig="brightRoom" dir="t"/>
      </a:scene3d>
      <a:sp3d prstMaterial="flat">
        <a:bevelT w="50800" h="101600" prst="angle"/>
        <a:contourClr>
          <a:srgbClr val="000000"/>
        </a:contourClr>
      </a:sp3d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1" i="0" kern="1200" cap="all" spc="5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59AB47-3965-4029-BDFA-D03D67BE57A1}" type="datetimeFigureOut">
              <a:rPr lang="ru-RU" smtClean="0"/>
              <a:t>02.02.2024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66D862E-709B-4040-95C7-A886C860937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63275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5B2833-68AE-4C2A-8F21-E570227696B9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45123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6D862E-709B-4040-95C7-A886C860937B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673412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6D862E-709B-4040-95C7-A886C860937B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236547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6D862E-709B-4040-95C7-A886C860937B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328774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6D862E-709B-4040-95C7-A886C860937B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128962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6D862E-709B-4040-95C7-A886C860937B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684532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6D862E-709B-4040-95C7-A886C860937B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40963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995332" y="1952096"/>
            <a:ext cx="6781801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995331" y="4431771"/>
            <a:ext cx="6781801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517D5-8D4B-40EA-B23A-8F9C7DD6B6DE}" type="datetime1">
              <a:rPr lang="ru-RU" smtClean="0"/>
              <a:t>02.02.2024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6DB57E-5C08-45A7-908E-25203FEECD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27524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42DD6E-BA05-4F79-8FA1-E1251635AB6A}" type="datetime1">
              <a:rPr lang="ru-RU" smtClean="0"/>
              <a:t>02.02.2024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6DB57E-5C08-45A7-908E-25203FEECD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69392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81FE37-1D67-4B06-B0A8-2BEA699BE38A}" type="datetime1">
              <a:rPr lang="ru-RU" smtClean="0"/>
              <a:t>02.02.2024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6DB57E-5C08-45A7-908E-25203FEECD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833941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C9FF0-74CC-457D-8FA1-D887FE8DD990}" type="datetime1">
              <a:rPr lang="ru-RU" smtClean="0"/>
              <a:t>02.02.2024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6DB57E-5C08-45A7-908E-25203FEECD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397916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D834AAD-1722-4149-88EB-FAC544CA7D28}" type="datetime1">
              <a:rPr lang="ru-RU" smtClean="0"/>
              <a:t>02.02.2024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620F441-FB38-4E1A-A3E8-9BAFAC3749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283941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основн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B01F304-B1D4-4029-B195-BAF2CE250E3D}" type="datetime1">
              <a:rPr lang="ru-RU" smtClean="0"/>
              <a:t>02.02.2024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620F441-FB38-4E1A-A3E8-9BAFAC3749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385814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F63FFD3-7922-4D05-8475-E7D48BFAF1F6}" type="datetime1">
              <a:rPr lang="ru-RU" smtClean="0"/>
              <a:t>02.02.2024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620F441-FB38-4E1A-A3E8-9BAFAC3749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453394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4EEB0EC-132B-4631-B38B-785F0D1C6B87}" type="datetime1">
              <a:rPr lang="ru-RU" smtClean="0"/>
              <a:t>02.02.2024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620F441-FB38-4E1A-A3E8-9BAFAC3749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474481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702252B-EBEB-4E8B-9C25-4A18C726F00B}" type="datetime1">
              <a:rPr lang="ru-RU" smtClean="0"/>
              <a:t>02.02.2024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620F441-FB38-4E1A-A3E8-9BAFAC3749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03281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3544C93-2373-474B-AB19-C0FDAB96C332}" type="datetime1">
              <a:rPr lang="ru-RU" smtClean="0"/>
              <a:t>02.02.2024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620F441-FB38-4E1A-A3E8-9BAFAC3749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406375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A4FA948-F300-44A4-9758-8160A9EBB960}" type="datetime1">
              <a:rPr lang="ru-RU" smtClean="0"/>
              <a:t>02.02.2024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620F441-FB38-4E1A-A3E8-9BAFAC3749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49284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B516A-3D8C-4BEC-ACC5-1FA949283BC6}" type="datetime1">
              <a:rPr lang="ru-RU" smtClean="0"/>
              <a:t>02.02.2024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6DB57E-5C08-45A7-908E-25203FEECD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972614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AF5FDB4-9894-463B-ADCE-6F6EA4E7C289}" type="datetime1">
              <a:rPr lang="ru-RU" smtClean="0"/>
              <a:t>02.02.2024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620F441-FB38-4E1A-A3E8-9BAFAC3749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197851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A18DEA8-7AF4-44DA-A193-5B854ED4C14A}" type="datetime1">
              <a:rPr lang="ru-RU" smtClean="0"/>
              <a:t>02.02.2024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620F441-FB38-4E1A-A3E8-9BAFAC3749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866667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20E402F-7F2F-46EE-9899-FE8DB76DEDC6}" type="datetime1">
              <a:rPr lang="ru-RU" smtClean="0"/>
              <a:t>02.02.2024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620F441-FB38-4E1A-A3E8-9BAFAC3749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923494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D93FAEE-8B3F-4A4A-849F-D4D080B91192}" type="datetime1">
              <a:rPr lang="ru-RU" smtClean="0"/>
              <a:t>02.02.2024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620F441-FB38-4E1A-A3E8-9BAFAC3749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162275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BFF4DCA-87C4-4319-8CB2-57F4CF953341}" type="datetime1">
              <a:rPr lang="ru-RU" smtClean="0"/>
              <a:t>02.02.2024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DA82298-6596-42BA-883A-06AD425BB8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661990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2328330"/>
            <a:ext cx="10515600" cy="497955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3067939"/>
            <a:ext cx="10515600" cy="310902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A591D95-36DF-4FE1-ADDE-44CEA8A22B77}" type="datetime1">
              <a:rPr lang="ru-RU" smtClean="0"/>
              <a:t>02.02.2024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DA82298-6596-42BA-883A-06AD425BB8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847098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A1CD223-E5E0-47C6-AA33-D4C3C3C005AA}" type="datetime1">
              <a:rPr lang="ru-RU" smtClean="0"/>
              <a:t>02.02.2024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DA82298-6596-42BA-883A-06AD425BB8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632956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2328330"/>
            <a:ext cx="10515600" cy="497955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13B8060-F615-40F2-8BAE-94A2194D1E10}" type="datetime1">
              <a:rPr lang="ru-RU" smtClean="0"/>
              <a:t>02.02.2024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DA82298-6596-42BA-883A-06AD425BB8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562324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90CE914-7FC8-4108-B2AF-E6961ACE7125}" type="datetime1">
              <a:rPr lang="ru-RU" smtClean="0"/>
              <a:t>02.02.2024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DA82298-6596-42BA-883A-06AD425BB8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97662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2328330"/>
            <a:ext cx="10515600" cy="497955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76E1E6F-AA7D-4A20-A142-D96FE805BCDD}" type="datetime1">
              <a:rPr lang="ru-RU" smtClean="0"/>
              <a:t>02.02.2024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DA82298-6596-42BA-883A-06AD425BB8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49867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4D5FF-73A6-482B-A671-014D2A25BE8C}" type="datetime1">
              <a:rPr lang="ru-RU" smtClean="0"/>
              <a:t>02.02.2024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6DB57E-5C08-45A7-908E-25203FEECD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532638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52D9C0B-5184-4455-B2D1-04DDF929A775}" type="datetime1">
              <a:rPr lang="ru-RU" smtClean="0"/>
              <a:t>02.02.2024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DA82298-6596-42BA-883A-06AD425BB8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817856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552192D-52AE-494F-9C22-71C803DF4A21}" type="datetime1">
              <a:rPr lang="ru-RU" smtClean="0"/>
              <a:t>02.02.2024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DA82298-6596-42BA-883A-06AD425BB8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766225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28D1CC4-1FA7-4359-A1D2-C8A5AAD97E80}" type="datetime1">
              <a:rPr lang="ru-RU" smtClean="0"/>
              <a:t>02.02.2024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DA82298-6596-42BA-883A-06AD425BB8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62366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2328330"/>
            <a:ext cx="10515600" cy="497955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067939"/>
            <a:ext cx="10515600" cy="310902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79072A0-1B4A-48C1-B46E-A56B725C5B00}" type="datetime1">
              <a:rPr lang="ru-RU" smtClean="0"/>
              <a:t>02.02.2024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DA82298-6596-42BA-883A-06AD425BB8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159072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6762C08-F019-45DD-BAF9-A6061BA398B5}" type="datetime1">
              <a:rPr lang="ru-RU" smtClean="0"/>
              <a:t>02.02.2024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DA82298-6596-42BA-883A-06AD425BB8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4121684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D834AAD-1722-4149-88EB-FAC544CA7D28}" type="datetime1">
              <a:rPr lang="ru-RU" smtClean="0"/>
              <a:t>02.02.2024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620F441-FB38-4E1A-A3E8-9BAFAC3749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208750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основн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B01F304-B1D4-4029-B195-BAF2CE250E3D}" type="datetime1">
              <a:rPr lang="ru-RU" smtClean="0"/>
              <a:t>02.02.2024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620F441-FB38-4E1A-A3E8-9BAFAC3749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456592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F63FFD3-7922-4D05-8475-E7D48BFAF1F6}" type="datetime1">
              <a:rPr lang="ru-RU" smtClean="0"/>
              <a:t>02.02.2024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620F441-FB38-4E1A-A3E8-9BAFAC3749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9655330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4EEB0EC-132B-4631-B38B-785F0D1C6B87}" type="datetime1">
              <a:rPr lang="ru-RU" smtClean="0"/>
              <a:t>02.02.2024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620F441-FB38-4E1A-A3E8-9BAFAC3749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571872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702252B-EBEB-4E8B-9C25-4A18C726F00B}" type="datetime1">
              <a:rPr lang="ru-RU" smtClean="0"/>
              <a:t>02.02.2024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620F441-FB38-4E1A-A3E8-9BAFAC3749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41188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458BEF-7C30-4137-BA85-41D45D0734E9}" type="datetime1">
              <a:rPr lang="ru-RU" smtClean="0"/>
              <a:t>02.02.2024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6DB57E-5C08-45A7-908E-25203FEECD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4020899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3544C93-2373-474B-AB19-C0FDAB96C332}" type="datetime1">
              <a:rPr lang="ru-RU" smtClean="0"/>
              <a:t>02.02.2024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620F441-FB38-4E1A-A3E8-9BAFAC3749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7444416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A4FA948-F300-44A4-9758-8160A9EBB960}" type="datetime1">
              <a:rPr lang="ru-RU" smtClean="0"/>
              <a:t>02.02.2024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620F441-FB38-4E1A-A3E8-9BAFAC3749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18978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AF5FDB4-9894-463B-ADCE-6F6EA4E7C289}" type="datetime1">
              <a:rPr lang="ru-RU" smtClean="0"/>
              <a:t>02.02.2024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620F441-FB38-4E1A-A3E8-9BAFAC3749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1740859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A18DEA8-7AF4-44DA-A193-5B854ED4C14A}" type="datetime1">
              <a:rPr lang="ru-RU" smtClean="0"/>
              <a:t>02.02.2024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620F441-FB38-4E1A-A3E8-9BAFAC3749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7343256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20E402F-7F2F-46EE-9899-FE8DB76DEDC6}" type="datetime1">
              <a:rPr lang="ru-RU" smtClean="0"/>
              <a:t>02.02.2024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620F441-FB38-4E1A-A3E8-9BAFAC3749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4843963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D93FAEE-8B3F-4A4A-849F-D4D080B91192}" type="datetime1">
              <a:rPr lang="ru-RU" smtClean="0"/>
              <a:t>02.02.2024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620F441-FB38-4E1A-A3E8-9BAFAC3749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3075202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457507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4DDBFB-91C8-4BC7-A500-86AEC952EB1B}" type="datetime1">
              <a:rPr lang="ru-RU" smtClean="0"/>
              <a:t>02.02.2024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6DB57E-5C08-45A7-908E-25203FEECD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21673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4932E4-77D4-4910-AF74-BE975A5512DD}" type="datetime1">
              <a:rPr lang="ru-RU" smtClean="0"/>
              <a:t>02.02.2024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6DB57E-5C08-45A7-908E-25203FEECD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29667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2F9C6-35D3-4B55-8870-2A954FC8F769}" type="datetime1">
              <a:rPr lang="ru-RU" smtClean="0"/>
              <a:t>02.02.2024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6DB57E-5C08-45A7-908E-25203FEECD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886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C19A17-7A4D-4A7D-A431-74723D61C33E}" type="datetime1">
              <a:rPr lang="ru-RU" smtClean="0"/>
              <a:t>02.02.2024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6DB57E-5C08-45A7-908E-25203FEECD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88685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E5A4FE-2AE0-43EB-AD12-FD0BE3E48067}" type="datetime1">
              <a:rPr lang="ru-RU" smtClean="0"/>
              <a:t>02.02.2024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6DB57E-5C08-45A7-908E-25203FEECD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27809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4.pn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image" Target="../media/image5.gif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6" Type="http://schemas.openxmlformats.org/officeDocument/2006/relationships/image" Target="../media/image7.png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5" Type="http://schemas.openxmlformats.org/officeDocument/2006/relationships/image" Target="../media/image6.png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Relationship Id="rId14" Type="http://schemas.openxmlformats.org/officeDocument/2006/relationships/image" Target="../media/image1.pn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7.xml"/><Relationship Id="rId7" Type="http://schemas.openxmlformats.org/officeDocument/2006/relationships/slideLayout" Target="../slideLayouts/slideLayout41.xml"/><Relationship Id="rId12" Type="http://schemas.openxmlformats.org/officeDocument/2006/relationships/slideLayout" Target="../slideLayouts/slideLayout46.xml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45.xml"/><Relationship Id="rId5" Type="http://schemas.openxmlformats.org/officeDocument/2006/relationships/slideLayout" Target="../slideLayouts/slideLayout39.xml"/><Relationship Id="rId10" Type="http://schemas.openxmlformats.org/officeDocument/2006/relationships/slideLayout" Target="../slideLayouts/slideLayout44.xml"/><Relationship Id="rId4" Type="http://schemas.openxmlformats.org/officeDocument/2006/relationships/slideLayout" Target="../slideLayouts/slideLayout38.xml"/><Relationship Id="rId9" Type="http://schemas.openxmlformats.org/officeDocument/2006/relationships/slideLayout" Target="../slideLayouts/slideLayout43.xml"/><Relationship Id="rId1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C8572B-1778-4F25-9E9E-855857CD869E}" type="datetime1">
              <a:rPr lang="ru-RU" smtClean="0"/>
              <a:t>02.02.2024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6DB57E-5C08-45A7-908E-25203FEECD26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Блок-схема: данные 4"/>
          <p:cNvSpPr/>
          <p:nvPr userDrawn="1"/>
        </p:nvSpPr>
        <p:spPr>
          <a:xfrm>
            <a:off x="-1" y="0"/>
            <a:ext cx="8861838" cy="840468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8029"/>
              <a:gd name="connsiteY0" fmla="*/ 10088 h 10088"/>
              <a:gd name="connsiteX1" fmla="*/ 29 w 8029"/>
              <a:gd name="connsiteY1" fmla="*/ 0 h 10088"/>
              <a:gd name="connsiteX2" fmla="*/ 8029 w 8029"/>
              <a:gd name="connsiteY2" fmla="*/ 0 h 10088"/>
              <a:gd name="connsiteX3" fmla="*/ 6029 w 8029"/>
              <a:gd name="connsiteY3" fmla="*/ 10000 h 10088"/>
              <a:gd name="connsiteX4" fmla="*/ 0 w 8029"/>
              <a:gd name="connsiteY4" fmla="*/ 10088 h 10088"/>
              <a:gd name="connsiteX0" fmla="*/ 0 w 9972"/>
              <a:gd name="connsiteY0" fmla="*/ 9913 h 9913"/>
              <a:gd name="connsiteX1" fmla="*/ 8 w 9972"/>
              <a:gd name="connsiteY1" fmla="*/ 0 h 9913"/>
              <a:gd name="connsiteX2" fmla="*/ 9972 w 9972"/>
              <a:gd name="connsiteY2" fmla="*/ 0 h 9913"/>
              <a:gd name="connsiteX3" fmla="*/ 7481 w 9972"/>
              <a:gd name="connsiteY3" fmla="*/ 9913 h 9913"/>
              <a:gd name="connsiteX4" fmla="*/ 0 w 9972"/>
              <a:gd name="connsiteY4" fmla="*/ 9913 h 9913"/>
              <a:gd name="connsiteX0" fmla="*/ 0 w 10000"/>
              <a:gd name="connsiteY0" fmla="*/ 10000 h 10000"/>
              <a:gd name="connsiteX1" fmla="*/ 8 w 10000"/>
              <a:gd name="connsiteY1" fmla="*/ 0 h 10000"/>
              <a:gd name="connsiteX2" fmla="*/ 10000 w 10000"/>
              <a:gd name="connsiteY2" fmla="*/ 0 h 10000"/>
              <a:gd name="connsiteX3" fmla="*/ 8563 w 10000"/>
              <a:gd name="connsiteY3" fmla="*/ 10000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cubicBezTo>
                  <a:pt x="12" y="6637"/>
                  <a:pt x="-4" y="3363"/>
                  <a:pt x="8" y="0"/>
                </a:cubicBezTo>
                <a:lnTo>
                  <a:pt x="10000" y="0"/>
                </a:lnTo>
                <a:lnTo>
                  <a:pt x="8563" y="10000"/>
                </a:lnTo>
                <a:lnTo>
                  <a:pt x="0" y="10000"/>
                </a:lnTo>
                <a:close/>
              </a:path>
            </a:pathLst>
          </a:custGeom>
          <a:solidFill>
            <a:srgbClr val="E31E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1400" b="1" dirty="0">
              <a:latin typeface="Book Antiqua" panose="02040602050305030304" pitchFamily="18" charset="0"/>
            </a:endParaRPr>
          </a:p>
        </p:txBody>
      </p:sp>
      <p:pic>
        <p:nvPicPr>
          <p:cNvPr id="8" name="Объект 6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59442" y="156658"/>
            <a:ext cx="2752725" cy="803275"/>
          </a:xfrm>
          <a:prstGeom prst="rect">
            <a:avLst/>
          </a:prstGeom>
        </p:spPr>
      </p:pic>
      <p:sp>
        <p:nvSpPr>
          <p:cNvPr id="9" name="Блок-схема: данные 4"/>
          <p:cNvSpPr/>
          <p:nvPr userDrawn="1"/>
        </p:nvSpPr>
        <p:spPr>
          <a:xfrm>
            <a:off x="-1" y="1"/>
            <a:ext cx="8790915" cy="805758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8029"/>
              <a:gd name="connsiteY0" fmla="*/ 10088 h 10088"/>
              <a:gd name="connsiteX1" fmla="*/ 29 w 8029"/>
              <a:gd name="connsiteY1" fmla="*/ 0 h 10088"/>
              <a:gd name="connsiteX2" fmla="*/ 8029 w 8029"/>
              <a:gd name="connsiteY2" fmla="*/ 0 h 10088"/>
              <a:gd name="connsiteX3" fmla="*/ 6029 w 8029"/>
              <a:gd name="connsiteY3" fmla="*/ 10000 h 10088"/>
              <a:gd name="connsiteX4" fmla="*/ 0 w 8029"/>
              <a:gd name="connsiteY4" fmla="*/ 10088 h 10088"/>
              <a:gd name="connsiteX0" fmla="*/ 0 w 9972"/>
              <a:gd name="connsiteY0" fmla="*/ 9913 h 9913"/>
              <a:gd name="connsiteX1" fmla="*/ 8 w 9972"/>
              <a:gd name="connsiteY1" fmla="*/ 0 h 9913"/>
              <a:gd name="connsiteX2" fmla="*/ 9972 w 9972"/>
              <a:gd name="connsiteY2" fmla="*/ 0 h 9913"/>
              <a:gd name="connsiteX3" fmla="*/ 7481 w 9972"/>
              <a:gd name="connsiteY3" fmla="*/ 9913 h 9913"/>
              <a:gd name="connsiteX4" fmla="*/ 0 w 9972"/>
              <a:gd name="connsiteY4" fmla="*/ 9913 h 9913"/>
              <a:gd name="connsiteX0" fmla="*/ 0 w 10000"/>
              <a:gd name="connsiteY0" fmla="*/ 10000 h 10000"/>
              <a:gd name="connsiteX1" fmla="*/ 8 w 10000"/>
              <a:gd name="connsiteY1" fmla="*/ 0 h 10000"/>
              <a:gd name="connsiteX2" fmla="*/ 10000 w 10000"/>
              <a:gd name="connsiteY2" fmla="*/ 0 h 10000"/>
              <a:gd name="connsiteX3" fmla="*/ 8563 w 10000"/>
              <a:gd name="connsiteY3" fmla="*/ 10000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cubicBezTo>
                  <a:pt x="12" y="6637"/>
                  <a:pt x="-4" y="3363"/>
                  <a:pt x="8" y="0"/>
                </a:cubicBezTo>
                <a:lnTo>
                  <a:pt x="10000" y="0"/>
                </a:lnTo>
                <a:lnTo>
                  <a:pt x="8563" y="10000"/>
                </a:lnTo>
                <a:lnTo>
                  <a:pt x="0" y="10000"/>
                </a:lnTo>
                <a:close/>
              </a:path>
            </a:pathLst>
          </a:custGeom>
          <a:solidFill>
            <a:srgbClr val="2647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1400" b="1" dirty="0">
              <a:latin typeface="Book Antiqua" panose="02040602050305030304" pitchFamily="18" charset="0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 userDrawn="1"/>
        </p:nvPicPr>
        <p:blipFill>
          <a:blip r:embed="rId15"/>
          <a:stretch>
            <a:fillRect/>
          </a:stretch>
        </p:blipFill>
        <p:spPr>
          <a:xfrm>
            <a:off x="301877" y="1122363"/>
            <a:ext cx="4527026" cy="5425774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 userDrawn="1"/>
        </p:nvPicPr>
        <p:blipFill>
          <a:blip r:embed="rId16"/>
          <a:stretch>
            <a:fillRect/>
          </a:stretch>
        </p:blipFill>
        <p:spPr>
          <a:xfrm>
            <a:off x="2456318" y="1807203"/>
            <a:ext cx="1083587" cy="1503583"/>
          </a:xfrm>
          <a:prstGeom prst="rect">
            <a:avLst/>
          </a:prstGeom>
        </p:spPr>
      </p:pic>
      <p:sp>
        <p:nvSpPr>
          <p:cNvPr id="13" name="TextBox 12"/>
          <p:cNvSpPr txBox="1"/>
          <p:nvPr userDrawn="1"/>
        </p:nvSpPr>
        <p:spPr>
          <a:xfrm>
            <a:off x="-524972" y="156658"/>
            <a:ext cx="805758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400" dirty="0">
                <a:solidFill>
                  <a:schemeClr val="bg1"/>
                </a:solidFill>
                <a:latin typeface="+mn-lt"/>
              </a:rPr>
              <a:t>Государственное бюджетное учреждение дополнительного профессионального образования</a:t>
            </a:r>
          </a:p>
          <a:p>
            <a:pPr algn="r"/>
            <a:r>
              <a:rPr lang="ru-RU" sz="1600" b="1" dirty="0">
                <a:solidFill>
                  <a:schemeClr val="bg1"/>
                </a:solidFill>
                <a:latin typeface="+mn-lt"/>
              </a:rPr>
              <a:t>«Челябинский институт развития образования»</a:t>
            </a:r>
          </a:p>
        </p:txBody>
      </p:sp>
    </p:spTree>
    <p:extLst>
      <p:ext uri="{BB962C8B-B14F-4D97-AF65-F5344CB8AC3E}">
        <p14:creationId xmlns:p14="http://schemas.microsoft.com/office/powerpoint/2010/main" val="30696509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1066" y="494550"/>
            <a:ext cx="10371667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1066" y="2000932"/>
            <a:ext cx="10371667" cy="44760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grpSp>
        <p:nvGrpSpPr>
          <p:cNvPr id="13" name="Группа 12"/>
          <p:cNvGrpSpPr/>
          <p:nvPr userDrawn="1"/>
        </p:nvGrpSpPr>
        <p:grpSpPr>
          <a:xfrm>
            <a:off x="0" y="6627812"/>
            <a:ext cx="4037847" cy="230188"/>
            <a:chOff x="-1" y="0"/>
            <a:chExt cx="8861838" cy="840468"/>
          </a:xfrm>
        </p:grpSpPr>
        <p:sp>
          <p:nvSpPr>
            <p:cNvPr id="14" name="Блок-схема: данные 4"/>
            <p:cNvSpPr/>
            <p:nvPr/>
          </p:nvSpPr>
          <p:spPr>
            <a:xfrm>
              <a:off x="-1" y="0"/>
              <a:ext cx="8861838" cy="840468"/>
            </a:xfrm>
            <a:custGeom>
              <a:avLst/>
              <a:gdLst>
                <a:gd name="connsiteX0" fmla="*/ 0 w 10000"/>
                <a:gd name="connsiteY0" fmla="*/ 10000 h 10000"/>
                <a:gd name="connsiteX1" fmla="*/ 2000 w 10000"/>
                <a:gd name="connsiteY1" fmla="*/ 0 h 10000"/>
                <a:gd name="connsiteX2" fmla="*/ 10000 w 10000"/>
                <a:gd name="connsiteY2" fmla="*/ 0 h 10000"/>
                <a:gd name="connsiteX3" fmla="*/ 8000 w 10000"/>
                <a:gd name="connsiteY3" fmla="*/ 10000 h 10000"/>
                <a:gd name="connsiteX4" fmla="*/ 0 w 10000"/>
                <a:gd name="connsiteY4" fmla="*/ 10000 h 10000"/>
                <a:gd name="connsiteX0" fmla="*/ 0 w 8029"/>
                <a:gd name="connsiteY0" fmla="*/ 10088 h 10088"/>
                <a:gd name="connsiteX1" fmla="*/ 29 w 8029"/>
                <a:gd name="connsiteY1" fmla="*/ 0 h 10088"/>
                <a:gd name="connsiteX2" fmla="*/ 8029 w 8029"/>
                <a:gd name="connsiteY2" fmla="*/ 0 h 10088"/>
                <a:gd name="connsiteX3" fmla="*/ 6029 w 8029"/>
                <a:gd name="connsiteY3" fmla="*/ 10000 h 10088"/>
                <a:gd name="connsiteX4" fmla="*/ 0 w 8029"/>
                <a:gd name="connsiteY4" fmla="*/ 10088 h 10088"/>
                <a:gd name="connsiteX0" fmla="*/ 0 w 9972"/>
                <a:gd name="connsiteY0" fmla="*/ 9913 h 9913"/>
                <a:gd name="connsiteX1" fmla="*/ 8 w 9972"/>
                <a:gd name="connsiteY1" fmla="*/ 0 h 9913"/>
                <a:gd name="connsiteX2" fmla="*/ 9972 w 9972"/>
                <a:gd name="connsiteY2" fmla="*/ 0 h 9913"/>
                <a:gd name="connsiteX3" fmla="*/ 7481 w 9972"/>
                <a:gd name="connsiteY3" fmla="*/ 9913 h 9913"/>
                <a:gd name="connsiteX4" fmla="*/ 0 w 9972"/>
                <a:gd name="connsiteY4" fmla="*/ 9913 h 9913"/>
                <a:gd name="connsiteX0" fmla="*/ 0 w 10000"/>
                <a:gd name="connsiteY0" fmla="*/ 10000 h 10000"/>
                <a:gd name="connsiteX1" fmla="*/ 8 w 10000"/>
                <a:gd name="connsiteY1" fmla="*/ 0 h 10000"/>
                <a:gd name="connsiteX2" fmla="*/ 10000 w 10000"/>
                <a:gd name="connsiteY2" fmla="*/ 0 h 10000"/>
                <a:gd name="connsiteX3" fmla="*/ 8563 w 10000"/>
                <a:gd name="connsiteY3" fmla="*/ 10000 h 10000"/>
                <a:gd name="connsiteX4" fmla="*/ 0 w 10000"/>
                <a:gd name="connsiteY4" fmla="*/ 1000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00" h="10000">
                  <a:moveTo>
                    <a:pt x="0" y="10000"/>
                  </a:moveTo>
                  <a:cubicBezTo>
                    <a:pt x="12" y="6637"/>
                    <a:pt x="-4" y="3363"/>
                    <a:pt x="8" y="0"/>
                  </a:cubicBezTo>
                  <a:lnTo>
                    <a:pt x="10000" y="0"/>
                  </a:lnTo>
                  <a:lnTo>
                    <a:pt x="8563" y="10000"/>
                  </a:lnTo>
                  <a:lnTo>
                    <a:pt x="0" y="10000"/>
                  </a:lnTo>
                  <a:close/>
                </a:path>
              </a:pathLst>
            </a:custGeom>
            <a:solidFill>
              <a:srgbClr val="E31E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ru-RU" sz="1400" b="1" dirty="0">
                <a:latin typeface="Book Antiqua" panose="02040602050305030304" pitchFamily="18" charset="0"/>
              </a:endParaRPr>
            </a:p>
          </p:txBody>
        </p:sp>
        <p:sp>
          <p:nvSpPr>
            <p:cNvPr id="15" name="Блок-схема: данные 4"/>
            <p:cNvSpPr/>
            <p:nvPr/>
          </p:nvSpPr>
          <p:spPr>
            <a:xfrm>
              <a:off x="-1" y="1"/>
              <a:ext cx="8790915" cy="805758"/>
            </a:xfrm>
            <a:custGeom>
              <a:avLst/>
              <a:gdLst>
                <a:gd name="connsiteX0" fmla="*/ 0 w 10000"/>
                <a:gd name="connsiteY0" fmla="*/ 10000 h 10000"/>
                <a:gd name="connsiteX1" fmla="*/ 2000 w 10000"/>
                <a:gd name="connsiteY1" fmla="*/ 0 h 10000"/>
                <a:gd name="connsiteX2" fmla="*/ 10000 w 10000"/>
                <a:gd name="connsiteY2" fmla="*/ 0 h 10000"/>
                <a:gd name="connsiteX3" fmla="*/ 8000 w 10000"/>
                <a:gd name="connsiteY3" fmla="*/ 10000 h 10000"/>
                <a:gd name="connsiteX4" fmla="*/ 0 w 10000"/>
                <a:gd name="connsiteY4" fmla="*/ 10000 h 10000"/>
                <a:gd name="connsiteX0" fmla="*/ 0 w 8029"/>
                <a:gd name="connsiteY0" fmla="*/ 10088 h 10088"/>
                <a:gd name="connsiteX1" fmla="*/ 29 w 8029"/>
                <a:gd name="connsiteY1" fmla="*/ 0 h 10088"/>
                <a:gd name="connsiteX2" fmla="*/ 8029 w 8029"/>
                <a:gd name="connsiteY2" fmla="*/ 0 h 10088"/>
                <a:gd name="connsiteX3" fmla="*/ 6029 w 8029"/>
                <a:gd name="connsiteY3" fmla="*/ 10000 h 10088"/>
                <a:gd name="connsiteX4" fmla="*/ 0 w 8029"/>
                <a:gd name="connsiteY4" fmla="*/ 10088 h 10088"/>
                <a:gd name="connsiteX0" fmla="*/ 0 w 9972"/>
                <a:gd name="connsiteY0" fmla="*/ 9913 h 9913"/>
                <a:gd name="connsiteX1" fmla="*/ 8 w 9972"/>
                <a:gd name="connsiteY1" fmla="*/ 0 h 9913"/>
                <a:gd name="connsiteX2" fmla="*/ 9972 w 9972"/>
                <a:gd name="connsiteY2" fmla="*/ 0 h 9913"/>
                <a:gd name="connsiteX3" fmla="*/ 7481 w 9972"/>
                <a:gd name="connsiteY3" fmla="*/ 9913 h 9913"/>
                <a:gd name="connsiteX4" fmla="*/ 0 w 9972"/>
                <a:gd name="connsiteY4" fmla="*/ 9913 h 9913"/>
                <a:gd name="connsiteX0" fmla="*/ 0 w 10000"/>
                <a:gd name="connsiteY0" fmla="*/ 10000 h 10000"/>
                <a:gd name="connsiteX1" fmla="*/ 8 w 10000"/>
                <a:gd name="connsiteY1" fmla="*/ 0 h 10000"/>
                <a:gd name="connsiteX2" fmla="*/ 10000 w 10000"/>
                <a:gd name="connsiteY2" fmla="*/ 0 h 10000"/>
                <a:gd name="connsiteX3" fmla="*/ 8563 w 10000"/>
                <a:gd name="connsiteY3" fmla="*/ 10000 h 10000"/>
                <a:gd name="connsiteX4" fmla="*/ 0 w 10000"/>
                <a:gd name="connsiteY4" fmla="*/ 1000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00" h="10000">
                  <a:moveTo>
                    <a:pt x="0" y="10000"/>
                  </a:moveTo>
                  <a:cubicBezTo>
                    <a:pt x="12" y="6637"/>
                    <a:pt x="-4" y="3363"/>
                    <a:pt x="8" y="0"/>
                  </a:cubicBezTo>
                  <a:lnTo>
                    <a:pt x="10000" y="0"/>
                  </a:lnTo>
                  <a:lnTo>
                    <a:pt x="8563" y="10000"/>
                  </a:lnTo>
                  <a:lnTo>
                    <a:pt x="0" y="10000"/>
                  </a:lnTo>
                  <a:close/>
                </a:path>
              </a:pathLst>
            </a:custGeom>
            <a:solidFill>
              <a:srgbClr val="2647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ru-RU" sz="1400" b="1" dirty="0">
                <a:latin typeface="Book Antiqua" panose="02040602050305030304" pitchFamily="18" charset="0"/>
              </a:endParaRPr>
            </a:p>
          </p:txBody>
        </p:sp>
      </p:grpSp>
      <p:pic>
        <p:nvPicPr>
          <p:cNvPr id="16" name="Рисунок 15"/>
          <p:cNvPicPr>
            <a:picLocks noChangeAspect="1"/>
          </p:cNvPicPr>
          <p:nvPr userDrawn="1"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105" b="36705"/>
          <a:stretch/>
        </p:blipFill>
        <p:spPr>
          <a:xfrm>
            <a:off x="11235824" y="230188"/>
            <a:ext cx="796231" cy="7816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26005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 userDrawn="1"/>
        </p:nvSpPr>
        <p:spPr>
          <a:xfrm>
            <a:off x="-524972" y="156658"/>
            <a:ext cx="8057584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300" dirty="0">
                <a:solidFill>
                  <a:schemeClr val="bg1"/>
                </a:solidFill>
                <a:latin typeface="Book Antiqua" panose="02040602050305030304" pitchFamily="18" charset="0"/>
              </a:rPr>
              <a:t>Государственное бюджетное учреждение дополнительного профессионального образования</a:t>
            </a:r>
          </a:p>
          <a:p>
            <a:pPr algn="r"/>
            <a:r>
              <a:rPr lang="ru-RU" sz="1600" b="1" dirty="0">
                <a:solidFill>
                  <a:schemeClr val="bg1"/>
                </a:solidFill>
                <a:latin typeface="Book Antiqua" panose="02040602050305030304" pitchFamily="18" charset="0"/>
              </a:rPr>
              <a:t>«Челябинский институт развития образования»</a:t>
            </a:r>
          </a:p>
        </p:txBody>
      </p:sp>
      <p:pic>
        <p:nvPicPr>
          <p:cNvPr id="43" name="Picture 2" descr="http://qrcoder.ru/code/?https%3A%2F%2Frcokio.ru%2F&amp;4&amp;0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9623" y="4952385"/>
            <a:ext cx="1267200" cy="1267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5" name="Блок-схема: данные 4"/>
          <p:cNvSpPr/>
          <p:nvPr userDrawn="1"/>
        </p:nvSpPr>
        <p:spPr>
          <a:xfrm>
            <a:off x="-1" y="0"/>
            <a:ext cx="8861838" cy="840468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8029"/>
              <a:gd name="connsiteY0" fmla="*/ 10088 h 10088"/>
              <a:gd name="connsiteX1" fmla="*/ 29 w 8029"/>
              <a:gd name="connsiteY1" fmla="*/ 0 h 10088"/>
              <a:gd name="connsiteX2" fmla="*/ 8029 w 8029"/>
              <a:gd name="connsiteY2" fmla="*/ 0 h 10088"/>
              <a:gd name="connsiteX3" fmla="*/ 6029 w 8029"/>
              <a:gd name="connsiteY3" fmla="*/ 10000 h 10088"/>
              <a:gd name="connsiteX4" fmla="*/ 0 w 8029"/>
              <a:gd name="connsiteY4" fmla="*/ 10088 h 10088"/>
              <a:gd name="connsiteX0" fmla="*/ 0 w 9972"/>
              <a:gd name="connsiteY0" fmla="*/ 9913 h 9913"/>
              <a:gd name="connsiteX1" fmla="*/ 8 w 9972"/>
              <a:gd name="connsiteY1" fmla="*/ 0 h 9913"/>
              <a:gd name="connsiteX2" fmla="*/ 9972 w 9972"/>
              <a:gd name="connsiteY2" fmla="*/ 0 h 9913"/>
              <a:gd name="connsiteX3" fmla="*/ 7481 w 9972"/>
              <a:gd name="connsiteY3" fmla="*/ 9913 h 9913"/>
              <a:gd name="connsiteX4" fmla="*/ 0 w 9972"/>
              <a:gd name="connsiteY4" fmla="*/ 9913 h 9913"/>
              <a:gd name="connsiteX0" fmla="*/ 0 w 10000"/>
              <a:gd name="connsiteY0" fmla="*/ 10000 h 10000"/>
              <a:gd name="connsiteX1" fmla="*/ 8 w 10000"/>
              <a:gd name="connsiteY1" fmla="*/ 0 h 10000"/>
              <a:gd name="connsiteX2" fmla="*/ 10000 w 10000"/>
              <a:gd name="connsiteY2" fmla="*/ 0 h 10000"/>
              <a:gd name="connsiteX3" fmla="*/ 8563 w 10000"/>
              <a:gd name="connsiteY3" fmla="*/ 10000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cubicBezTo>
                  <a:pt x="12" y="6637"/>
                  <a:pt x="-4" y="3363"/>
                  <a:pt x="8" y="0"/>
                </a:cubicBezTo>
                <a:lnTo>
                  <a:pt x="10000" y="0"/>
                </a:lnTo>
                <a:lnTo>
                  <a:pt x="8563" y="10000"/>
                </a:lnTo>
                <a:lnTo>
                  <a:pt x="0" y="10000"/>
                </a:lnTo>
                <a:close/>
              </a:path>
            </a:pathLst>
          </a:custGeom>
          <a:solidFill>
            <a:srgbClr val="E31E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1400" b="1" dirty="0">
              <a:latin typeface="Book Antiqua" panose="02040602050305030304" pitchFamily="18" charset="0"/>
            </a:endParaRPr>
          </a:p>
        </p:txBody>
      </p:sp>
      <p:pic>
        <p:nvPicPr>
          <p:cNvPr id="46" name="Объект 6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59442" y="156658"/>
            <a:ext cx="2752725" cy="803275"/>
          </a:xfrm>
          <a:prstGeom prst="rect">
            <a:avLst/>
          </a:prstGeom>
        </p:spPr>
      </p:pic>
      <p:sp>
        <p:nvSpPr>
          <p:cNvPr id="47" name="Блок-схема: данные 4"/>
          <p:cNvSpPr/>
          <p:nvPr userDrawn="1"/>
        </p:nvSpPr>
        <p:spPr>
          <a:xfrm>
            <a:off x="-1" y="1"/>
            <a:ext cx="8790915" cy="805758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8029"/>
              <a:gd name="connsiteY0" fmla="*/ 10088 h 10088"/>
              <a:gd name="connsiteX1" fmla="*/ 29 w 8029"/>
              <a:gd name="connsiteY1" fmla="*/ 0 h 10088"/>
              <a:gd name="connsiteX2" fmla="*/ 8029 w 8029"/>
              <a:gd name="connsiteY2" fmla="*/ 0 h 10088"/>
              <a:gd name="connsiteX3" fmla="*/ 6029 w 8029"/>
              <a:gd name="connsiteY3" fmla="*/ 10000 h 10088"/>
              <a:gd name="connsiteX4" fmla="*/ 0 w 8029"/>
              <a:gd name="connsiteY4" fmla="*/ 10088 h 10088"/>
              <a:gd name="connsiteX0" fmla="*/ 0 w 9972"/>
              <a:gd name="connsiteY0" fmla="*/ 9913 h 9913"/>
              <a:gd name="connsiteX1" fmla="*/ 8 w 9972"/>
              <a:gd name="connsiteY1" fmla="*/ 0 h 9913"/>
              <a:gd name="connsiteX2" fmla="*/ 9972 w 9972"/>
              <a:gd name="connsiteY2" fmla="*/ 0 h 9913"/>
              <a:gd name="connsiteX3" fmla="*/ 7481 w 9972"/>
              <a:gd name="connsiteY3" fmla="*/ 9913 h 9913"/>
              <a:gd name="connsiteX4" fmla="*/ 0 w 9972"/>
              <a:gd name="connsiteY4" fmla="*/ 9913 h 9913"/>
              <a:gd name="connsiteX0" fmla="*/ 0 w 10000"/>
              <a:gd name="connsiteY0" fmla="*/ 10000 h 10000"/>
              <a:gd name="connsiteX1" fmla="*/ 8 w 10000"/>
              <a:gd name="connsiteY1" fmla="*/ 0 h 10000"/>
              <a:gd name="connsiteX2" fmla="*/ 10000 w 10000"/>
              <a:gd name="connsiteY2" fmla="*/ 0 h 10000"/>
              <a:gd name="connsiteX3" fmla="*/ 8563 w 10000"/>
              <a:gd name="connsiteY3" fmla="*/ 10000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cubicBezTo>
                  <a:pt x="12" y="6637"/>
                  <a:pt x="-4" y="3363"/>
                  <a:pt x="8" y="0"/>
                </a:cubicBezTo>
                <a:lnTo>
                  <a:pt x="10000" y="0"/>
                </a:lnTo>
                <a:lnTo>
                  <a:pt x="8563" y="10000"/>
                </a:lnTo>
                <a:lnTo>
                  <a:pt x="0" y="10000"/>
                </a:lnTo>
                <a:close/>
              </a:path>
            </a:pathLst>
          </a:custGeom>
          <a:solidFill>
            <a:srgbClr val="2647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1400" b="1" dirty="0">
              <a:latin typeface="Book Antiqua" panose="02040602050305030304" pitchFamily="18" charset="0"/>
            </a:endParaRPr>
          </a:p>
        </p:txBody>
      </p:sp>
      <p:sp>
        <p:nvSpPr>
          <p:cNvPr id="48" name="TextBox 47"/>
          <p:cNvSpPr txBox="1"/>
          <p:nvPr userDrawn="1"/>
        </p:nvSpPr>
        <p:spPr>
          <a:xfrm>
            <a:off x="-524972" y="156658"/>
            <a:ext cx="805758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400" dirty="0">
                <a:solidFill>
                  <a:schemeClr val="bg1"/>
                </a:solidFill>
                <a:latin typeface="+mn-lt"/>
              </a:rPr>
              <a:t>Государственное бюджетное учреждение дополнительного профессионального образования</a:t>
            </a:r>
          </a:p>
          <a:p>
            <a:pPr algn="r"/>
            <a:r>
              <a:rPr lang="ru-RU" sz="1600" b="1" dirty="0">
                <a:solidFill>
                  <a:schemeClr val="bg1"/>
                </a:solidFill>
                <a:latin typeface="+mn-lt"/>
              </a:rPr>
              <a:t>«Челябинский институт развития образования»</a:t>
            </a:r>
          </a:p>
        </p:txBody>
      </p:sp>
      <p:sp>
        <p:nvSpPr>
          <p:cNvPr id="49" name="Прямоугольник 48"/>
          <p:cNvSpPr/>
          <p:nvPr userDrawn="1"/>
        </p:nvSpPr>
        <p:spPr>
          <a:xfrm>
            <a:off x="4119073" y="2915156"/>
            <a:ext cx="947137" cy="905028"/>
          </a:xfrm>
          <a:prstGeom prst="rect">
            <a:avLst/>
          </a:prstGeom>
          <a:solidFill>
            <a:srgbClr val="264796"/>
          </a:solidFill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Clr>
                <a:srgbClr val="000000"/>
              </a:buClr>
              <a:buFont typeface="Arial"/>
              <a:buNone/>
              <a:defRPr/>
            </a:pPr>
            <a:endParaRPr lang="ru-RU" sz="1400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grpSp>
        <p:nvGrpSpPr>
          <p:cNvPr id="52" name="Google Shape;559;p43"/>
          <p:cNvGrpSpPr/>
          <p:nvPr userDrawn="1"/>
        </p:nvGrpSpPr>
        <p:grpSpPr>
          <a:xfrm>
            <a:off x="4321282" y="3069512"/>
            <a:ext cx="573220" cy="552687"/>
            <a:chOff x="1236875" y="1623900"/>
            <a:chExt cx="465200" cy="455475"/>
          </a:xfrm>
        </p:grpSpPr>
        <p:sp>
          <p:nvSpPr>
            <p:cNvPr id="53" name="Google Shape;560;p43"/>
            <p:cNvSpPr/>
            <p:nvPr/>
          </p:nvSpPr>
          <p:spPr>
            <a:xfrm>
              <a:off x="1236875" y="1623900"/>
              <a:ext cx="465200" cy="445125"/>
            </a:xfrm>
            <a:custGeom>
              <a:avLst/>
              <a:gdLst/>
              <a:ahLst/>
              <a:cxnLst/>
              <a:rect l="l" t="t" r="r" b="b"/>
              <a:pathLst>
                <a:path w="18608" h="17805" fill="none" extrusionOk="0">
                  <a:moveTo>
                    <a:pt x="13493" y="14127"/>
                  </a:moveTo>
                  <a:lnTo>
                    <a:pt x="18608" y="17804"/>
                  </a:lnTo>
                  <a:lnTo>
                    <a:pt x="18608" y="17804"/>
                  </a:lnTo>
                  <a:lnTo>
                    <a:pt x="18608" y="17731"/>
                  </a:lnTo>
                  <a:lnTo>
                    <a:pt x="18608" y="6723"/>
                  </a:lnTo>
                  <a:lnTo>
                    <a:pt x="9304" y="1"/>
                  </a:lnTo>
                  <a:lnTo>
                    <a:pt x="1" y="6723"/>
                  </a:lnTo>
                  <a:lnTo>
                    <a:pt x="1" y="17731"/>
                  </a:lnTo>
                  <a:lnTo>
                    <a:pt x="1" y="17731"/>
                  </a:lnTo>
                  <a:lnTo>
                    <a:pt x="1" y="17804"/>
                  </a:lnTo>
                  <a:lnTo>
                    <a:pt x="5115" y="14127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5" name="Google Shape;561;p43"/>
            <p:cNvSpPr/>
            <p:nvPr/>
          </p:nvSpPr>
          <p:spPr>
            <a:xfrm>
              <a:off x="1244800" y="2078750"/>
              <a:ext cx="449375" cy="625"/>
            </a:xfrm>
            <a:custGeom>
              <a:avLst/>
              <a:gdLst/>
              <a:ahLst/>
              <a:cxnLst/>
              <a:rect l="l" t="t" r="r" b="b"/>
              <a:pathLst>
                <a:path w="17975" h="25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98" y="0"/>
                  </a:lnTo>
                  <a:lnTo>
                    <a:pt x="171" y="24"/>
                  </a:lnTo>
                  <a:lnTo>
                    <a:pt x="17804" y="24"/>
                  </a:lnTo>
                  <a:lnTo>
                    <a:pt x="17804" y="24"/>
                  </a:lnTo>
                  <a:lnTo>
                    <a:pt x="17877" y="0"/>
                  </a:lnTo>
                  <a:lnTo>
                    <a:pt x="17974" y="0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6" name="Google Shape;562;p43"/>
            <p:cNvSpPr/>
            <p:nvPr/>
          </p:nvSpPr>
          <p:spPr>
            <a:xfrm>
              <a:off x="1236875" y="1791950"/>
              <a:ext cx="465200" cy="171725"/>
            </a:xfrm>
            <a:custGeom>
              <a:avLst/>
              <a:gdLst/>
              <a:ahLst/>
              <a:cxnLst/>
              <a:rect l="l" t="t" r="r" b="b"/>
              <a:pathLst>
                <a:path w="18608" h="6869" fill="none" extrusionOk="0">
                  <a:moveTo>
                    <a:pt x="18608" y="1"/>
                  </a:moveTo>
                  <a:lnTo>
                    <a:pt x="9450" y="6820"/>
                  </a:lnTo>
                  <a:lnTo>
                    <a:pt x="9450" y="6820"/>
                  </a:lnTo>
                  <a:lnTo>
                    <a:pt x="9377" y="6845"/>
                  </a:lnTo>
                  <a:lnTo>
                    <a:pt x="9304" y="6869"/>
                  </a:lnTo>
                  <a:lnTo>
                    <a:pt x="9304" y="6869"/>
                  </a:lnTo>
                  <a:lnTo>
                    <a:pt x="9231" y="6845"/>
                  </a:lnTo>
                  <a:lnTo>
                    <a:pt x="9158" y="6820"/>
                  </a:lnTo>
                  <a:lnTo>
                    <a:pt x="1" y="1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7" name="Google Shape;563;p43"/>
            <p:cNvSpPr/>
            <p:nvPr/>
          </p:nvSpPr>
          <p:spPr>
            <a:xfrm>
              <a:off x="1330025" y="1750550"/>
              <a:ext cx="278900" cy="110850"/>
            </a:xfrm>
            <a:custGeom>
              <a:avLst/>
              <a:gdLst/>
              <a:ahLst/>
              <a:cxnLst/>
              <a:rect l="l" t="t" r="r" b="b"/>
              <a:pathLst>
                <a:path w="11156" h="4434" fill="none" extrusionOk="0">
                  <a:moveTo>
                    <a:pt x="1" y="4433"/>
                  </a:moveTo>
                  <a:lnTo>
                    <a:pt x="1" y="1"/>
                  </a:lnTo>
                  <a:lnTo>
                    <a:pt x="11155" y="1"/>
                  </a:lnTo>
                  <a:lnTo>
                    <a:pt x="11155" y="4433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8" name="Google Shape;564;p43"/>
            <p:cNvSpPr/>
            <p:nvPr/>
          </p:nvSpPr>
          <p:spPr>
            <a:xfrm>
              <a:off x="1402500" y="1810225"/>
              <a:ext cx="133975" cy="25"/>
            </a:xfrm>
            <a:custGeom>
              <a:avLst/>
              <a:gdLst/>
              <a:ahLst/>
              <a:cxnLst/>
              <a:rect l="l" t="t" r="r" b="b"/>
              <a:pathLst>
                <a:path w="5359" h="1" fill="none" extrusionOk="0">
                  <a:moveTo>
                    <a:pt x="0" y="0"/>
                  </a:moveTo>
                  <a:lnTo>
                    <a:pt x="5358" y="0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9" name="Google Shape;565;p43"/>
            <p:cNvSpPr/>
            <p:nvPr/>
          </p:nvSpPr>
          <p:spPr>
            <a:xfrm>
              <a:off x="1402500" y="1844325"/>
              <a:ext cx="133975" cy="25"/>
            </a:xfrm>
            <a:custGeom>
              <a:avLst/>
              <a:gdLst/>
              <a:ahLst/>
              <a:cxnLst/>
              <a:rect l="l" t="t" r="r" b="b"/>
              <a:pathLst>
                <a:path w="5359" h="1" fill="none" extrusionOk="0">
                  <a:moveTo>
                    <a:pt x="0" y="0"/>
                  </a:moveTo>
                  <a:lnTo>
                    <a:pt x="5358" y="0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0" name="Google Shape;566;p43"/>
            <p:cNvSpPr/>
            <p:nvPr/>
          </p:nvSpPr>
          <p:spPr>
            <a:xfrm>
              <a:off x="1402500" y="1878425"/>
              <a:ext cx="85250" cy="25"/>
            </a:xfrm>
            <a:custGeom>
              <a:avLst/>
              <a:gdLst/>
              <a:ahLst/>
              <a:cxnLst/>
              <a:rect l="l" t="t" r="r" b="b"/>
              <a:pathLst>
                <a:path w="3410" h="1" fill="none" extrusionOk="0">
                  <a:moveTo>
                    <a:pt x="0" y="0"/>
                  </a:moveTo>
                  <a:lnTo>
                    <a:pt x="3410" y="0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61" name="Группа 60"/>
          <p:cNvGrpSpPr/>
          <p:nvPr userDrawn="1"/>
        </p:nvGrpSpPr>
        <p:grpSpPr>
          <a:xfrm>
            <a:off x="5304644" y="1105632"/>
            <a:ext cx="916634" cy="834456"/>
            <a:chOff x="2518715" y="1309648"/>
            <a:chExt cx="916634" cy="834456"/>
          </a:xfrm>
        </p:grpSpPr>
        <p:sp>
          <p:nvSpPr>
            <p:cNvPr id="64" name="Прямоугольник 63"/>
            <p:cNvSpPr/>
            <p:nvPr userDrawn="1"/>
          </p:nvSpPr>
          <p:spPr>
            <a:xfrm>
              <a:off x="2518715" y="1309648"/>
              <a:ext cx="916634" cy="834456"/>
            </a:xfrm>
            <a:prstGeom prst="rect">
              <a:avLst/>
            </a:prstGeom>
            <a:solidFill>
              <a:srgbClr val="264796"/>
            </a:solidFill>
            <a:ln/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Clr>
                  <a:srgbClr val="000000"/>
                </a:buClr>
                <a:buFont typeface="Arial"/>
                <a:buNone/>
                <a:defRPr/>
              </a:pPr>
              <a:endParaRPr lang="ru-RU" sz="1400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grpSp>
          <p:nvGrpSpPr>
            <p:cNvPr id="65" name="Google Shape;732;p43"/>
            <p:cNvGrpSpPr/>
            <p:nvPr userDrawn="1"/>
          </p:nvGrpSpPr>
          <p:grpSpPr>
            <a:xfrm>
              <a:off x="2677669" y="1501260"/>
              <a:ext cx="609818" cy="502450"/>
              <a:chOff x="5268225" y="4341925"/>
              <a:chExt cx="468850" cy="387275"/>
            </a:xfrm>
          </p:grpSpPr>
          <p:sp>
            <p:nvSpPr>
              <p:cNvPr id="67" name="Google Shape;733;p43"/>
              <p:cNvSpPr/>
              <p:nvPr/>
            </p:nvSpPr>
            <p:spPr>
              <a:xfrm>
                <a:off x="5652425" y="4676800"/>
                <a:ext cx="65775" cy="52400"/>
              </a:xfrm>
              <a:custGeom>
                <a:avLst/>
                <a:gdLst/>
                <a:ahLst/>
                <a:cxnLst/>
                <a:rect l="l" t="t" r="r" b="b"/>
                <a:pathLst>
                  <a:path w="2631" h="2096" fill="none" extrusionOk="0">
                    <a:moveTo>
                      <a:pt x="1" y="1"/>
                    </a:moveTo>
                    <a:lnTo>
                      <a:pt x="1" y="780"/>
                    </a:lnTo>
                    <a:lnTo>
                      <a:pt x="1" y="780"/>
                    </a:lnTo>
                    <a:lnTo>
                      <a:pt x="25" y="1048"/>
                    </a:lnTo>
                    <a:lnTo>
                      <a:pt x="122" y="1291"/>
                    </a:lnTo>
                    <a:lnTo>
                      <a:pt x="244" y="1511"/>
                    </a:lnTo>
                    <a:lnTo>
                      <a:pt x="390" y="1705"/>
                    </a:lnTo>
                    <a:lnTo>
                      <a:pt x="585" y="1852"/>
                    </a:lnTo>
                    <a:lnTo>
                      <a:pt x="804" y="1973"/>
                    </a:lnTo>
                    <a:lnTo>
                      <a:pt x="1048" y="2071"/>
                    </a:lnTo>
                    <a:lnTo>
                      <a:pt x="1316" y="2095"/>
                    </a:lnTo>
                    <a:lnTo>
                      <a:pt x="1316" y="2095"/>
                    </a:lnTo>
                    <a:lnTo>
                      <a:pt x="1584" y="2071"/>
                    </a:lnTo>
                    <a:lnTo>
                      <a:pt x="1827" y="1973"/>
                    </a:lnTo>
                    <a:lnTo>
                      <a:pt x="2046" y="1852"/>
                    </a:lnTo>
                    <a:lnTo>
                      <a:pt x="2241" y="1705"/>
                    </a:lnTo>
                    <a:lnTo>
                      <a:pt x="2412" y="1511"/>
                    </a:lnTo>
                    <a:lnTo>
                      <a:pt x="2533" y="1291"/>
                    </a:lnTo>
                    <a:lnTo>
                      <a:pt x="2607" y="1048"/>
                    </a:lnTo>
                    <a:lnTo>
                      <a:pt x="2631" y="780"/>
                    </a:lnTo>
                    <a:lnTo>
                      <a:pt x="2631" y="1"/>
                    </a:lnTo>
                  </a:path>
                </a:pathLst>
              </a:custGeom>
              <a:noFill/>
              <a:ln w="1217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400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68" name="Google Shape;734;p43"/>
              <p:cNvSpPr/>
              <p:nvPr/>
            </p:nvSpPr>
            <p:spPr>
              <a:xfrm>
                <a:off x="5287100" y="4676800"/>
                <a:ext cx="65775" cy="52400"/>
              </a:xfrm>
              <a:custGeom>
                <a:avLst/>
                <a:gdLst/>
                <a:ahLst/>
                <a:cxnLst/>
                <a:rect l="l" t="t" r="r" b="b"/>
                <a:pathLst>
                  <a:path w="2631" h="2096" fill="none" extrusionOk="0">
                    <a:moveTo>
                      <a:pt x="1" y="1"/>
                    </a:moveTo>
                    <a:lnTo>
                      <a:pt x="1" y="780"/>
                    </a:lnTo>
                    <a:lnTo>
                      <a:pt x="1" y="780"/>
                    </a:lnTo>
                    <a:lnTo>
                      <a:pt x="25" y="1048"/>
                    </a:lnTo>
                    <a:lnTo>
                      <a:pt x="98" y="1291"/>
                    </a:lnTo>
                    <a:lnTo>
                      <a:pt x="220" y="1511"/>
                    </a:lnTo>
                    <a:lnTo>
                      <a:pt x="390" y="1705"/>
                    </a:lnTo>
                    <a:lnTo>
                      <a:pt x="585" y="1852"/>
                    </a:lnTo>
                    <a:lnTo>
                      <a:pt x="804" y="1973"/>
                    </a:lnTo>
                    <a:lnTo>
                      <a:pt x="1048" y="2071"/>
                    </a:lnTo>
                    <a:lnTo>
                      <a:pt x="1316" y="2095"/>
                    </a:lnTo>
                    <a:lnTo>
                      <a:pt x="1316" y="2095"/>
                    </a:lnTo>
                    <a:lnTo>
                      <a:pt x="1584" y="2071"/>
                    </a:lnTo>
                    <a:lnTo>
                      <a:pt x="1827" y="1973"/>
                    </a:lnTo>
                    <a:lnTo>
                      <a:pt x="2046" y="1852"/>
                    </a:lnTo>
                    <a:lnTo>
                      <a:pt x="2241" y="1705"/>
                    </a:lnTo>
                    <a:lnTo>
                      <a:pt x="2387" y="1511"/>
                    </a:lnTo>
                    <a:lnTo>
                      <a:pt x="2509" y="1291"/>
                    </a:lnTo>
                    <a:lnTo>
                      <a:pt x="2607" y="1048"/>
                    </a:lnTo>
                    <a:lnTo>
                      <a:pt x="2631" y="780"/>
                    </a:lnTo>
                    <a:lnTo>
                      <a:pt x="2631" y="1"/>
                    </a:lnTo>
                  </a:path>
                </a:pathLst>
              </a:custGeom>
              <a:noFill/>
              <a:ln w="1217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400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69" name="Google Shape;735;p43"/>
              <p:cNvSpPr/>
              <p:nvPr/>
            </p:nvSpPr>
            <p:spPr>
              <a:xfrm>
                <a:off x="5268225" y="4341925"/>
                <a:ext cx="468850" cy="333075"/>
              </a:xfrm>
              <a:custGeom>
                <a:avLst/>
                <a:gdLst/>
                <a:ahLst/>
                <a:cxnLst/>
                <a:rect l="l" t="t" r="r" b="b"/>
                <a:pathLst>
                  <a:path w="18754" h="13323" fill="none" extrusionOk="0">
                    <a:moveTo>
                      <a:pt x="18754" y="5553"/>
                    </a:moveTo>
                    <a:lnTo>
                      <a:pt x="18754" y="5553"/>
                    </a:lnTo>
                    <a:lnTo>
                      <a:pt x="18730" y="5334"/>
                    </a:lnTo>
                    <a:lnTo>
                      <a:pt x="18681" y="5091"/>
                    </a:lnTo>
                    <a:lnTo>
                      <a:pt x="18583" y="4847"/>
                    </a:lnTo>
                    <a:lnTo>
                      <a:pt x="18462" y="4628"/>
                    </a:lnTo>
                    <a:lnTo>
                      <a:pt x="18291" y="4433"/>
                    </a:lnTo>
                    <a:lnTo>
                      <a:pt x="18121" y="4287"/>
                    </a:lnTo>
                    <a:lnTo>
                      <a:pt x="18023" y="4214"/>
                    </a:lnTo>
                    <a:lnTo>
                      <a:pt x="17926" y="4165"/>
                    </a:lnTo>
                    <a:lnTo>
                      <a:pt x="17828" y="4141"/>
                    </a:lnTo>
                    <a:lnTo>
                      <a:pt x="17731" y="4141"/>
                    </a:lnTo>
                    <a:lnTo>
                      <a:pt x="16489" y="4141"/>
                    </a:lnTo>
                    <a:lnTo>
                      <a:pt x="15588" y="1803"/>
                    </a:lnTo>
                    <a:lnTo>
                      <a:pt x="15588" y="1803"/>
                    </a:lnTo>
                    <a:lnTo>
                      <a:pt x="15490" y="1583"/>
                    </a:lnTo>
                    <a:lnTo>
                      <a:pt x="15344" y="1364"/>
                    </a:lnTo>
                    <a:lnTo>
                      <a:pt x="15174" y="1169"/>
                    </a:lnTo>
                    <a:lnTo>
                      <a:pt x="15003" y="975"/>
                    </a:lnTo>
                    <a:lnTo>
                      <a:pt x="14784" y="804"/>
                    </a:lnTo>
                    <a:lnTo>
                      <a:pt x="14565" y="658"/>
                    </a:lnTo>
                    <a:lnTo>
                      <a:pt x="14346" y="536"/>
                    </a:lnTo>
                    <a:lnTo>
                      <a:pt x="14102" y="439"/>
                    </a:lnTo>
                    <a:lnTo>
                      <a:pt x="14102" y="439"/>
                    </a:lnTo>
                    <a:lnTo>
                      <a:pt x="13810" y="390"/>
                    </a:lnTo>
                    <a:lnTo>
                      <a:pt x="13444" y="317"/>
                    </a:lnTo>
                    <a:lnTo>
                      <a:pt x="12933" y="220"/>
                    </a:lnTo>
                    <a:lnTo>
                      <a:pt x="12275" y="147"/>
                    </a:lnTo>
                    <a:lnTo>
                      <a:pt x="11472" y="73"/>
                    </a:lnTo>
                    <a:lnTo>
                      <a:pt x="10498" y="25"/>
                    </a:lnTo>
                    <a:lnTo>
                      <a:pt x="9377" y="0"/>
                    </a:lnTo>
                    <a:lnTo>
                      <a:pt x="9377" y="0"/>
                    </a:lnTo>
                    <a:lnTo>
                      <a:pt x="8257" y="25"/>
                    </a:lnTo>
                    <a:lnTo>
                      <a:pt x="7283" y="73"/>
                    </a:lnTo>
                    <a:lnTo>
                      <a:pt x="6479" y="147"/>
                    </a:lnTo>
                    <a:lnTo>
                      <a:pt x="5821" y="220"/>
                    </a:lnTo>
                    <a:lnTo>
                      <a:pt x="5310" y="317"/>
                    </a:lnTo>
                    <a:lnTo>
                      <a:pt x="4945" y="390"/>
                    </a:lnTo>
                    <a:lnTo>
                      <a:pt x="4652" y="439"/>
                    </a:lnTo>
                    <a:lnTo>
                      <a:pt x="4652" y="439"/>
                    </a:lnTo>
                    <a:lnTo>
                      <a:pt x="4409" y="536"/>
                    </a:lnTo>
                    <a:lnTo>
                      <a:pt x="4190" y="658"/>
                    </a:lnTo>
                    <a:lnTo>
                      <a:pt x="3970" y="804"/>
                    </a:lnTo>
                    <a:lnTo>
                      <a:pt x="3751" y="975"/>
                    </a:lnTo>
                    <a:lnTo>
                      <a:pt x="3581" y="1169"/>
                    </a:lnTo>
                    <a:lnTo>
                      <a:pt x="3410" y="1364"/>
                    </a:lnTo>
                    <a:lnTo>
                      <a:pt x="3264" y="1583"/>
                    </a:lnTo>
                    <a:lnTo>
                      <a:pt x="3167" y="1803"/>
                    </a:lnTo>
                    <a:lnTo>
                      <a:pt x="2266" y="4141"/>
                    </a:lnTo>
                    <a:lnTo>
                      <a:pt x="1023" y="4141"/>
                    </a:lnTo>
                    <a:lnTo>
                      <a:pt x="1023" y="4141"/>
                    </a:lnTo>
                    <a:lnTo>
                      <a:pt x="926" y="4141"/>
                    </a:lnTo>
                    <a:lnTo>
                      <a:pt x="829" y="4165"/>
                    </a:lnTo>
                    <a:lnTo>
                      <a:pt x="731" y="4214"/>
                    </a:lnTo>
                    <a:lnTo>
                      <a:pt x="634" y="4287"/>
                    </a:lnTo>
                    <a:lnTo>
                      <a:pt x="463" y="4433"/>
                    </a:lnTo>
                    <a:lnTo>
                      <a:pt x="293" y="4628"/>
                    </a:lnTo>
                    <a:lnTo>
                      <a:pt x="171" y="4847"/>
                    </a:lnTo>
                    <a:lnTo>
                      <a:pt x="74" y="5091"/>
                    </a:lnTo>
                    <a:lnTo>
                      <a:pt x="25" y="5334"/>
                    </a:lnTo>
                    <a:lnTo>
                      <a:pt x="1" y="5553"/>
                    </a:lnTo>
                    <a:lnTo>
                      <a:pt x="1" y="5553"/>
                    </a:lnTo>
                    <a:lnTo>
                      <a:pt x="25" y="5748"/>
                    </a:lnTo>
                    <a:lnTo>
                      <a:pt x="74" y="5894"/>
                    </a:lnTo>
                    <a:lnTo>
                      <a:pt x="171" y="6016"/>
                    </a:lnTo>
                    <a:lnTo>
                      <a:pt x="293" y="6089"/>
                    </a:lnTo>
                    <a:lnTo>
                      <a:pt x="463" y="6138"/>
                    </a:lnTo>
                    <a:lnTo>
                      <a:pt x="634" y="6187"/>
                    </a:lnTo>
                    <a:lnTo>
                      <a:pt x="1023" y="6187"/>
                    </a:lnTo>
                    <a:lnTo>
                      <a:pt x="1462" y="6187"/>
                    </a:lnTo>
                    <a:lnTo>
                      <a:pt x="1145" y="7015"/>
                    </a:lnTo>
                    <a:lnTo>
                      <a:pt x="1145" y="7015"/>
                    </a:lnTo>
                    <a:lnTo>
                      <a:pt x="999" y="7526"/>
                    </a:lnTo>
                    <a:lnTo>
                      <a:pt x="877" y="8086"/>
                    </a:lnTo>
                    <a:lnTo>
                      <a:pt x="780" y="8671"/>
                    </a:lnTo>
                    <a:lnTo>
                      <a:pt x="756" y="9207"/>
                    </a:lnTo>
                    <a:lnTo>
                      <a:pt x="756" y="13323"/>
                    </a:lnTo>
                    <a:lnTo>
                      <a:pt x="17999" y="13323"/>
                    </a:lnTo>
                    <a:lnTo>
                      <a:pt x="17999" y="9207"/>
                    </a:lnTo>
                    <a:lnTo>
                      <a:pt x="17999" y="9207"/>
                    </a:lnTo>
                    <a:lnTo>
                      <a:pt x="17975" y="8671"/>
                    </a:lnTo>
                    <a:lnTo>
                      <a:pt x="17877" y="8086"/>
                    </a:lnTo>
                    <a:lnTo>
                      <a:pt x="17755" y="7526"/>
                    </a:lnTo>
                    <a:lnTo>
                      <a:pt x="17609" y="7015"/>
                    </a:lnTo>
                    <a:lnTo>
                      <a:pt x="17293" y="6187"/>
                    </a:lnTo>
                    <a:lnTo>
                      <a:pt x="17731" y="6187"/>
                    </a:lnTo>
                    <a:lnTo>
                      <a:pt x="17731" y="6187"/>
                    </a:lnTo>
                    <a:lnTo>
                      <a:pt x="18121" y="6187"/>
                    </a:lnTo>
                    <a:lnTo>
                      <a:pt x="18291" y="6138"/>
                    </a:lnTo>
                    <a:lnTo>
                      <a:pt x="18462" y="6089"/>
                    </a:lnTo>
                    <a:lnTo>
                      <a:pt x="18583" y="6016"/>
                    </a:lnTo>
                    <a:lnTo>
                      <a:pt x="18681" y="5894"/>
                    </a:lnTo>
                    <a:lnTo>
                      <a:pt x="18730" y="5748"/>
                    </a:lnTo>
                    <a:lnTo>
                      <a:pt x="18754" y="5553"/>
                    </a:lnTo>
                    <a:lnTo>
                      <a:pt x="18754" y="5553"/>
                    </a:lnTo>
                  </a:path>
                </a:pathLst>
              </a:custGeom>
              <a:noFill/>
              <a:ln w="1217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400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70" name="Google Shape;736;p43"/>
              <p:cNvSpPr/>
              <p:nvPr/>
            </p:nvSpPr>
            <p:spPr>
              <a:xfrm>
                <a:off x="5351025" y="4375400"/>
                <a:ext cx="303250" cy="149825"/>
              </a:xfrm>
              <a:custGeom>
                <a:avLst/>
                <a:gdLst/>
                <a:ahLst/>
                <a:cxnLst/>
                <a:rect l="l" t="t" r="r" b="b"/>
                <a:pathLst>
                  <a:path w="12130" h="5993" fill="none" extrusionOk="0">
                    <a:moveTo>
                      <a:pt x="1" y="4628"/>
                    </a:moveTo>
                    <a:lnTo>
                      <a:pt x="1" y="4628"/>
                    </a:lnTo>
                    <a:lnTo>
                      <a:pt x="171" y="4019"/>
                    </a:lnTo>
                    <a:lnTo>
                      <a:pt x="585" y="2656"/>
                    </a:lnTo>
                    <a:lnTo>
                      <a:pt x="805" y="1925"/>
                    </a:lnTo>
                    <a:lnTo>
                      <a:pt x="1024" y="1292"/>
                    </a:lnTo>
                    <a:lnTo>
                      <a:pt x="1194" y="829"/>
                    </a:lnTo>
                    <a:lnTo>
                      <a:pt x="1267" y="707"/>
                    </a:lnTo>
                    <a:lnTo>
                      <a:pt x="1316" y="658"/>
                    </a:lnTo>
                    <a:lnTo>
                      <a:pt x="1316" y="658"/>
                    </a:lnTo>
                    <a:lnTo>
                      <a:pt x="1535" y="561"/>
                    </a:lnTo>
                    <a:lnTo>
                      <a:pt x="1852" y="464"/>
                    </a:lnTo>
                    <a:lnTo>
                      <a:pt x="2315" y="342"/>
                    </a:lnTo>
                    <a:lnTo>
                      <a:pt x="2948" y="220"/>
                    </a:lnTo>
                    <a:lnTo>
                      <a:pt x="3776" y="98"/>
                    </a:lnTo>
                    <a:lnTo>
                      <a:pt x="4799" y="25"/>
                    </a:lnTo>
                    <a:lnTo>
                      <a:pt x="5408" y="1"/>
                    </a:lnTo>
                    <a:lnTo>
                      <a:pt x="6065" y="1"/>
                    </a:lnTo>
                    <a:lnTo>
                      <a:pt x="6065" y="1"/>
                    </a:lnTo>
                    <a:lnTo>
                      <a:pt x="6723" y="1"/>
                    </a:lnTo>
                    <a:lnTo>
                      <a:pt x="7332" y="25"/>
                    </a:lnTo>
                    <a:lnTo>
                      <a:pt x="8355" y="98"/>
                    </a:lnTo>
                    <a:lnTo>
                      <a:pt x="9183" y="220"/>
                    </a:lnTo>
                    <a:lnTo>
                      <a:pt x="9816" y="342"/>
                    </a:lnTo>
                    <a:lnTo>
                      <a:pt x="10279" y="464"/>
                    </a:lnTo>
                    <a:lnTo>
                      <a:pt x="10595" y="561"/>
                    </a:lnTo>
                    <a:lnTo>
                      <a:pt x="10814" y="658"/>
                    </a:lnTo>
                    <a:lnTo>
                      <a:pt x="10814" y="658"/>
                    </a:lnTo>
                    <a:lnTo>
                      <a:pt x="10863" y="707"/>
                    </a:lnTo>
                    <a:lnTo>
                      <a:pt x="10936" y="829"/>
                    </a:lnTo>
                    <a:lnTo>
                      <a:pt x="11107" y="1292"/>
                    </a:lnTo>
                    <a:lnTo>
                      <a:pt x="11326" y="1925"/>
                    </a:lnTo>
                    <a:lnTo>
                      <a:pt x="11545" y="2656"/>
                    </a:lnTo>
                    <a:lnTo>
                      <a:pt x="11959" y="4019"/>
                    </a:lnTo>
                    <a:lnTo>
                      <a:pt x="12130" y="4628"/>
                    </a:lnTo>
                    <a:lnTo>
                      <a:pt x="12130" y="4628"/>
                    </a:lnTo>
                    <a:lnTo>
                      <a:pt x="12105" y="4677"/>
                    </a:lnTo>
                    <a:lnTo>
                      <a:pt x="12057" y="4750"/>
                    </a:lnTo>
                    <a:lnTo>
                      <a:pt x="11959" y="4823"/>
                    </a:lnTo>
                    <a:lnTo>
                      <a:pt x="11813" y="4921"/>
                    </a:lnTo>
                    <a:lnTo>
                      <a:pt x="11618" y="5042"/>
                    </a:lnTo>
                    <a:lnTo>
                      <a:pt x="11375" y="5164"/>
                    </a:lnTo>
                    <a:lnTo>
                      <a:pt x="11058" y="5262"/>
                    </a:lnTo>
                    <a:lnTo>
                      <a:pt x="10717" y="5383"/>
                    </a:lnTo>
                    <a:lnTo>
                      <a:pt x="10327" y="5505"/>
                    </a:lnTo>
                    <a:lnTo>
                      <a:pt x="9865" y="5627"/>
                    </a:lnTo>
                    <a:lnTo>
                      <a:pt x="9377" y="5724"/>
                    </a:lnTo>
                    <a:lnTo>
                      <a:pt x="8817" y="5822"/>
                    </a:lnTo>
                    <a:lnTo>
                      <a:pt x="8208" y="5895"/>
                    </a:lnTo>
                    <a:lnTo>
                      <a:pt x="7551" y="5944"/>
                    </a:lnTo>
                    <a:lnTo>
                      <a:pt x="6845" y="5992"/>
                    </a:lnTo>
                    <a:lnTo>
                      <a:pt x="6065" y="5992"/>
                    </a:lnTo>
                    <a:lnTo>
                      <a:pt x="6065" y="5992"/>
                    </a:lnTo>
                    <a:lnTo>
                      <a:pt x="5286" y="5992"/>
                    </a:lnTo>
                    <a:lnTo>
                      <a:pt x="4580" y="5944"/>
                    </a:lnTo>
                    <a:lnTo>
                      <a:pt x="3922" y="5895"/>
                    </a:lnTo>
                    <a:lnTo>
                      <a:pt x="3313" y="5822"/>
                    </a:lnTo>
                    <a:lnTo>
                      <a:pt x="2753" y="5724"/>
                    </a:lnTo>
                    <a:lnTo>
                      <a:pt x="2266" y="5627"/>
                    </a:lnTo>
                    <a:lnTo>
                      <a:pt x="1803" y="5505"/>
                    </a:lnTo>
                    <a:lnTo>
                      <a:pt x="1413" y="5383"/>
                    </a:lnTo>
                    <a:lnTo>
                      <a:pt x="1072" y="5262"/>
                    </a:lnTo>
                    <a:lnTo>
                      <a:pt x="756" y="5164"/>
                    </a:lnTo>
                    <a:lnTo>
                      <a:pt x="512" y="5042"/>
                    </a:lnTo>
                    <a:lnTo>
                      <a:pt x="317" y="4921"/>
                    </a:lnTo>
                    <a:lnTo>
                      <a:pt x="171" y="4823"/>
                    </a:lnTo>
                    <a:lnTo>
                      <a:pt x="74" y="4750"/>
                    </a:lnTo>
                    <a:lnTo>
                      <a:pt x="25" y="4677"/>
                    </a:lnTo>
                    <a:lnTo>
                      <a:pt x="1" y="4628"/>
                    </a:lnTo>
                    <a:lnTo>
                      <a:pt x="1" y="4628"/>
                    </a:lnTo>
                  </a:path>
                </a:pathLst>
              </a:custGeom>
              <a:noFill/>
              <a:ln w="1217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400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71" name="Google Shape;737;p43"/>
              <p:cNvSpPr/>
              <p:nvPr/>
            </p:nvSpPr>
            <p:spPr>
              <a:xfrm>
                <a:off x="5326675" y="4569025"/>
                <a:ext cx="81000" cy="65175"/>
              </a:xfrm>
              <a:custGeom>
                <a:avLst/>
                <a:gdLst/>
                <a:ahLst/>
                <a:cxnLst/>
                <a:rect l="l" t="t" r="r" b="b"/>
                <a:pathLst>
                  <a:path w="3240" h="2607" fill="none" extrusionOk="0">
                    <a:moveTo>
                      <a:pt x="1632" y="2607"/>
                    </a:moveTo>
                    <a:lnTo>
                      <a:pt x="1632" y="2607"/>
                    </a:lnTo>
                    <a:lnTo>
                      <a:pt x="1291" y="2582"/>
                    </a:lnTo>
                    <a:lnTo>
                      <a:pt x="999" y="2509"/>
                    </a:lnTo>
                    <a:lnTo>
                      <a:pt x="731" y="2388"/>
                    </a:lnTo>
                    <a:lnTo>
                      <a:pt x="488" y="2217"/>
                    </a:lnTo>
                    <a:lnTo>
                      <a:pt x="293" y="2047"/>
                    </a:lnTo>
                    <a:lnTo>
                      <a:pt x="122" y="1803"/>
                    </a:lnTo>
                    <a:lnTo>
                      <a:pt x="74" y="1706"/>
                    </a:lnTo>
                    <a:lnTo>
                      <a:pt x="49" y="1559"/>
                    </a:lnTo>
                    <a:lnTo>
                      <a:pt x="25" y="1438"/>
                    </a:lnTo>
                    <a:lnTo>
                      <a:pt x="1" y="1316"/>
                    </a:lnTo>
                    <a:lnTo>
                      <a:pt x="1" y="1316"/>
                    </a:lnTo>
                    <a:lnTo>
                      <a:pt x="25" y="1170"/>
                    </a:lnTo>
                    <a:lnTo>
                      <a:pt x="49" y="1048"/>
                    </a:lnTo>
                    <a:lnTo>
                      <a:pt x="74" y="926"/>
                    </a:lnTo>
                    <a:lnTo>
                      <a:pt x="122" y="804"/>
                    </a:lnTo>
                    <a:lnTo>
                      <a:pt x="293" y="585"/>
                    </a:lnTo>
                    <a:lnTo>
                      <a:pt x="488" y="390"/>
                    </a:lnTo>
                    <a:lnTo>
                      <a:pt x="731" y="220"/>
                    </a:lnTo>
                    <a:lnTo>
                      <a:pt x="999" y="98"/>
                    </a:lnTo>
                    <a:lnTo>
                      <a:pt x="1291" y="25"/>
                    </a:lnTo>
                    <a:lnTo>
                      <a:pt x="1632" y="1"/>
                    </a:lnTo>
                    <a:lnTo>
                      <a:pt x="1632" y="1"/>
                    </a:lnTo>
                    <a:lnTo>
                      <a:pt x="1803" y="1"/>
                    </a:lnTo>
                    <a:lnTo>
                      <a:pt x="1949" y="49"/>
                    </a:lnTo>
                    <a:lnTo>
                      <a:pt x="2120" y="98"/>
                    </a:lnTo>
                    <a:lnTo>
                      <a:pt x="2266" y="171"/>
                    </a:lnTo>
                    <a:lnTo>
                      <a:pt x="2412" y="269"/>
                    </a:lnTo>
                    <a:lnTo>
                      <a:pt x="2534" y="390"/>
                    </a:lnTo>
                    <a:lnTo>
                      <a:pt x="2777" y="634"/>
                    </a:lnTo>
                    <a:lnTo>
                      <a:pt x="2972" y="926"/>
                    </a:lnTo>
                    <a:lnTo>
                      <a:pt x="3118" y="1219"/>
                    </a:lnTo>
                    <a:lnTo>
                      <a:pt x="3215" y="1535"/>
                    </a:lnTo>
                    <a:lnTo>
                      <a:pt x="3240" y="1681"/>
                    </a:lnTo>
                    <a:lnTo>
                      <a:pt x="3240" y="1803"/>
                    </a:lnTo>
                    <a:lnTo>
                      <a:pt x="3240" y="1803"/>
                    </a:lnTo>
                    <a:lnTo>
                      <a:pt x="3240" y="1949"/>
                    </a:lnTo>
                    <a:lnTo>
                      <a:pt x="3215" y="2047"/>
                    </a:lnTo>
                    <a:lnTo>
                      <a:pt x="3167" y="2144"/>
                    </a:lnTo>
                    <a:lnTo>
                      <a:pt x="3118" y="2241"/>
                    </a:lnTo>
                    <a:lnTo>
                      <a:pt x="3045" y="2314"/>
                    </a:lnTo>
                    <a:lnTo>
                      <a:pt x="2972" y="2388"/>
                    </a:lnTo>
                    <a:lnTo>
                      <a:pt x="2777" y="2485"/>
                    </a:lnTo>
                    <a:lnTo>
                      <a:pt x="2534" y="2558"/>
                    </a:lnTo>
                    <a:lnTo>
                      <a:pt x="2266" y="2582"/>
                    </a:lnTo>
                    <a:lnTo>
                      <a:pt x="1949" y="2607"/>
                    </a:lnTo>
                    <a:lnTo>
                      <a:pt x="1632" y="2607"/>
                    </a:lnTo>
                    <a:lnTo>
                      <a:pt x="1632" y="2607"/>
                    </a:lnTo>
                  </a:path>
                </a:pathLst>
              </a:custGeom>
              <a:noFill/>
              <a:ln w="1217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400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72" name="Google Shape;738;p43"/>
              <p:cNvSpPr/>
              <p:nvPr/>
            </p:nvSpPr>
            <p:spPr>
              <a:xfrm>
                <a:off x="5447225" y="4615925"/>
                <a:ext cx="110850" cy="25"/>
              </a:xfrm>
              <a:custGeom>
                <a:avLst/>
                <a:gdLst/>
                <a:ahLst/>
                <a:cxnLst/>
                <a:rect l="l" t="t" r="r" b="b"/>
                <a:pathLst>
                  <a:path w="4434" h="1" fill="none" extrusionOk="0">
                    <a:moveTo>
                      <a:pt x="1" y="0"/>
                    </a:moveTo>
                    <a:lnTo>
                      <a:pt x="4434" y="0"/>
                    </a:lnTo>
                  </a:path>
                </a:pathLst>
              </a:custGeom>
              <a:noFill/>
              <a:ln w="1217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400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73" name="Google Shape;739;p43"/>
              <p:cNvSpPr/>
              <p:nvPr/>
            </p:nvSpPr>
            <p:spPr>
              <a:xfrm>
                <a:off x="5439925" y="4589125"/>
                <a:ext cx="125450" cy="25"/>
              </a:xfrm>
              <a:custGeom>
                <a:avLst/>
                <a:gdLst/>
                <a:ahLst/>
                <a:cxnLst/>
                <a:rect l="l" t="t" r="r" b="b"/>
                <a:pathLst>
                  <a:path w="5018" h="1" fill="none" extrusionOk="0">
                    <a:moveTo>
                      <a:pt x="1" y="0"/>
                    </a:moveTo>
                    <a:lnTo>
                      <a:pt x="5018" y="0"/>
                    </a:lnTo>
                  </a:path>
                </a:pathLst>
              </a:custGeom>
              <a:noFill/>
              <a:ln w="1217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400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74" name="Google Shape;740;p43"/>
              <p:cNvSpPr/>
              <p:nvPr/>
            </p:nvSpPr>
            <p:spPr>
              <a:xfrm>
                <a:off x="5597625" y="4569025"/>
                <a:ext cx="81000" cy="65175"/>
              </a:xfrm>
              <a:custGeom>
                <a:avLst/>
                <a:gdLst/>
                <a:ahLst/>
                <a:cxnLst/>
                <a:rect l="l" t="t" r="r" b="b"/>
                <a:pathLst>
                  <a:path w="3240" h="2607" fill="none" extrusionOk="0">
                    <a:moveTo>
                      <a:pt x="1608" y="2607"/>
                    </a:moveTo>
                    <a:lnTo>
                      <a:pt x="1608" y="2607"/>
                    </a:lnTo>
                    <a:lnTo>
                      <a:pt x="1291" y="2607"/>
                    </a:lnTo>
                    <a:lnTo>
                      <a:pt x="975" y="2582"/>
                    </a:lnTo>
                    <a:lnTo>
                      <a:pt x="707" y="2558"/>
                    </a:lnTo>
                    <a:lnTo>
                      <a:pt x="463" y="2485"/>
                    </a:lnTo>
                    <a:lnTo>
                      <a:pt x="268" y="2388"/>
                    </a:lnTo>
                    <a:lnTo>
                      <a:pt x="195" y="2314"/>
                    </a:lnTo>
                    <a:lnTo>
                      <a:pt x="122" y="2241"/>
                    </a:lnTo>
                    <a:lnTo>
                      <a:pt x="74" y="2144"/>
                    </a:lnTo>
                    <a:lnTo>
                      <a:pt x="25" y="2047"/>
                    </a:lnTo>
                    <a:lnTo>
                      <a:pt x="1" y="1949"/>
                    </a:lnTo>
                    <a:lnTo>
                      <a:pt x="1" y="1803"/>
                    </a:lnTo>
                    <a:lnTo>
                      <a:pt x="1" y="1803"/>
                    </a:lnTo>
                    <a:lnTo>
                      <a:pt x="1" y="1681"/>
                    </a:lnTo>
                    <a:lnTo>
                      <a:pt x="25" y="1535"/>
                    </a:lnTo>
                    <a:lnTo>
                      <a:pt x="122" y="1219"/>
                    </a:lnTo>
                    <a:lnTo>
                      <a:pt x="268" y="926"/>
                    </a:lnTo>
                    <a:lnTo>
                      <a:pt x="463" y="634"/>
                    </a:lnTo>
                    <a:lnTo>
                      <a:pt x="707" y="390"/>
                    </a:lnTo>
                    <a:lnTo>
                      <a:pt x="829" y="269"/>
                    </a:lnTo>
                    <a:lnTo>
                      <a:pt x="975" y="171"/>
                    </a:lnTo>
                    <a:lnTo>
                      <a:pt x="1121" y="98"/>
                    </a:lnTo>
                    <a:lnTo>
                      <a:pt x="1291" y="49"/>
                    </a:lnTo>
                    <a:lnTo>
                      <a:pt x="1438" y="1"/>
                    </a:lnTo>
                    <a:lnTo>
                      <a:pt x="1608" y="1"/>
                    </a:lnTo>
                    <a:lnTo>
                      <a:pt x="1608" y="1"/>
                    </a:lnTo>
                    <a:lnTo>
                      <a:pt x="1949" y="25"/>
                    </a:lnTo>
                    <a:lnTo>
                      <a:pt x="2241" y="98"/>
                    </a:lnTo>
                    <a:lnTo>
                      <a:pt x="2509" y="220"/>
                    </a:lnTo>
                    <a:lnTo>
                      <a:pt x="2753" y="390"/>
                    </a:lnTo>
                    <a:lnTo>
                      <a:pt x="2948" y="585"/>
                    </a:lnTo>
                    <a:lnTo>
                      <a:pt x="3118" y="804"/>
                    </a:lnTo>
                    <a:lnTo>
                      <a:pt x="3167" y="926"/>
                    </a:lnTo>
                    <a:lnTo>
                      <a:pt x="3191" y="1048"/>
                    </a:lnTo>
                    <a:lnTo>
                      <a:pt x="3215" y="1170"/>
                    </a:lnTo>
                    <a:lnTo>
                      <a:pt x="3240" y="1316"/>
                    </a:lnTo>
                    <a:lnTo>
                      <a:pt x="3240" y="1316"/>
                    </a:lnTo>
                    <a:lnTo>
                      <a:pt x="3215" y="1438"/>
                    </a:lnTo>
                    <a:lnTo>
                      <a:pt x="3191" y="1559"/>
                    </a:lnTo>
                    <a:lnTo>
                      <a:pt x="3167" y="1706"/>
                    </a:lnTo>
                    <a:lnTo>
                      <a:pt x="3118" y="1803"/>
                    </a:lnTo>
                    <a:lnTo>
                      <a:pt x="2948" y="2047"/>
                    </a:lnTo>
                    <a:lnTo>
                      <a:pt x="2753" y="2217"/>
                    </a:lnTo>
                    <a:lnTo>
                      <a:pt x="2509" y="2388"/>
                    </a:lnTo>
                    <a:lnTo>
                      <a:pt x="2241" y="2509"/>
                    </a:lnTo>
                    <a:lnTo>
                      <a:pt x="1949" y="2582"/>
                    </a:lnTo>
                    <a:lnTo>
                      <a:pt x="1608" y="2607"/>
                    </a:lnTo>
                    <a:lnTo>
                      <a:pt x="1608" y="2607"/>
                    </a:lnTo>
                  </a:path>
                </a:pathLst>
              </a:custGeom>
              <a:noFill/>
              <a:ln w="1217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400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</p:grpSp>
      </p:grpSp>
      <p:sp>
        <p:nvSpPr>
          <p:cNvPr id="75" name="TextBox 74"/>
          <p:cNvSpPr txBox="1"/>
          <p:nvPr userDrawn="1"/>
        </p:nvSpPr>
        <p:spPr>
          <a:xfrm>
            <a:off x="3248690" y="3820184"/>
            <a:ext cx="27287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Clr>
                <a:srgbClr val="000000"/>
              </a:buClr>
              <a:buFont typeface="Arial"/>
              <a:buNone/>
            </a:pPr>
            <a:r>
              <a:rPr lang="en-US" sz="1800" b="1" kern="0" dirty="0">
                <a:solidFill>
                  <a:srgbClr val="000000"/>
                </a:solidFill>
                <a:latin typeface="+mn-lt"/>
                <a:cs typeface="Arial"/>
                <a:sym typeface="Arial"/>
              </a:rPr>
              <a:t>info@rcokio.ru</a:t>
            </a:r>
            <a:endParaRPr lang="ru-RU" sz="1800" b="1" kern="0" dirty="0">
              <a:solidFill>
                <a:srgbClr val="000000"/>
              </a:solidFill>
              <a:latin typeface="+mn-lt"/>
              <a:cs typeface="Arial"/>
              <a:sym typeface="Arial"/>
            </a:endParaRPr>
          </a:p>
        </p:txBody>
      </p:sp>
      <p:sp>
        <p:nvSpPr>
          <p:cNvPr id="76" name="TextBox 75"/>
          <p:cNvSpPr txBox="1"/>
          <p:nvPr userDrawn="1"/>
        </p:nvSpPr>
        <p:spPr>
          <a:xfrm>
            <a:off x="5226013" y="3826835"/>
            <a:ext cx="31462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1800" b="1" dirty="0">
                <a:latin typeface="+mn-lt"/>
              </a:rPr>
              <a:t>8 (351) 217 30 89</a:t>
            </a:r>
          </a:p>
        </p:txBody>
      </p:sp>
      <p:sp>
        <p:nvSpPr>
          <p:cNvPr id="77" name="TextBox 76"/>
          <p:cNvSpPr txBox="1"/>
          <p:nvPr userDrawn="1"/>
        </p:nvSpPr>
        <p:spPr>
          <a:xfrm>
            <a:off x="2774537" y="2052055"/>
            <a:ext cx="611282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Clr>
                <a:srgbClr val="000000"/>
              </a:buClr>
              <a:buFont typeface="Arial"/>
              <a:buNone/>
            </a:pPr>
            <a:r>
              <a:rPr lang="en-US" sz="1800" b="1" kern="0" dirty="0">
                <a:solidFill>
                  <a:srgbClr val="000000"/>
                </a:solidFill>
                <a:latin typeface="+mn-lt"/>
                <a:cs typeface="Arial"/>
                <a:sym typeface="Arial"/>
              </a:rPr>
              <a:t>454</a:t>
            </a:r>
            <a:r>
              <a:rPr lang="ru-RU" sz="1800" b="1" kern="0" dirty="0">
                <a:solidFill>
                  <a:srgbClr val="000000"/>
                </a:solidFill>
                <a:latin typeface="+mn-lt"/>
                <a:cs typeface="Arial"/>
                <a:sym typeface="Arial"/>
              </a:rPr>
              <a:t>111, г. Челябинск, ул. Комсомольская, д. 20А</a:t>
            </a:r>
          </a:p>
          <a:p>
            <a:pPr algn="ctr">
              <a:buClr>
                <a:srgbClr val="000000"/>
              </a:buClr>
              <a:buFont typeface="Arial"/>
              <a:buNone/>
            </a:pPr>
            <a:r>
              <a:rPr lang="ru-RU" sz="1800" b="1" kern="0" dirty="0">
                <a:solidFill>
                  <a:srgbClr val="000000"/>
                </a:solidFill>
                <a:latin typeface="+mn-lt"/>
                <a:cs typeface="Arial"/>
                <a:sym typeface="Arial"/>
              </a:rPr>
              <a:t>454087, г. Челябинск, ул. Блюхера, д. 91</a:t>
            </a:r>
          </a:p>
          <a:p>
            <a:pPr>
              <a:buClr>
                <a:srgbClr val="000000"/>
              </a:buClr>
              <a:buFont typeface="Arial"/>
              <a:buNone/>
            </a:pPr>
            <a:endParaRPr lang="ru-RU" sz="1800" b="1" kern="0" dirty="0">
              <a:solidFill>
                <a:srgbClr val="000000"/>
              </a:solidFill>
              <a:latin typeface="Book Antiqua" panose="02040602050305030304" pitchFamily="18" charset="0"/>
              <a:cs typeface="Arial"/>
              <a:sym typeface="Arial"/>
            </a:endParaRPr>
          </a:p>
        </p:txBody>
      </p:sp>
      <p:sp>
        <p:nvSpPr>
          <p:cNvPr id="78" name="Google Shape;59;g142ea23b5d2_0_0"/>
          <p:cNvSpPr txBox="1"/>
          <p:nvPr userDrawn="1"/>
        </p:nvSpPr>
        <p:spPr bwMode="auto">
          <a:xfrm>
            <a:off x="3944233" y="4372509"/>
            <a:ext cx="3659389" cy="58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568" tIns="121568" rIns="121568" bIns="121568" anchor="t" anchorCtr="0">
            <a:spAutoFit/>
          </a:bodyPr>
          <a:lstStyle/>
          <a:p>
            <a:pPr marL="16933" algn="ctr">
              <a:lnSpc>
                <a:spcPct val="150000"/>
              </a:lnSpc>
              <a:spcBef>
                <a:spcPts val="133"/>
              </a:spcBef>
              <a:buSzPts val="1000"/>
              <a:defRPr/>
            </a:pPr>
            <a:r>
              <a:rPr lang="ru-RU" sz="1400" b="1" dirty="0">
                <a:solidFill>
                  <a:schemeClr val="accent5">
                    <a:lumMod val="50000"/>
                  </a:schemeClr>
                </a:solidFill>
                <a:latin typeface="+mn-lt"/>
                <a:ea typeface="Jost"/>
                <a:cs typeface="Jost"/>
              </a:rPr>
              <a:t>МЫ</a:t>
            </a:r>
            <a:r>
              <a:rPr lang="ru-RU" sz="1400" b="1" baseline="0" dirty="0">
                <a:solidFill>
                  <a:schemeClr val="accent5">
                    <a:lumMod val="50000"/>
                  </a:schemeClr>
                </a:solidFill>
                <a:latin typeface="+mn-lt"/>
                <a:ea typeface="Jost"/>
                <a:cs typeface="Jost"/>
              </a:rPr>
              <a:t> </a:t>
            </a:r>
            <a:r>
              <a:rPr lang="ru-RU" sz="1400" b="1" dirty="0">
                <a:solidFill>
                  <a:schemeClr val="accent5">
                    <a:lumMod val="50000"/>
                  </a:schemeClr>
                </a:solidFill>
                <a:latin typeface="+mn-lt"/>
                <a:ea typeface="Jost"/>
                <a:cs typeface="Jost"/>
              </a:rPr>
              <a:t>В СОЦИАЛЬНЫХ СЕТЯХ</a:t>
            </a:r>
            <a:endParaRPr sz="1400" b="1" dirty="0">
              <a:solidFill>
                <a:schemeClr val="accent5">
                  <a:lumMod val="50000"/>
                </a:schemeClr>
              </a:solidFill>
              <a:latin typeface="+mn-lt"/>
              <a:ea typeface="Jost"/>
              <a:cs typeface="Jost"/>
            </a:endParaRPr>
          </a:p>
        </p:txBody>
      </p:sp>
      <p:sp>
        <p:nvSpPr>
          <p:cNvPr id="79" name="TextBox 78"/>
          <p:cNvSpPr txBox="1"/>
          <p:nvPr userDrawn="1"/>
        </p:nvSpPr>
        <p:spPr>
          <a:xfrm>
            <a:off x="3129333" y="6217831"/>
            <a:ext cx="148778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dirty="0">
                <a:latin typeface="+mn-lt"/>
              </a:rPr>
              <a:t>сайт ГБУ ДПО ЧИРО</a:t>
            </a:r>
          </a:p>
        </p:txBody>
      </p:sp>
      <p:sp>
        <p:nvSpPr>
          <p:cNvPr id="80" name="TextBox 79"/>
          <p:cNvSpPr txBox="1"/>
          <p:nvPr userDrawn="1"/>
        </p:nvSpPr>
        <p:spPr>
          <a:xfrm>
            <a:off x="5144489" y="6217832"/>
            <a:ext cx="123694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dirty="0" err="1">
                <a:latin typeface="+mn-lt"/>
              </a:rPr>
              <a:t>Телеграм</a:t>
            </a:r>
            <a:r>
              <a:rPr lang="ru-RU" sz="1200" b="1" dirty="0">
                <a:latin typeface="+mn-lt"/>
              </a:rPr>
              <a:t>-канал</a:t>
            </a:r>
          </a:p>
        </p:txBody>
      </p:sp>
      <p:sp>
        <p:nvSpPr>
          <p:cNvPr id="81" name="TextBox 80"/>
          <p:cNvSpPr txBox="1"/>
          <p:nvPr userDrawn="1"/>
        </p:nvSpPr>
        <p:spPr>
          <a:xfrm>
            <a:off x="6816563" y="6217833"/>
            <a:ext cx="182332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dirty="0">
                <a:latin typeface="+mn-lt"/>
              </a:rPr>
              <a:t>Сообщество</a:t>
            </a:r>
            <a:r>
              <a:rPr lang="ru-RU" sz="1200" b="1" baseline="0" dirty="0">
                <a:latin typeface="+mn-lt"/>
              </a:rPr>
              <a:t> в </a:t>
            </a:r>
            <a:r>
              <a:rPr lang="ru-RU" sz="1200" b="1" baseline="0" dirty="0" err="1">
                <a:latin typeface="+mn-lt"/>
              </a:rPr>
              <a:t>ВКонтакте</a:t>
            </a:r>
            <a:endParaRPr lang="ru-RU" sz="1200" b="1" dirty="0">
              <a:latin typeface="+mn-lt"/>
            </a:endParaRPr>
          </a:p>
        </p:txBody>
      </p:sp>
      <p:pic>
        <p:nvPicPr>
          <p:cNvPr id="82" name="Рисунок 81"/>
          <p:cNvPicPr>
            <a:picLocks noChangeAspect="1"/>
          </p:cNvPicPr>
          <p:nvPr userDrawn="1"/>
        </p:nvPicPr>
        <p:blipFill>
          <a:blip r:embed="rId15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1032" y="4868862"/>
            <a:ext cx="1374382" cy="1374382"/>
          </a:xfrm>
          <a:prstGeom prst="rect">
            <a:avLst/>
          </a:prstGeom>
        </p:spPr>
      </p:pic>
      <p:pic>
        <p:nvPicPr>
          <p:cNvPr id="83" name="Рисунок 82"/>
          <p:cNvPicPr>
            <a:picLocks noChangeAspect="1"/>
          </p:cNvPicPr>
          <p:nvPr userDrawn="1"/>
        </p:nvPicPr>
        <p:blipFill rotWithShape="1"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00" t="3964" r="16630" b="5414"/>
          <a:stretch/>
        </p:blipFill>
        <p:spPr>
          <a:xfrm>
            <a:off x="5129360" y="4966454"/>
            <a:ext cx="1267200" cy="1179198"/>
          </a:xfrm>
          <a:prstGeom prst="rect">
            <a:avLst/>
          </a:prstGeom>
        </p:spPr>
      </p:pic>
      <p:grpSp>
        <p:nvGrpSpPr>
          <p:cNvPr id="84" name="Группа 83"/>
          <p:cNvGrpSpPr/>
          <p:nvPr userDrawn="1"/>
        </p:nvGrpSpPr>
        <p:grpSpPr>
          <a:xfrm>
            <a:off x="6307702" y="2913996"/>
            <a:ext cx="982907" cy="902509"/>
            <a:chOff x="6340839" y="2922348"/>
            <a:chExt cx="916634" cy="834456"/>
          </a:xfrm>
        </p:grpSpPr>
        <p:sp>
          <p:nvSpPr>
            <p:cNvPr id="85" name="Прямоугольник 84"/>
            <p:cNvSpPr/>
            <p:nvPr userDrawn="1"/>
          </p:nvSpPr>
          <p:spPr>
            <a:xfrm>
              <a:off x="6340839" y="2922348"/>
              <a:ext cx="916634" cy="834456"/>
            </a:xfrm>
            <a:prstGeom prst="rect">
              <a:avLst/>
            </a:prstGeom>
            <a:solidFill>
              <a:srgbClr val="264796"/>
            </a:solidFill>
            <a:ln/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>
                <a:buClr>
                  <a:srgbClr val="000000"/>
                </a:buClr>
                <a:buFont typeface="Arial"/>
                <a:buNone/>
                <a:defRPr/>
              </a:pPr>
              <a:endParaRPr lang="ru-RU" sz="1400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86" name="Google Shape;653;p43"/>
            <p:cNvSpPr/>
            <p:nvPr userDrawn="1"/>
          </p:nvSpPr>
          <p:spPr>
            <a:xfrm>
              <a:off x="6600126" y="3032974"/>
              <a:ext cx="398059" cy="627392"/>
            </a:xfrm>
            <a:custGeom>
              <a:avLst/>
              <a:gdLst/>
              <a:ahLst/>
              <a:cxnLst/>
              <a:rect l="l" t="t" r="r" b="b"/>
              <a:pathLst>
                <a:path w="11838" h="20508" fill="none" extrusionOk="0">
                  <a:moveTo>
                    <a:pt x="10547" y="1"/>
                  </a:moveTo>
                  <a:lnTo>
                    <a:pt x="1292" y="1"/>
                  </a:lnTo>
                  <a:lnTo>
                    <a:pt x="1292" y="1"/>
                  </a:lnTo>
                  <a:lnTo>
                    <a:pt x="1024" y="25"/>
                  </a:lnTo>
                  <a:lnTo>
                    <a:pt x="780" y="98"/>
                  </a:lnTo>
                  <a:lnTo>
                    <a:pt x="561" y="220"/>
                  </a:lnTo>
                  <a:lnTo>
                    <a:pt x="366" y="366"/>
                  </a:lnTo>
                  <a:lnTo>
                    <a:pt x="220" y="561"/>
                  </a:lnTo>
                  <a:lnTo>
                    <a:pt x="98" y="780"/>
                  </a:lnTo>
                  <a:lnTo>
                    <a:pt x="25" y="1024"/>
                  </a:lnTo>
                  <a:lnTo>
                    <a:pt x="1" y="1292"/>
                  </a:lnTo>
                  <a:lnTo>
                    <a:pt x="1" y="19217"/>
                  </a:lnTo>
                  <a:lnTo>
                    <a:pt x="1" y="19217"/>
                  </a:lnTo>
                  <a:lnTo>
                    <a:pt x="25" y="19485"/>
                  </a:lnTo>
                  <a:lnTo>
                    <a:pt x="98" y="19728"/>
                  </a:lnTo>
                  <a:lnTo>
                    <a:pt x="220" y="19948"/>
                  </a:lnTo>
                  <a:lnTo>
                    <a:pt x="366" y="20142"/>
                  </a:lnTo>
                  <a:lnTo>
                    <a:pt x="561" y="20289"/>
                  </a:lnTo>
                  <a:lnTo>
                    <a:pt x="780" y="20410"/>
                  </a:lnTo>
                  <a:lnTo>
                    <a:pt x="1024" y="20483"/>
                  </a:lnTo>
                  <a:lnTo>
                    <a:pt x="1292" y="20508"/>
                  </a:lnTo>
                  <a:lnTo>
                    <a:pt x="10547" y="20508"/>
                  </a:lnTo>
                  <a:lnTo>
                    <a:pt x="10547" y="20508"/>
                  </a:lnTo>
                  <a:lnTo>
                    <a:pt x="10814" y="20483"/>
                  </a:lnTo>
                  <a:lnTo>
                    <a:pt x="11058" y="20410"/>
                  </a:lnTo>
                  <a:lnTo>
                    <a:pt x="11277" y="20289"/>
                  </a:lnTo>
                  <a:lnTo>
                    <a:pt x="11472" y="20142"/>
                  </a:lnTo>
                  <a:lnTo>
                    <a:pt x="11618" y="19948"/>
                  </a:lnTo>
                  <a:lnTo>
                    <a:pt x="11740" y="19728"/>
                  </a:lnTo>
                  <a:lnTo>
                    <a:pt x="11813" y="19485"/>
                  </a:lnTo>
                  <a:lnTo>
                    <a:pt x="11837" y="19217"/>
                  </a:lnTo>
                  <a:lnTo>
                    <a:pt x="11837" y="1292"/>
                  </a:lnTo>
                  <a:lnTo>
                    <a:pt x="11837" y="1292"/>
                  </a:lnTo>
                  <a:lnTo>
                    <a:pt x="11813" y="1024"/>
                  </a:lnTo>
                  <a:lnTo>
                    <a:pt x="11740" y="780"/>
                  </a:lnTo>
                  <a:lnTo>
                    <a:pt x="11618" y="561"/>
                  </a:lnTo>
                  <a:lnTo>
                    <a:pt x="11472" y="366"/>
                  </a:lnTo>
                  <a:lnTo>
                    <a:pt x="11277" y="220"/>
                  </a:lnTo>
                  <a:lnTo>
                    <a:pt x="11058" y="98"/>
                  </a:lnTo>
                  <a:lnTo>
                    <a:pt x="10814" y="25"/>
                  </a:lnTo>
                  <a:lnTo>
                    <a:pt x="10547" y="1"/>
                  </a:lnTo>
                  <a:lnTo>
                    <a:pt x="10547" y="1"/>
                  </a:lnTo>
                  <a:close/>
                  <a:moveTo>
                    <a:pt x="5554" y="975"/>
                  </a:moveTo>
                  <a:lnTo>
                    <a:pt x="6284" y="975"/>
                  </a:lnTo>
                  <a:lnTo>
                    <a:pt x="6284" y="975"/>
                  </a:lnTo>
                  <a:lnTo>
                    <a:pt x="6406" y="999"/>
                  </a:lnTo>
                  <a:lnTo>
                    <a:pt x="6479" y="1073"/>
                  </a:lnTo>
                  <a:lnTo>
                    <a:pt x="6552" y="1146"/>
                  </a:lnTo>
                  <a:lnTo>
                    <a:pt x="6577" y="1267"/>
                  </a:lnTo>
                  <a:lnTo>
                    <a:pt x="6577" y="1267"/>
                  </a:lnTo>
                  <a:lnTo>
                    <a:pt x="6552" y="1365"/>
                  </a:lnTo>
                  <a:lnTo>
                    <a:pt x="6479" y="1462"/>
                  </a:lnTo>
                  <a:lnTo>
                    <a:pt x="6406" y="1511"/>
                  </a:lnTo>
                  <a:lnTo>
                    <a:pt x="6284" y="1535"/>
                  </a:lnTo>
                  <a:lnTo>
                    <a:pt x="5554" y="1535"/>
                  </a:lnTo>
                  <a:lnTo>
                    <a:pt x="5554" y="1535"/>
                  </a:lnTo>
                  <a:lnTo>
                    <a:pt x="5432" y="1511"/>
                  </a:lnTo>
                  <a:lnTo>
                    <a:pt x="5359" y="1462"/>
                  </a:lnTo>
                  <a:lnTo>
                    <a:pt x="5286" y="1365"/>
                  </a:lnTo>
                  <a:lnTo>
                    <a:pt x="5262" y="1267"/>
                  </a:lnTo>
                  <a:lnTo>
                    <a:pt x="5262" y="1267"/>
                  </a:lnTo>
                  <a:lnTo>
                    <a:pt x="5286" y="1146"/>
                  </a:lnTo>
                  <a:lnTo>
                    <a:pt x="5359" y="1073"/>
                  </a:lnTo>
                  <a:lnTo>
                    <a:pt x="5432" y="999"/>
                  </a:lnTo>
                  <a:lnTo>
                    <a:pt x="5554" y="975"/>
                  </a:lnTo>
                  <a:lnTo>
                    <a:pt x="5554" y="975"/>
                  </a:lnTo>
                  <a:close/>
                  <a:moveTo>
                    <a:pt x="5919" y="19436"/>
                  </a:moveTo>
                  <a:lnTo>
                    <a:pt x="5919" y="19436"/>
                  </a:lnTo>
                  <a:lnTo>
                    <a:pt x="5749" y="19412"/>
                  </a:lnTo>
                  <a:lnTo>
                    <a:pt x="5578" y="19363"/>
                  </a:lnTo>
                  <a:lnTo>
                    <a:pt x="5432" y="19290"/>
                  </a:lnTo>
                  <a:lnTo>
                    <a:pt x="5310" y="19193"/>
                  </a:lnTo>
                  <a:lnTo>
                    <a:pt x="5213" y="19071"/>
                  </a:lnTo>
                  <a:lnTo>
                    <a:pt x="5140" y="18925"/>
                  </a:lnTo>
                  <a:lnTo>
                    <a:pt x="5091" y="18754"/>
                  </a:lnTo>
                  <a:lnTo>
                    <a:pt x="5067" y="18584"/>
                  </a:lnTo>
                  <a:lnTo>
                    <a:pt x="5067" y="18584"/>
                  </a:lnTo>
                  <a:lnTo>
                    <a:pt x="5091" y="18413"/>
                  </a:lnTo>
                  <a:lnTo>
                    <a:pt x="5140" y="18243"/>
                  </a:lnTo>
                  <a:lnTo>
                    <a:pt x="5213" y="18097"/>
                  </a:lnTo>
                  <a:lnTo>
                    <a:pt x="5310" y="17975"/>
                  </a:lnTo>
                  <a:lnTo>
                    <a:pt x="5432" y="17877"/>
                  </a:lnTo>
                  <a:lnTo>
                    <a:pt x="5578" y="17804"/>
                  </a:lnTo>
                  <a:lnTo>
                    <a:pt x="5749" y="17756"/>
                  </a:lnTo>
                  <a:lnTo>
                    <a:pt x="5919" y="17731"/>
                  </a:lnTo>
                  <a:lnTo>
                    <a:pt x="5919" y="17731"/>
                  </a:lnTo>
                  <a:lnTo>
                    <a:pt x="6090" y="17756"/>
                  </a:lnTo>
                  <a:lnTo>
                    <a:pt x="6260" y="17804"/>
                  </a:lnTo>
                  <a:lnTo>
                    <a:pt x="6406" y="17877"/>
                  </a:lnTo>
                  <a:lnTo>
                    <a:pt x="6528" y="17975"/>
                  </a:lnTo>
                  <a:lnTo>
                    <a:pt x="6625" y="18097"/>
                  </a:lnTo>
                  <a:lnTo>
                    <a:pt x="6699" y="18243"/>
                  </a:lnTo>
                  <a:lnTo>
                    <a:pt x="6747" y="18413"/>
                  </a:lnTo>
                  <a:lnTo>
                    <a:pt x="6772" y="18584"/>
                  </a:lnTo>
                  <a:lnTo>
                    <a:pt x="6772" y="18584"/>
                  </a:lnTo>
                  <a:lnTo>
                    <a:pt x="6747" y="18754"/>
                  </a:lnTo>
                  <a:lnTo>
                    <a:pt x="6699" y="18925"/>
                  </a:lnTo>
                  <a:lnTo>
                    <a:pt x="6625" y="19071"/>
                  </a:lnTo>
                  <a:lnTo>
                    <a:pt x="6528" y="19193"/>
                  </a:lnTo>
                  <a:lnTo>
                    <a:pt x="6406" y="19290"/>
                  </a:lnTo>
                  <a:lnTo>
                    <a:pt x="6260" y="19363"/>
                  </a:lnTo>
                  <a:lnTo>
                    <a:pt x="6090" y="19412"/>
                  </a:lnTo>
                  <a:lnTo>
                    <a:pt x="5919" y="19436"/>
                  </a:lnTo>
                  <a:lnTo>
                    <a:pt x="5919" y="19436"/>
                  </a:lnTo>
                  <a:close/>
                  <a:moveTo>
                    <a:pt x="10547" y="16660"/>
                  </a:moveTo>
                  <a:lnTo>
                    <a:pt x="1292" y="16660"/>
                  </a:lnTo>
                  <a:lnTo>
                    <a:pt x="1292" y="2558"/>
                  </a:lnTo>
                  <a:lnTo>
                    <a:pt x="10547" y="2558"/>
                  </a:lnTo>
                  <a:lnTo>
                    <a:pt x="10547" y="16660"/>
                  </a:lnTo>
                  <a:close/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649289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1800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1066" y="494550"/>
            <a:ext cx="10371667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1066" y="2000932"/>
            <a:ext cx="10371667" cy="44760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grpSp>
        <p:nvGrpSpPr>
          <p:cNvPr id="13" name="Группа 12"/>
          <p:cNvGrpSpPr/>
          <p:nvPr userDrawn="1"/>
        </p:nvGrpSpPr>
        <p:grpSpPr>
          <a:xfrm>
            <a:off x="0" y="6627812"/>
            <a:ext cx="4037847" cy="230188"/>
            <a:chOff x="-1" y="0"/>
            <a:chExt cx="8861838" cy="840468"/>
          </a:xfrm>
        </p:grpSpPr>
        <p:sp>
          <p:nvSpPr>
            <p:cNvPr id="14" name="Блок-схема: данные 4"/>
            <p:cNvSpPr/>
            <p:nvPr/>
          </p:nvSpPr>
          <p:spPr>
            <a:xfrm>
              <a:off x="-1" y="0"/>
              <a:ext cx="8861838" cy="840468"/>
            </a:xfrm>
            <a:custGeom>
              <a:avLst/>
              <a:gdLst>
                <a:gd name="connsiteX0" fmla="*/ 0 w 10000"/>
                <a:gd name="connsiteY0" fmla="*/ 10000 h 10000"/>
                <a:gd name="connsiteX1" fmla="*/ 2000 w 10000"/>
                <a:gd name="connsiteY1" fmla="*/ 0 h 10000"/>
                <a:gd name="connsiteX2" fmla="*/ 10000 w 10000"/>
                <a:gd name="connsiteY2" fmla="*/ 0 h 10000"/>
                <a:gd name="connsiteX3" fmla="*/ 8000 w 10000"/>
                <a:gd name="connsiteY3" fmla="*/ 10000 h 10000"/>
                <a:gd name="connsiteX4" fmla="*/ 0 w 10000"/>
                <a:gd name="connsiteY4" fmla="*/ 10000 h 10000"/>
                <a:gd name="connsiteX0" fmla="*/ 0 w 8029"/>
                <a:gd name="connsiteY0" fmla="*/ 10088 h 10088"/>
                <a:gd name="connsiteX1" fmla="*/ 29 w 8029"/>
                <a:gd name="connsiteY1" fmla="*/ 0 h 10088"/>
                <a:gd name="connsiteX2" fmla="*/ 8029 w 8029"/>
                <a:gd name="connsiteY2" fmla="*/ 0 h 10088"/>
                <a:gd name="connsiteX3" fmla="*/ 6029 w 8029"/>
                <a:gd name="connsiteY3" fmla="*/ 10000 h 10088"/>
                <a:gd name="connsiteX4" fmla="*/ 0 w 8029"/>
                <a:gd name="connsiteY4" fmla="*/ 10088 h 10088"/>
                <a:gd name="connsiteX0" fmla="*/ 0 w 9972"/>
                <a:gd name="connsiteY0" fmla="*/ 9913 h 9913"/>
                <a:gd name="connsiteX1" fmla="*/ 8 w 9972"/>
                <a:gd name="connsiteY1" fmla="*/ 0 h 9913"/>
                <a:gd name="connsiteX2" fmla="*/ 9972 w 9972"/>
                <a:gd name="connsiteY2" fmla="*/ 0 h 9913"/>
                <a:gd name="connsiteX3" fmla="*/ 7481 w 9972"/>
                <a:gd name="connsiteY3" fmla="*/ 9913 h 9913"/>
                <a:gd name="connsiteX4" fmla="*/ 0 w 9972"/>
                <a:gd name="connsiteY4" fmla="*/ 9913 h 9913"/>
                <a:gd name="connsiteX0" fmla="*/ 0 w 10000"/>
                <a:gd name="connsiteY0" fmla="*/ 10000 h 10000"/>
                <a:gd name="connsiteX1" fmla="*/ 8 w 10000"/>
                <a:gd name="connsiteY1" fmla="*/ 0 h 10000"/>
                <a:gd name="connsiteX2" fmla="*/ 10000 w 10000"/>
                <a:gd name="connsiteY2" fmla="*/ 0 h 10000"/>
                <a:gd name="connsiteX3" fmla="*/ 8563 w 10000"/>
                <a:gd name="connsiteY3" fmla="*/ 10000 h 10000"/>
                <a:gd name="connsiteX4" fmla="*/ 0 w 10000"/>
                <a:gd name="connsiteY4" fmla="*/ 1000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00" h="10000">
                  <a:moveTo>
                    <a:pt x="0" y="10000"/>
                  </a:moveTo>
                  <a:cubicBezTo>
                    <a:pt x="12" y="6637"/>
                    <a:pt x="-4" y="3363"/>
                    <a:pt x="8" y="0"/>
                  </a:cubicBezTo>
                  <a:lnTo>
                    <a:pt x="10000" y="0"/>
                  </a:lnTo>
                  <a:lnTo>
                    <a:pt x="8563" y="10000"/>
                  </a:lnTo>
                  <a:lnTo>
                    <a:pt x="0" y="10000"/>
                  </a:lnTo>
                  <a:close/>
                </a:path>
              </a:pathLst>
            </a:custGeom>
            <a:solidFill>
              <a:srgbClr val="E31E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ru-RU" sz="1400" b="1" dirty="0">
                <a:latin typeface="Book Antiqua" panose="02040602050305030304" pitchFamily="18" charset="0"/>
              </a:endParaRPr>
            </a:p>
          </p:txBody>
        </p:sp>
        <p:sp>
          <p:nvSpPr>
            <p:cNvPr id="15" name="Блок-схема: данные 4"/>
            <p:cNvSpPr/>
            <p:nvPr/>
          </p:nvSpPr>
          <p:spPr>
            <a:xfrm>
              <a:off x="-1" y="1"/>
              <a:ext cx="8790915" cy="805758"/>
            </a:xfrm>
            <a:custGeom>
              <a:avLst/>
              <a:gdLst>
                <a:gd name="connsiteX0" fmla="*/ 0 w 10000"/>
                <a:gd name="connsiteY0" fmla="*/ 10000 h 10000"/>
                <a:gd name="connsiteX1" fmla="*/ 2000 w 10000"/>
                <a:gd name="connsiteY1" fmla="*/ 0 h 10000"/>
                <a:gd name="connsiteX2" fmla="*/ 10000 w 10000"/>
                <a:gd name="connsiteY2" fmla="*/ 0 h 10000"/>
                <a:gd name="connsiteX3" fmla="*/ 8000 w 10000"/>
                <a:gd name="connsiteY3" fmla="*/ 10000 h 10000"/>
                <a:gd name="connsiteX4" fmla="*/ 0 w 10000"/>
                <a:gd name="connsiteY4" fmla="*/ 10000 h 10000"/>
                <a:gd name="connsiteX0" fmla="*/ 0 w 8029"/>
                <a:gd name="connsiteY0" fmla="*/ 10088 h 10088"/>
                <a:gd name="connsiteX1" fmla="*/ 29 w 8029"/>
                <a:gd name="connsiteY1" fmla="*/ 0 h 10088"/>
                <a:gd name="connsiteX2" fmla="*/ 8029 w 8029"/>
                <a:gd name="connsiteY2" fmla="*/ 0 h 10088"/>
                <a:gd name="connsiteX3" fmla="*/ 6029 w 8029"/>
                <a:gd name="connsiteY3" fmla="*/ 10000 h 10088"/>
                <a:gd name="connsiteX4" fmla="*/ 0 w 8029"/>
                <a:gd name="connsiteY4" fmla="*/ 10088 h 10088"/>
                <a:gd name="connsiteX0" fmla="*/ 0 w 9972"/>
                <a:gd name="connsiteY0" fmla="*/ 9913 h 9913"/>
                <a:gd name="connsiteX1" fmla="*/ 8 w 9972"/>
                <a:gd name="connsiteY1" fmla="*/ 0 h 9913"/>
                <a:gd name="connsiteX2" fmla="*/ 9972 w 9972"/>
                <a:gd name="connsiteY2" fmla="*/ 0 h 9913"/>
                <a:gd name="connsiteX3" fmla="*/ 7481 w 9972"/>
                <a:gd name="connsiteY3" fmla="*/ 9913 h 9913"/>
                <a:gd name="connsiteX4" fmla="*/ 0 w 9972"/>
                <a:gd name="connsiteY4" fmla="*/ 9913 h 9913"/>
                <a:gd name="connsiteX0" fmla="*/ 0 w 10000"/>
                <a:gd name="connsiteY0" fmla="*/ 10000 h 10000"/>
                <a:gd name="connsiteX1" fmla="*/ 8 w 10000"/>
                <a:gd name="connsiteY1" fmla="*/ 0 h 10000"/>
                <a:gd name="connsiteX2" fmla="*/ 10000 w 10000"/>
                <a:gd name="connsiteY2" fmla="*/ 0 h 10000"/>
                <a:gd name="connsiteX3" fmla="*/ 8563 w 10000"/>
                <a:gd name="connsiteY3" fmla="*/ 10000 h 10000"/>
                <a:gd name="connsiteX4" fmla="*/ 0 w 10000"/>
                <a:gd name="connsiteY4" fmla="*/ 1000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00" h="10000">
                  <a:moveTo>
                    <a:pt x="0" y="10000"/>
                  </a:moveTo>
                  <a:cubicBezTo>
                    <a:pt x="12" y="6637"/>
                    <a:pt x="-4" y="3363"/>
                    <a:pt x="8" y="0"/>
                  </a:cubicBezTo>
                  <a:lnTo>
                    <a:pt x="10000" y="0"/>
                  </a:lnTo>
                  <a:lnTo>
                    <a:pt x="8563" y="10000"/>
                  </a:lnTo>
                  <a:lnTo>
                    <a:pt x="0" y="10000"/>
                  </a:lnTo>
                  <a:close/>
                </a:path>
              </a:pathLst>
            </a:custGeom>
            <a:solidFill>
              <a:srgbClr val="2647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ru-RU" sz="1400" b="1" dirty="0">
                <a:latin typeface="Book Antiqua" panose="02040602050305030304" pitchFamily="18" charset="0"/>
              </a:endParaRPr>
            </a:p>
          </p:txBody>
        </p:sp>
      </p:grpSp>
      <p:pic>
        <p:nvPicPr>
          <p:cNvPr id="16" name="Рисунок 15"/>
          <p:cNvPicPr>
            <a:picLocks noChangeAspect="1"/>
          </p:cNvPicPr>
          <p:nvPr userDrawn="1"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105" b="36705"/>
          <a:stretch/>
        </p:blipFill>
        <p:spPr>
          <a:xfrm>
            <a:off x="11235824" y="230188"/>
            <a:ext cx="796231" cy="7816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18249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  <p:sldLayoutId id="2147483697" r:id="rId1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4.xml"/><Relationship Id="rId6" Type="http://schemas.openxmlformats.org/officeDocument/2006/relationships/hyperlink" Target="https://chiro74.ru/bas-bespilotnye-aviatsionnye-sistemy/" TargetMode="External"/><Relationship Id="rId5" Type="http://schemas.openxmlformats.org/officeDocument/2006/relationships/image" Target="../media/image23.gif"/><Relationship Id="rId4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7" Type="http://schemas.openxmlformats.org/officeDocument/2006/relationships/image" Target="../media/image28.gi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27.jpe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3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9.xml"/><Relationship Id="rId5" Type="http://schemas.openxmlformats.org/officeDocument/2006/relationships/chart" Target="../charts/chart1.xml"/><Relationship Id="rId4" Type="http://schemas.openxmlformats.org/officeDocument/2006/relationships/image" Target="../media/image3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hyperlink" Target="https://stats.chiro74.ru/" TargetMode="External"/><Relationship Id="rId1" Type="http://schemas.openxmlformats.org/officeDocument/2006/relationships/slideLayout" Target="../slideLayouts/slideLayout19.xml"/><Relationship Id="rId5" Type="http://schemas.openxmlformats.org/officeDocument/2006/relationships/image" Target="../media/image35.png"/><Relationship Id="rId4" Type="http://schemas.openxmlformats.org/officeDocument/2006/relationships/hyperlink" Target="https://disk.yandex.ru/d/f07KM7KKUB0wZw" TargetMode="Externa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9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9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9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9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https://t.me/+Hil20ZT9U-9mYTFi" TargetMode="External"/><Relationship Id="rId3" Type="http://schemas.openxmlformats.org/officeDocument/2006/relationships/hyperlink" Target="https://rcokio.ru/platforma-sferum/" TargetMode="External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9.xml"/><Relationship Id="rId6" Type="http://schemas.openxmlformats.org/officeDocument/2006/relationships/hyperlink" Target="https://chiro74.ru/fgis-moja-shkola/" TargetMode="External"/><Relationship Id="rId11" Type="http://schemas.openxmlformats.org/officeDocument/2006/relationships/hyperlink" Target="mailto:olga.sahno@chiro74.ru" TargetMode="External"/><Relationship Id="rId5" Type="http://schemas.openxmlformats.org/officeDocument/2006/relationships/image" Target="../media/image13.png"/><Relationship Id="rId10" Type="http://schemas.openxmlformats.org/officeDocument/2006/relationships/hyperlink" Target="mailto:ofis@chiro74.ru" TargetMode="External"/><Relationship Id="rId4" Type="http://schemas.openxmlformats.org/officeDocument/2006/relationships/hyperlink" Target="https://sferum.ru/?p=messages&amp;join=BxGpzCx8XwPKrPDAF/qy2QZAwVJEJFhreDc=" TargetMode="External"/><Relationship Id="rId9" Type="http://schemas.openxmlformats.org/officeDocument/2006/relationships/hyperlink" Target="mailto:support@chiro74.ru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9.xml"/><Relationship Id="rId5" Type="http://schemas.openxmlformats.org/officeDocument/2006/relationships/hyperlink" Target="mailto:ofis@chiro74.ru" TargetMode="External"/><Relationship Id="rId4" Type="http://schemas.openxmlformats.org/officeDocument/2006/relationships/hyperlink" Target="mailto:support@chiro74.ru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858113" y="2233678"/>
            <a:ext cx="7231310" cy="2450224"/>
          </a:xfrm>
        </p:spPr>
        <p:txBody>
          <a:bodyPr>
            <a:noAutofit/>
          </a:bodyPr>
          <a:lstStyle/>
          <a:p>
            <a:pPr algn="l">
              <a:lnSpc>
                <a:spcPct val="100000"/>
              </a:lnSpc>
            </a:pPr>
            <a:r>
              <a:rPr lang="ru-RU" sz="2800" b="1" dirty="0">
                <a:solidFill>
                  <a:schemeClr val="accent5">
                    <a:lumMod val="50000"/>
                  </a:schemeClr>
                </a:solidFill>
                <a:latin typeface="+mn-lt"/>
                <a:cs typeface="Times New Roman" panose="02020603050405020304" pitchFamily="18" charset="0"/>
              </a:rPr>
              <a:t>Единый методический день</a:t>
            </a:r>
            <a:br>
              <a:rPr lang="ru-RU" sz="2800" b="1" dirty="0">
                <a:solidFill>
                  <a:schemeClr val="accent5">
                    <a:lumMod val="50000"/>
                  </a:schemeClr>
                </a:solidFill>
                <a:latin typeface="+mn-lt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chemeClr val="accent5">
                    <a:lumMod val="50000"/>
                  </a:schemeClr>
                </a:solidFill>
                <a:latin typeface="+mn-lt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chemeClr val="accent5">
                    <a:lumMod val="50000"/>
                  </a:schemeClr>
                </a:solidFill>
                <a:latin typeface="+mn-lt"/>
                <a:cs typeface="Times New Roman" panose="02020603050405020304" pitchFamily="18" charset="0"/>
              </a:rPr>
              <a:t/>
            </a:r>
            <a:br>
              <a:rPr lang="ru-RU" sz="2400" dirty="0">
                <a:solidFill>
                  <a:schemeClr val="accent5">
                    <a:lumMod val="50000"/>
                  </a:schemeClr>
                </a:solidFill>
                <a:latin typeface="+mn-lt"/>
                <a:cs typeface="Times New Roman" panose="02020603050405020304" pitchFamily="18" charset="0"/>
              </a:rPr>
            </a:br>
            <a:r>
              <a:rPr lang="ru-RU" sz="2500" dirty="0">
                <a:solidFill>
                  <a:schemeClr val="accent5">
                    <a:lumMod val="50000"/>
                  </a:schemeClr>
                </a:solidFill>
                <a:latin typeface="+mn-lt"/>
                <a:cs typeface="Times New Roman" panose="02020603050405020304" pitchFamily="18" charset="0"/>
              </a:rPr>
              <a:t>«Ключевые направления научно-методического сопровождения муниципальных систем образования в контексте единых подходов </a:t>
            </a:r>
            <a:br>
              <a:rPr lang="ru-RU" sz="2500" dirty="0">
                <a:solidFill>
                  <a:schemeClr val="accent5">
                    <a:lumMod val="50000"/>
                  </a:schemeClr>
                </a:solidFill>
                <a:latin typeface="+mn-lt"/>
                <a:cs typeface="Times New Roman" panose="02020603050405020304" pitchFamily="18" charset="0"/>
              </a:rPr>
            </a:br>
            <a:r>
              <a:rPr lang="ru-RU" sz="2500" dirty="0">
                <a:solidFill>
                  <a:schemeClr val="accent5">
                    <a:lumMod val="50000"/>
                  </a:schemeClr>
                </a:solidFill>
                <a:latin typeface="+mn-lt"/>
                <a:cs typeface="Times New Roman" panose="02020603050405020304" pitchFamily="18" charset="0"/>
              </a:rPr>
              <a:t>к содержанию и оценке эффективного управления»</a:t>
            </a:r>
            <a:endParaRPr lang="ru-RU" sz="2500" b="1" dirty="0"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858113" y="6098526"/>
            <a:ext cx="258872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>
                <a:solidFill>
                  <a:schemeClr val="accent5">
                    <a:lumMod val="50000"/>
                  </a:schemeClr>
                </a:solidFill>
                <a:latin typeface="+mj-lt"/>
                <a:cs typeface="Times New Roman" panose="02020603050405020304" pitchFamily="18" charset="0"/>
              </a:rPr>
              <a:t>01–02 февраля 2024 г.</a:t>
            </a:r>
            <a:endParaRPr lang="ru-RU" sz="20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281403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372725" cy="1595803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3336" y="135119"/>
            <a:ext cx="10371667" cy="1325563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+mn-lt"/>
              </a:rPr>
              <a:t>Национальный проект </a:t>
            </a:r>
            <a:br>
              <a:rPr lang="ru-RU" sz="36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+mn-lt"/>
              </a:rPr>
            </a:br>
            <a:r>
              <a:rPr lang="ru-RU" sz="36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+mn-lt"/>
              </a:rPr>
              <a:t>«Беспилотные </a:t>
            </a:r>
            <a:br>
              <a:rPr lang="ru-RU" sz="36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+mn-lt"/>
              </a:rPr>
            </a:br>
            <a:r>
              <a:rPr lang="ru-RU" sz="36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+mn-lt"/>
              </a:rPr>
              <a:t>авиационные системы» </a:t>
            </a:r>
            <a:endParaRPr lang="ru-RU" sz="3600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+mn-lt"/>
            </a:endParaRPr>
          </a:p>
        </p:txBody>
      </p:sp>
      <p:sp>
        <p:nvSpPr>
          <p:cNvPr id="9" name="Стрелка вправо 8"/>
          <p:cNvSpPr/>
          <p:nvPr/>
        </p:nvSpPr>
        <p:spPr>
          <a:xfrm>
            <a:off x="97807" y="6100801"/>
            <a:ext cx="342900" cy="254977"/>
          </a:xfrm>
          <a:prstGeom prst="rightArrow">
            <a:avLst/>
          </a:prstGeom>
          <a:solidFill>
            <a:srgbClr val="2D50A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трелка вправо 9"/>
          <p:cNvSpPr/>
          <p:nvPr/>
        </p:nvSpPr>
        <p:spPr>
          <a:xfrm>
            <a:off x="5685974" y="6100307"/>
            <a:ext cx="342900" cy="254977"/>
          </a:xfrm>
          <a:prstGeom prst="rightArrow">
            <a:avLst/>
          </a:prstGeom>
          <a:solidFill>
            <a:srgbClr val="2D50A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 вправо 10"/>
          <p:cNvSpPr/>
          <p:nvPr/>
        </p:nvSpPr>
        <p:spPr>
          <a:xfrm>
            <a:off x="8502426" y="5997117"/>
            <a:ext cx="342900" cy="254977"/>
          </a:xfrm>
          <a:prstGeom prst="rightArrow">
            <a:avLst/>
          </a:prstGeom>
          <a:solidFill>
            <a:srgbClr val="2D50A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/>
          <a:srcRect l="16344" t="30092" r="20511" b="35817"/>
          <a:stretch/>
        </p:blipFill>
        <p:spPr>
          <a:xfrm>
            <a:off x="0" y="1595801"/>
            <a:ext cx="8086165" cy="245563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5"/>
          <a:srcRect l="16538" t="28457" r="19377" b="43018"/>
          <a:stretch/>
        </p:blipFill>
        <p:spPr>
          <a:xfrm>
            <a:off x="582706" y="4051437"/>
            <a:ext cx="7503459" cy="1878734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-88244" y="5924398"/>
            <a:ext cx="6175280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100" b="1" dirty="0">
                <a:solidFill>
                  <a:srgbClr val="002060"/>
                </a:solidFill>
              </a:rPr>
              <a:t>До обучения допускаются педагоги школ, преподающие следующие предметы: Информатика, Технология, ОБЖ, ОБЗР, ведущие кружки в рамках дополнительного образования.</a:t>
            </a: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6"/>
          <a:srcRect l="51238" t="44629" r="19707" b="16946"/>
          <a:stretch/>
        </p:blipFill>
        <p:spPr>
          <a:xfrm>
            <a:off x="8317523" y="1641521"/>
            <a:ext cx="3604846" cy="2681655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7"/>
          <a:srcRect l="17694" t="12522" r="49480" b="49475"/>
          <a:stretch/>
        </p:blipFill>
        <p:spPr>
          <a:xfrm>
            <a:off x="8317523" y="4368894"/>
            <a:ext cx="3604846" cy="2347547"/>
          </a:xfrm>
          <a:prstGeom prst="rect">
            <a:avLst/>
          </a:prstGeom>
        </p:spPr>
      </p:pic>
      <p:sp>
        <p:nvSpPr>
          <p:cNvPr id="21" name="Стрелка вправо 20"/>
          <p:cNvSpPr/>
          <p:nvPr/>
        </p:nvSpPr>
        <p:spPr>
          <a:xfrm>
            <a:off x="6318394" y="6100308"/>
            <a:ext cx="342900" cy="254977"/>
          </a:xfrm>
          <a:prstGeom prst="rightArrow">
            <a:avLst/>
          </a:prstGeom>
          <a:solidFill>
            <a:srgbClr val="2D50A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Стрелка вправо 21"/>
          <p:cNvSpPr/>
          <p:nvPr/>
        </p:nvSpPr>
        <p:spPr>
          <a:xfrm>
            <a:off x="6959970" y="6100801"/>
            <a:ext cx="342900" cy="254977"/>
          </a:xfrm>
          <a:prstGeom prst="rightArrow">
            <a:avLst/>
          </a:prstGeom>
          <a:solidFill>
            <a:srgbClr val="2D50A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Стрелка вправо 22"/>
          <p:cNvSpPr/>
          <p:nvPr/>
        </p:nvSpPr>
        <p:spPr>
          <a:xfrm>
            <a:off x="7583234" y="6106722"/>
            <a:ext cx="342900" cy="254977"/>
          </a:xfrm>
          <a:prstGeom prst="rightArrow">
            <a:avLst/>
          </a:prstGeom>
          <a:solidFill>
            <a:srgbClr val="2D50A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4114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372725" cy="1595803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3336" y="135119"/>
            <a:ext cx="10371667" cy="1325563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+mn-lt"/>
              </a:rPr>
              <a:t>Национальный проект </a:t>
            </a:r>
            <a:br>
              <a:rPr lang="ru-RU" sz="36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+mn-lt"/>
              </a:rPr>
            </a:br>
            <a:r>
              <a:rPr lang="ru-RU" sz="36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+mn-lt"/>
              </a:rPr>
              <a:t>«Беспилотные </a:t>
            </a:r>
            <a:br>
              <a:rPr lang="ru-RU" sz="36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+mn-lt"/>
              </a:rPr>
            </a:br>
            <a:r>
              <a:rPr lang="ru-RU" sz="36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+mn-lt"/>
              </a:rPr>
              <a:t>авиационные системы» </a:t>
            </a:r>
            <a:endParaRPr lang="ru-RU" sz="3600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+mn-lt"/>
            </a:endParaRPr>
          </a:p>
        </p:txBody>
      </p:sp>
      <p:sp>
        <p:nvSpPr>
          <p:cNvPr id="10" name="Стрелка вправо 9"/>
          <p:cNvSpPr/>
          <p:nvPr/>
        </p:nvSpPr>
        <p:spPr>
          <a:xfrm rot="5400000">
            <a:off x="4476702" y="1639762"/>
            <a:ext cx="342900" cy="254977"/>
          </a:xfrm>
          <a:prstGeom prst="rightArrow">
            <a:avLst/>
          </a:prstGeom>
          <a:solidFill>
            <a:srgbClr val="2D50A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трелка вправо 16"/>
          <p:cNvSpPr/>
          <p:nvPr/>
        </p:nvSpPr>
        <p:spPr>
          <a:xfrm rot="5400000">
            <a:off x="1448044" y="1639763"/>
            <a:ext cx="342900" cy="254977"/>
          </a:xfrm>
          <a:prstGeom prst="rightArrow">
            <a:avLst/>
          </a:prstGeom>
          <a:solidFill>
            <a:srgbClr val="2D50A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Стрелка вправо 18"/>
          <p:cNvSpPr/>
          <p:nvPr/>
        </p:nvSpPr>
        <p:spPr>
          <a:xfrm rot="5400000">
            <a:off x="7505359" y="1624887"/>
            <a:ext cx="342900" cy="254977"/>
          </a:xfrm>
          <a:prstGeom prst="rightArrow">
            <a:avLst/>
          </a:prstGeom>
          <a:solidFill>
            <a:srgbClr val="2D50A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Стрелка вправо 19"/>
          <p:cNvSpPr/>
          <p:nvPr/>
        </p:nvSpPr>
        <p:spPr>
          <a:xfrm rot="5400000">
            <a:off x="3958743" y="5805737"/>
            <a:ext cx="342900" cy="254977"/>
          </a:xfrm>
          <a:prstGeom prst="rightArrow">
            <a:avLst/>
          </a:prstGeom>
          <a:solidFill>
            <a:srgbClr val="2D50A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Стрелка вправо 20"/>
          <p:cNvSpPr/>
          <p:nvPr/>
        </p:nvSpPr>
        <p:spPr>
          <a:xfrm>
            <a:off x="-5758" y="2166485"/>
            <a:ext cx="342900" cy="254977"/>
          </a:xfrm>
          <a:prstGeom prst="rightArrow">
            <a:avLst/>
          </a:prstGeom>
          <a:solidFill>
            <a:srgbClr val="2D50A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право 8"/>
          <p:cNvSpPr/>
          <p:nvPr/>
        </p:nvSpPr>
        <p:spPr>
          <a:xfrm>
            <a:off x="11886" y="5792793"/>
            <a:ext cx="342900" cy="254977"/>
          </a:xfrm>
          <a:prstGeom prst="rightArrow">
            <a:avLst/>
          </a:prstGeom>
          <a:solidFill>
            <a:srgbClr val="2D50A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Стрелка вправо 26"/>
          <p:cNvSpPr/>
          <p:nvPr/>
        </p:nvSpPr>
        <p:spPr>
          <a:xfrm>
            <a:off x="1732" y="3979639"/>
            <a:ext cx="342900" cy="254977"/>
          </a:xfrm>
          <a:prstGeom prst="rightArrow">
            <a:avLst/>
          </a:prstGeom>
          <a:solidFill>
            <a:srgbClr val="2D50A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/>
          <p:cNvSpPr txBox="1"/>
          <p:nvPr/>
        </p:nvSpPr>
        <p:spPr>
          <a:xfrm>
            <a:off x="8979884" y="1690089"/>
            <a:ext cx="32706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Контактная информация:</a:t>
            </a:r>
          </a:p>
          <a:p>
            <a:endParaRPr lang="ru-RU" sz="2000" b="1" dirty="0"/>
          </a:p>
        </p:txBody>
      </p:sp>
      <p:sp>
        <p:nvSpPr>
          <p:cNvPr id="29" name="Прямоугольник 28"/>
          <p:cNvSpPr/>
          <p:nvPr/>
        </p:nvSpPr>
        <p:spPr>
          <a:xfrm>
            <a:off x="8969730" y="2044032"/>
            <a:ext cx="298993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/>
              <a:t>Томин Борис Павлович </a:t>
            </a:r>
            <a:endParaRPr lang="en-US" sz="2000" dirty="0" smtClean="0"/>
          </a:p>
          <a:p>
            <a:r>
              <a:rPr lang="ru-RU" sz="2000" dirty="0" smtClean="0"/>
              <a:t>8(351)217-30-97</a:t>
            </a:r>
            <a:r>
              <a:rPr lang="ru-RU" sz="2000" dirty="0"/>
              <a:t>, </a:t>
            </a:r>
            <a:endParaRPr lang="ru-RU" sz="2000" dirty="0" smtClean="0"/>
          </a:p>
          <a:p>
            <a:r>
              <a:rPr lang="ru-RU" sz="2000" dirty="0" smtClean="0"/>
              <a:t>boris.tomin@chiro74.ru</a:t>
            </a:r>
            <a:endParaRPr lang="ru-RU" sz="2000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8969730" y="3034262"/>
            <a:ext cx="30480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/>
              <a:t>Сахно Ольга Александровна </a:t>
            </a:r>
            <a:endParaRPr lang="en-US" sz="2000" dirty="0" smtClean="0"/>
          </a:p>
          <a:p>
            <a:r>
              <a:rPr lang="ru-RU" sz="2000" dirty="0" smtClean="0"/>
              <a:t>8(351)217-31-10, </a:t>
            </a:r>
          </a:p>
          <a:p>
            <a:r>
              <a:rPr lang="en-US" sz="2000" dirty="0" err="1" smtClean="0"/>
              <a:t>olga</a:t>
            </a:r>
            <a:r>
              <a:rPr lang="ru-RU" sz="2000" dirty="0" smtClean="0"/>
              <a:t>.</a:t>
            </a:r>
            <a:r>
              <a:rPr lang="en-US" sz="2000" dirty="0" err="1" smtClean="0"/>
              <a:t>sahno</a:t>
            </a:r>
            <a:r>
              <a:rPr lang="ru-RU" sz="2000" dirty="0" smtClean="0"/>
              <a:t>@chiro74.ru</a:t>
            </a:r>
            <a:endParaRPr lang="ru-RU" sz="20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/>
          <a:srcRect l="15873" t="29398" r="19586" b="10455"/>
          <a:stretch/>
        </p:blipFill>
        <p:spPr>
          <a:xfrm>
            <a:off x="344632" y="1933617"/>
            <a:ext cx="8292352" cy="4347019"/>
          </a:xfrm>
          <a:prstGeom prst="rect">
            <a:avLst/>
          </a:prstGeom>
        </p:spPr>
      </p:pic>
      <p:pic>
        <p:nvPicPr>
          <p:cNvPr id="1026" name="Picture 2" descr="http://qrcoder.ru/code/?https%3A%2F%2Fchiro74.ru%2Fbas-bespilotnye-aviatsionnye-sistemy%2F&amp;4&amp;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83646" y="4357701"/>
            <a:ext cx="1562100" cy="1562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6474931" y="6359533"/>
            <a:ext cx="554279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hlinkClick r:id="rId6"/>
              </a:rPr>
              <a:t>https://chiro74.ru/bas-bespilotnye-aviatsionnye-sistemy/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82676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662" b="34723"/>
          <a:stretch/>
        </p:blipFill>
        <p:spPr>
          <a:xfrm>
            <a:off x="1880423" y="0"/>
            <a:ext cx="7958169" cy="1512277"/>
          </a:xfr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/>
          <a:srcRect l="17972" t="11639" r="21963" b="26450"/>
          <a:stretch/>
        </p:blipFill>
        <p:spPr>
          <a:xfrm>
            <a:off x="115488" y="1537637"/>
            <a:ext cx="5405238" cy="3308544"/>
          </a:xfrm>
          <a:prstGeom prst="rect">
            <a:avLst/>
          </a:prstGeom>
        </p:spPr>
      </p:pic>
      <p:grpSp>
        <p:nvGrpSpPr>
          <p:cNvPr id="12" name="Группа 11"/>
          <p:cNvGrpSpPr/>
          <p:nvPr/>
        </p:nvGrpSpPr>
        <p:grpSpPr>
          <a:xfrm>
            <a:off x="5708717" y="1537637"/>
            <a:ext cx="6295291" cy="2483408"/>
            <a:chOff x="5750170" y="1863969"/>
            <a:chExt cx="6295291" cy="2483408"/>
          </a:xfrm>
        </p:grpSpPr>
        <p:grpSp>
          <p:nvGrpSpPr>
            <p:cNvPr id="10" name="Группа 9"/>
            <p:cNvGrpSpPr/>
            <p:nvPr/>
          </p:nvGrpSpPr>
          <p:grpSpPr>
            <a:xfrm>
              <a:off x="5750170" y="1863969"/>
              <a:ext cx="6295291" cy="2483408"/>
              <a:chOff x="5750170" y="1863969"/>
              <a:chExt cx="6295291" cy="2483408"/>
            </a:xfrm>
          </p:grpSpPr>
          <p:pic>
            <p:nvPicPr>
              <p:cNvPr id="8" name="Рисунок 7"/>
              <p:cNvPicPr>
                <a:picLocks noChangeAspect="1"/>
              </p:cNvPicPr>
              <p:nvPr/>
            </p:nvPicPr>
            <p:blipFill rotWithShape="1">
              <a:blip r:embed="rId5"/>
              <a:srcRect l="18193" t="23532" r="22307" b="34740"/>
              <a:stretch/>
            </p:blipFill>
            <p:spPr>
              <a:xfrm>
                <a:off x="5750170" y="1863969"/>
                <a:ext cx="6295291" cy="2483408"/>
              </a:xfrm>
              <a:prstGeom prst="rect">
                <a:avLst/>
              </a:prstGeom>
            </p:spPr>
          </p:pic>
          <p:sp>
            <p:nvSpPr>
              <p:cNvPr id="9" name="Прямоугольник 8"/>
              <p:cNvSpPr/>
              <p:nvPr/>
            </p:nvSpPr>
            <p:spPr>
              <a:xfrm>
                <a:off x="5958254" y="3490546"/>
                <a:ext cx="556846" cy="14946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11" name="Прямоугольник 10"/>
            <p:cNvSpPr/>
            <p:nvPr/>
          </p:nvSpPr>
          <p:spPr>
            <a:xfrm>
              <a:off x="10146322" y="3405480"/>
              <a:ext cx="474785" cy="17013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14" name="Объект 3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535" b="64909"/>
          <a:stretch/>
        </p:blipFill>
        <p:spPr>
          <a:xfrm>
            <a:off x="5218044" y="4050711"/>
            <a:ext cx="6973956" cy="294962"/>
          </a:xfrm>
          <a:prstGeom prst="rect">
            <a:avLst/>
          </a:prstGeom>
        </p:spPr>
      </p:pic>
      <p:cxnSp>
        <p:nvCxnSpPr>
          <p:cNvPr id="16" name="Прямая со стрелкой 15"/>
          <p:cNvCxnSpPr/>
          <p:nvPr/>
        </p:nvCxnSpPr>
        <p:spPr>
          <a:xfrm>
            <a:off x="5218044" y="4345673"/>
            <a:ext cx="0" cy="736564"/>
          </a:xfrm>
          <a:prstGeom prst="straightConnector1">
            <a:avLst/>
          </a:prstGeom>
          <a:ln w="28575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>
            <a:off x="7206340" y="4345673"/>
            <a:ext cx="0" cy="736564"/>
          </a:xfrm>
          <a:prstGeom prst="straightConnector1">
            <a:avLst/>
          </a:prstGeom>
          <a:ln w="28575">
            <a:solidFill>
              <a:srgbClr val="1258A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>
            <a:off x="9330816" y="4347089"/>
            <a:ext cx="1056" cy="479690"/>
          </a:xfrm>
          <a:prstGeom prst="straightConnector1">
            <a:avLst/>
          </a:prstGeom>
          <a:ln w="28575">
            <a:solidFill>
              <a:srgbClr val="724A7C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 flipH="1">
            <a:off x="11887200" y="4327687"/>
            <a:ext cx="6273" cy="518494"/>
          </a:xfrm>
          <a:prstGeom prst="straightConnector1">
            <a:avLst/>
          </a:prstGeom>
          <a:ln w="28575">
            <a:solidFill>
              <a:srgbClr val="CB3E5E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Прямоугольник 19"/>
          <p:cNvSpPr/>
          <p:nvPr/>
        </p:nvSpPr>
        <p:spPr>
          <a:xfrm>
            <a:off x="4428122" y="5073825"/>
            <a:ext cx="1604204" cy="46111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4410685" y="5183415"/>
            <a:ext cx="191086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rgbClr val="0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Более 120 курсов</a:t>
            </a:r>
            <a:endParaRPr lang="ru-RU" sz="1600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6264817" y="5082237"/>
            <a:ext cx="1876000" cy="65217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500" dirty="0">
                <a:solidFill>
                  <a:srgbClr val="0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Н</a:t>
            </a:r>
            <a:r>
              <a:rPr lang="ru-RU" sz="1500" dirty="0" smtClean="0">
                <a:solidFill>
                  <a:srgbClr val="0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ачальный, базовый </a:t>
            </a:r>
            <a:r>
              <a:rPr lang="ru-RU" sz="1500" dirty="0">
                <a:solidFill>
                  <a:srgbClr val="0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и </a:t>
            </a:r>
            <a:r>
              <a:rPr lang="ru-RU" sz="1500" dirty="0" smtClean="0">
                <a:solidFill>
                  <a:srgbClr val="0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продвинутый уровень </a:t>
            </a:r>
            <a:endParaRPr lang="ru-RU" sz="1500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8385985" y="4801822"/>
            <a:ext cx="1785274" cy="61135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500" dirty="0">
                <a:solidFill>
                  <a:srgbClr val="0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Востребованные языки программирования</a:t>
            </a:r>
            <a:endParaRPr lang="ru-RU" sz="1500" dirty="0"/>
          </a:p>
        </p:txBody>
      </p:sp>
      <p:sp>
        <p:nvSpPr>
          <p:cNvPr id="27" name="Прямоугольник 26"/>
          <p:cNvSpPr/>
          <p:nvPr/>
        </p:nvSpPr>
        <p:spPr>
          <a:xfrm>
            <a:off x="10342261" y="4846181"/>
            <a:ext cx="1769361" cy="632949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500" dirty="0" smtClean="0">
                <a:solidFill>
                  <a:srgbClr val="0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Преподаватели </a:t>
            </a:r>
            <a:r>
              <a:rPr lang="ru-RU" sz="1500" dirty="0">
                <a:solidFill>
                  <a:srgbClr val="0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двух десятков ведущих </a:t>
            </a:r>
            <a:r>
              <a:rPr lang="ru-RU" sz="1500" dirty="0" smtClean="0">
                <a:solidFill>
                  <a:srgbClr val="0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вузов</a:t>
            </a:r>
            <a:endParaRPr lang="ru-RU" sz="1500" dirty="0"/>
          </a:p>
        </p:txBody>
      </p:sp>
      <p:sp>
        <p:nvSpPr>
          <p:cNvPr id="28" name="Прямоугольник 27"/>
          <p:cNvSpPr/>
          <p:nvPr/>
        </p:nvSpPr>
        <p:spPr>
          <a:xfrm>
            <a:off x="5568883" y="5796013"/>
            <a:ext cx="1721598" cy="633039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500" dirty="0" smtClean="0">
                <a:solidFill>
                  <a:srgbClr val="0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Сотрудники </a:t>
            </a:r>
            <a:r>
              <a:rPr lang="ru-RU" sz="1500" dirty="0">
                <a:solidFill>
                  <a:srgbClr val="0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крупных ИТ-компаний</a:t>
            </a:r>
            <a:endParaRPr lang="ru-RU" sz="1500" dirty="0"/>
          </a:p>
        </p:txBody>
      </p:sp>
      <p:cxnSp>
        <p:nvCxnSpPr>
          <p:cNvPr id="29" name="Прямая со стрелкой 28"/>
          <p:cNvCxnSpPr/>
          <p:nvPr/>
        </p:nvCxnSpPr>
        <p:spPr>
          <a:xfrm>
            <a:off x="6098545" y="4327498"/>
            <a:ext cx="14653" cy="1445455"/>
          </a:xfrm>
          <a:prstGeom prst="straightConnector1">
            <a:avLst/>
          </a:prstGeom>
          <a:ln w="28575">
            <a:solidFill>
              <a:srgbClr val="1258A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 стрелкой 30"/>
          <p:cNvCxnSpPr/>
          <p:nvPr/>
        </p:nvCxnSpPr>
        <p:spPr>
          <a:xfrm>
            <a:off x="8212915" y="4309322"/>
            <a:ext cx="14653" cy="1445455"/>
          </a:xfrm>
          <a:prstGeom prst="straightConnector1">
            <a:avLst/>
          </a:prstGeom>
          <a:ln w="28575">
            <a:solidFill>
              <a:srgbClr val="1258A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Прямоугольник 31"/>
          <p:cNvSpPr/>
          <p:nvPr/>
        </p:nvSpPr>
        <p:spPr>
          <a:xfrm>
            <a:off x="7551314" y="5790801"/>
            <a:ext cx="1717469" cy="638251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500" dirty="0" smtClean="0">
                <a:solidFill>
                  <a:srgbClr val="0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Онлайн- </a:t>
            </a:r>
            <a:r>
              <a:rPr lang="ru-RU" sz="1500" dirty="0">
                <a:solidFill>
                  <a:srgbClr val="0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и офлайн-площадки</a:t>
            </a:r>
            <a:endParaRPr lang="ru-RU" sz="1500" dirty="0"/>
          </a:p>
        </p:txBody>
      </p:sp>
      <p:cxnSp>
        <p:nvCxnSpPr>
          <p:cNvPr id="35" name="Прямая со стрелкой 34"/>
          <p:cNvCxnSpPr/>
          <p:nvPr/>
        </p:nvCxnSpPr>
        <p:spPr>
          <a:xfrm>
            <a:off x="10247765" y="4321060"/>
            <a:ext cx="15913" cy="1445455"/>
          </a:xfrm>
          <a:prstGeom prst="straightConnector1">
            <a:avLst/>
          </a:prstGeom>
          <a:ln w="28575">
            <a:solidFill>
              <a:srgbClr val="CB3E5E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Прямоугольник 37"/>
          <p:cNvSpPr/>
          <p:nvPr/>
        </p:nvSpPr>
        <p:spPr>
          <a:xfrm>
            <a:off x="9385554" y="5760059"/>
            <a:ext cx="2088865" cy="699737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500" dirty="0" smtClean="0">
                <a:solidFill>
                  <a:srgbClr val="0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Интересные </a:t>
            </a:r>
            <a:r>
              <a:rPr lang="ru-RU" sz="1500" dirty="0">
                <a:solidFill>
                  <a:srgbClr val="0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лекции, разработка собственных проектов</a:t>
            </a:r>
            <a:endParaRPr lang="ru-RU" sz="1500" dirty="0"/>
          </a:p>
        </p:txBody>
      </p:sp>
      <p:sp>
        <p:nvSpPr>
          <p:cNvPr id="39" name="TextBox 38"/>
          <p:cNvSpPr txBox="1"/>
          <p:nvPr/>
        </p:nvSpPr>
        <p:spPr>
          <a:xfrm>
            <a:off x="107477" y="4847988"/>
            <a:ext cx="28475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Контактная информация:</a:t>
            </a:r>
          </a:p>
          <a:p>
            <a:endParaRPr lang="ru-RU" b="1" dirty="0"/>
          </a:p>
        </p:txBody>
      </p:sp>
      <p:sp>
        <p:nvSpPr>
          <p:cNvPr id="40" name="Прямоугольник 39"/>
          <p:cNvSpPr/>
          <p:nvPr/>
        </p:nvSpPr>
        <p:spPr>
          <a:xfrm>
            <a:off x="72236" y="5149965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/>
              <a:t>Томин Борис Павлович </a:t>
            </a:r>
            <a:r>
              <a:rPr lang="ru-RU" dirty="0" smtClean="0"/>
              <a:t>8(351)217-30-97</a:t>
            </a:r>
            <a:r>
              <a:rPr lang="ru-RU" dirty="0"/>
              <a:t>, </a:t>
            </a:r>
            <a:endParaRPr lang="ru-RU" dirty="0" smtClean="0"/>
          </a:p>
          <a:p>
            <a:r>
              <a:rPr lang="ru-RU" dirty="0" smtClean="0"/>
              <a:t>boris.tomin@chiro74.ru</a:t>
            </a:r>
            <a:endParaRPr lang="ru-RU" dirty="0"/>
          </a:p>
        </p:txBody>
      </p:sp>
      <p:sp>
        <p:nvSpPr>
          <p:cNvPr id="44" name="Прямоугольник 43"/>
          <p:cNvSpPr/>
          <p:nvPr/>
        </p:nvSpPr>
        <p:spPr>
          <a:xfrm>
            <a:off x="53528" y="5782914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Сахно Ольга Александровна 8(351)217-31-10, </a:t>
            </a:r>
          </a:p>
          <a:p>
            <a:r>
              <a:rPr lang="en-US" dirty="0" err="1" smtClean="0"/>
              <a:t>olga</a:t>
            </a:r>
            <a:r>
              <a:rPr lang="ru-RU" dirty="0" smtClean="0"/>
              <a:t>.</a:t>
            </a:r>
            <a:r>
              <a:rPr lang="en-US" dirty="0" err="1" smtClean="0"/>
              <a:t>sahno</a:t>
            </a:r>
            <a:r>
              <a:rPr lang="ru-RU" dirty="0" smtClean="0"/>
              <a:t>@chiro74.ru</a:t>
            </a:r>
            <a:endParaRPr lang="ru-RU" dirty="0"/>
          </a:p>
        </p:txBody>
      </p:sp>
      <p:pic>
        <p:nvPicPr>
          <p:cNvPr id="2050" name="Picture 2" descr="http://qrcoder.ru/code/?https%3A%2F%2Fchiro74.ru%2Fproekt-kod-buduschego%2F&amp;4&amp;0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871" y="102577"/>
            <a:ext cx="1409700" cy="1409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077495" y="1638779"/>
            <a:ext cx="815144" cy="336325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3856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03603" y="127587"/>
            <a:ext cx="471714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264796"/>
                </a:solidFill>
              </a:rPr>
              <a:t>Региональный конкурс педагогического мастерства «Амбассадоры цифры»</a:t>
            </a:r>
            <a:r>
              <a:rPr lang="en-US" sz="2800" b="1" dirty="0" smtClean="0">
                <a:solidFill>
                  <a:srgbClr val="264796"/>
                </a:solidFill>
              </a:rPr>
              <a:t> </a:t>
            </a:r>
            <a:endParaRPr lang="ru-RU" sz="2800" b="1" dirty="0" smtClean="0">
              <a:solidFill>
                <a:srgbClr val="264796"/>
              </a:solidFill>
            </a:endParaRPr>
          </a:p>
          <a:p>
            <a:pPr algn="ctr"/>
            <a:r>
              <a:rPr lang="ru-RU" sz="2800" b="1" dirty="0" smtClean="0">
                <a:solidFill>
                  <a:srgbClr val="264796"/>
                </a:solidFill>
              </a:rPr>
              <a:t>в 2023 году</a:t>
            </a:r>
            <a:endParaRPr lang="ru-RU" sz="2800" b="1" dirty="0">
              <a:solidFill>
                <a:srgbClr val="264796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851" y="590093"/>
            <a:ext cx="447675" cy="6096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77008" y="1960869"/>
            <a:ext cx="5247497" cy="53610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 algn="just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q"/>
              <a:tabLst>
                <a:tab pos="630555" algn="l"/>
              </a:tabLst>
            </a:pPr>
            <a:r>
              <a:rPr lang="ru-RU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опыт </a:t>
            </a:r>
            <a:r>
              <a:rPr lang="ru-RU" dirty="0">
                <a:ea typeface="Calibri" panose="020F0502020204030204" pitchFamily="34" charset="0"/>
                <a:cs typeface="Times New Roman" panose="02020603050405020304" pitchFamily="18" charset="0"/>
              </a:rPr>
              <a:t>использования ресурсов цифрового образовательного контента ФГИС «Моя школа» </a:t>
            </a:r>
            <a:r>
              <a:rPr lang="ru-RU" b="1" dirty="0">
                <a:ea typeface="Calibri" panose="020F0502020204030204" pitchFamily="34" charset="0"/>
                <a:cs typeface="Times New Roman" panose="02020603050405020304" pitchFamily="18" charset="0"/>
              </a:rPr>
              <a:t>в деятельности учителя-предметника</a:t>
            </a:r>
            <a:r>
              <a:rPr lang="ru-RU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;</a:t>
            </a:r>
          </a:p>
          <a:p>
            <a:pPr marL="285750" lvl="0" indent="-285750" algn="just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q"/>
              <a:tabLst>
                <a:tab pos="630555" algn="l"/>
              </a:tabLst>
            </a:pPr>
            <a:r>
              <a:rPr lang="ru-RU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опыт </a:t>
            </a:r>
            <a:r>
              <a:rPr lang="ru-RU" dirty="0">
                <a:ea typeface="Calibri" panose="020F0502020204030204" pitchFamily="34" charset="0"/>
                <a:cs typeface="Times New Roman" panose="02020603050405020304" pitchFamily="18" charset="0"/>
              </a:rPr>
              <a:t>использования ресурсов цифрового образовательного контента ФГИС «Моя школа» </a:t>
            </a:r>
            <a:r>
              <a:rPr lang="ru-RU" b="1" dirty="0">
                <a:ea typeface="Calibri" panose="020F0502020204030204" pitchFamily="34" charset="0"/>
                <a:cs typeface="Times New Roman" panose="02020603050405020304" pitchFamily="18" charset="0"/>
              </a:rPr>
              <a:t>во внеурочной деятельности</a:t>
            </a:r>
            <a:r>
              <a:rPr lang="ru-RU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;</a:t>
            </a:r>
          </a:p>
          <a:p>
            <a:pPr marL="285750" lvl="0" indent="-285750" algn="just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q"/>
              <a:tabLst>
                <a:tab pos="630555" algn="l"/>
              </a:tabLst>
            </a:pPr>
            <a:r>
              <a:rPr lang="ru-RU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опыт </a:t>
            </a:r>
            <a:r>
              <a:rPr lang="ru-RU" dirty="0">
                <a:ea typeface="Calibri" panose="020F0502020204030204" pitchFamily="34" charset="0"/>
                <a:cs typeface="Times New Roman" panose="02020603050405020304" pitchFamily="18" charset="0"/>
              </a:rPr>
              <a:t>использования в образовательном процессе подсистемы </a:t>
            </a:r>
            <a:r>
              <a:rPr lang="ru-RU" b="1" dirty="0">
                <a:ea typeface="Calibri" panose="020F0502020204030204" pitchFamily="34" charset="0"/>
                <a:cs typeface="Times New Roman" panose="02020603050405020304" pitchFamily="18" charset="0"/>
              </a:rPr>
              <a:t>«Мои файлы» </a:t>
            </a:r>
            <a:r>
              <a:rPr lang="ru-RU" dirty="0">
                <a:ea typeface="Calibri" panose="020F0502020204030204" pitchFamily="34" charset="0"/>
                <a:cs typeface="Times New Roman" panose="02020603050405020304" pitchFamily="18" charset="0"/>
              </a:rPr>
              <a:t>ФГИС «Моя школа</a:t>
            </a:r>
            <a:r>
              <a:rPr lang="ru-RU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»;</a:t>
            </a:r>
          </a:p>
          <a:p>
            <a:pPr marL="285750" lvl="0" indent="-285750" algn="just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q"/>
              <a:tabLst>
                <a:tab pos="630555" algn="l"/>
              </a:tabLst>
            </a:pPr>
            <a:r>
              <a:rPr lang="ru-RU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опыт </a:t>
            </a:r>
            <a:r>
              <a:rPr lang="ru-RU" dirty="0">
                <a:ea typeface="Calibri" panose="020F0502020204030204" pitchFamily="34" charset="0"/>
                <a:cs typeface="Times New Roman" panose="02020603050405020304" pitchFamily="18" charset="0"/>
              </a:rPr>
              <a:t>использования в образовательном процессе подсистемы </a:t>
            </a:r>
            <a:r>
              <a:rPr lang="ru-RU" b="1" dirty="0">
                <a:ea typeface="Calibri" panose="020F0502020204030204" pitchFamily="34" charset="0"/>
                <a:cs typeface="Times New Roman" panose="02020603050405020304" pitchFamily="18" charset="0"/>
              </a:rPr>
              <a:t>«Тесты» </a:t>
            </a:r>
            <a:r>
              <a:rPr lang="ru-RU" dirty="0">
                <a:ea typeface="Calibri" panose="020F0502020204030204" pitchFamily="34" charset="0"/>
                <a:cs typeface="Times New Roman" panose="02020603050405020304" pitchFamily="18" charset="0"/>
              </a:rPr>
              <a:t>ФГИС «Моя школа».</a:t>
            </a:r>
          </a:p>
          <a:p>
            <a:pPr marL="285750" lvl="0" indent="-285750" algn="just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q"/>
              <a:tabLst>
                <a:tab pos="630555" algn="l"/>
              </a:tabLst>
            </a:pPr>
            <a:endParaRPr lang="ru-RU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lvl="0" indent="-285750" algn="just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q"/>
              <a:tabLst>
                <a:tab pos="630555" algn="l"/>
              </a:tabLst>
            </a:pPr>
            <a:endParaRPr lang="ru-RU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lvl="0" indent="-285750" algn="just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q"/>
              <a:tabLst>
                <a:tab pos="630555" algn="l"/>
              </a:tabLst>
            </a:pPr>
            <a:endParaRPr lang="ru-RU" dirty="0" smtClean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lvl="0" indent="-285750" algn="just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q"/>
              <a:tabLst>
                <a:tab pos="630555" algn="l"/>
              </a:tabLst>
            </a:pPr>
            <a:endParaRPr lang="ru-RU" dirty="0" smtClean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lvl="0" indent="-285750" algn="just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q"/>
              <a:tabLst>
                <a:tab pos="630555" algn="l"/>
              </a:tabLst>
            </a:pPr>
            <a:endParaRPr lang="ru-RU" sz="1400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23010" y="2620107"/>
            <a:ext cx="553998" cy="2206868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445474"/>
                </a:solidFill>
              </a:rPr>
              <a:t>номинации</a:t>
            </a:r>
            <a:endParaRPr lang="ru-RU" sz="2400" dirty="0">
              <a:solidFill>
                <a:srgbClr val="445474"/>
              </a:solidFill>
            </a:endParaRPr>
          </a:p>
        </p:txBody>
      </p:sp>
      <p:sp>
        <p:nvSpPr>
          <p:cNvPr id="9" name="Стрелка вправо 8"/>
          <p:cNvSpPr/>
          <p:nvPr/>
        </p:nvSpPr>
        <p:spPr>
          <a:xfrm rot="5400000">
            <a:off x="8732938" y="1190699"/>
            <a:ext cx="380708" cy="571500"/>
          </a:xfrm>
          <a:prstGeom prst="rightArrow">
            <a:avLst/>
          </a:prstGeom>
          <a:solidFill>
            <a:srgbClr val="27489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6170400" y="353759"/>
            <a:ext cx="5505785" cy="9156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07000"/>
              </a:lnSpc>
              <a:spcAft>
                <a:spcPts val="0"/>
              </a:spcAft>
              <a:tabLst>
                <a:tab pos="630555" algn="l"/>
              </a:tabLst>
            </a:pPr>
            <a:r>
              <a:rPr lang="ru-RU" b="1" dirty="0" smtClean="0">
                <a:solidFill>
                  <a:srgbClr val="445474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Конкурсные задания:</a:t>
            </a:r>
          </a:p>
          <a:p>
            <a:pPr marL="342900" lvl="0" indent="-342900" algn="ctr">
              <a:lnSpc>
                <a:spcPct val="107000"/>
              </a:lnSpc>
              <a:spcAft>
                <a:spcPts val="0"/>
              </a:spcAft>
              <a:buAutoNum type="arabicPeriod"/>
              <a:tabLst>
                <a:tab pos="630555" algn="l"/>
              </a:tabLst>
            </a:pPr>
            <a:r>
              <a:rPr lang="ru-RU" sz="1600" dirty="0" smtClean="0"/>
              <a:t>Эссе </a:t>
            </a:r>
            <a:r>
              <a:rPr lang="ru-RU" sz="1600" dirty="0"/>
              <a:t>на тему «Школа в цифре – цифра в школе» </a:t>
            </a:r>
            <a:endParaRPr lang="ru-RU" sz="1600" dirty="0" smtClean="0"/>
          </a:p>
          <a:p>
            <a:pPr marL="342900" lvl="0" indent="-342900" algn="ctr">
              <a:lnSpc>
                <a:spcPct val="107000"/>
              </a:lnSpc>
              <a:spcAft>
                <a:spcPts val="0"/>
              </a:spcAft>
              <a:buAutoNum type="arabicPeriod"/>
              <a:tabLst>
                <a:tab pos="630555" algn="l"/>
              </a:tabLst>
            </a:pPr>
            <a:r>
              <a:rPr lang="ru-RU" sz="1600" dirty="0"/>
              <a:t>В</a:t>
            </a:r>
            <a:r>
              <a:rPr lang="ru-RU" sz="1600" dirty="0" smtClean="0"/>
              <a:t>идеоролик </a:t>
            </a:r>
            <a:r>
              <a:rPr lang="ru-RU" sz="1600" dirty="0"/>
              <a:t>по одной из четырех </a:t>
            </a:r>
            <a:r>
              <a:rPr lang="ru-RU" sz="1600" dirty="0" smtClean="0"/>
              <a:t>номинаций</a:t>
            </a:r>
            <a:endParaRPr lang="ru-RU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3"/>
          <a:srcRect l="29902" t="18672" r="30147" b="11699"/>
          <a:stretch/>
        </p:blipFill>
        <p:spPr>
          <a:xfrm>
            <a:off x="6415961" y="1683505"/>
            <a:ext cx="3699682" cy="3627049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4"/>
          <a:srcRect l="30588" t="16741" r="31029" b="7489"/>
          <a:stretch/>
        </p:blipFill>
        <p:spPr>
          <a:xfrm>
            <a:off x="8762597" y="3049883"/>
            <a:ext cx="3429403" cy="3808117"/>
          </a:xfrm>
          <a:prstGeom prst="rect">
            <a:avLst/>
          </a:prstGeom>
        </p:spPr>
      </p:pic>
      <p:cxnSp>
        <p:nvCxnSpPr>
          <p:cNvPr id="15" name="Прямая соединительная линия 14"/>
          <p:cNvCxnSpPr>
            <a:stCxn id="6" idx="2"/>
          </p:cNvCxnSpPr>
          <p:nvPr/>
        </p:nvCxnSpPr>
        <p:spPr>
          <a:xfrm flipH="1">
            <a:off x="386862" y="4826975"/>
            <a:ext cx="13147" cy="1573825"/>
          </a:xfrm>
          <a:prstGeom prst="line">
            <a:avLst/>
          </a:prstGeom>
          <a:ln w="28575">
            <a:solidFill>
              <a:srgbClr val="445475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flipV="1">
            <a:off x="393436" y="6392008"/>
            <a:ext cx="8369161" cy="17584"/>
          </a:xfrm>
          <a:prstGeom prst="line">
            <a:avLst/>
          </a:prstGeom>
          <a:ln w="28575">
            <a:solidFill>
              <a:srgbClr val="445475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10868269" y="1227128"/>
            <a:ext cx="14898" cy="1822755"/>
          </a:xfrm>
          <a:prstGeom prst="line">
            <a:avLst/>
          </a:prstGeom>
          <a:ln w="28575">
            <a:solidFill>
              <a:srgbClr val="445475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89214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15165" y="142694"/>
            <a:ext cx="45573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264796"/>
                </a:solidFill>
              </a:rPr>
              <a:t>Региональный конкурс педагогического мастерства «Амбассадоры цифры»</a:t>
            </a:r>
            <a:endParaRPr lang="ru-RU" sz="2400" b="1" dirty="0">
              <a:solidFill>
                <a:srgbClr val="264796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701" y="255975"/>
            <a:ext cx="589084" cy="802157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1377" y="142694"/>
            <a:ext cx="2431673" cy="2431673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77604" y="2568361"/>
            <a:ext cx="1496903" cy="1496903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2195" y="1301514"/>
            <a:ext cx="700914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solidFill>
                  <a:srgbClr val="445474"/>
                </a:solidFill>
              </a:rPr>
              <a:t>С</a:t>
            </a:r>
            <a:r>
              <a:rPr lang="ru-RU" sz="2400" dirty="0" smtClean="0">
                <a:solidFill>
                  <a:srgbClr val="445474"/>
                </a:solidFill>
              </a:rPr>
              <a:t>роки проведения:</a:t>
            </a:r>
          </a:p>
          <a:p>
            <a:pPr algn="ctr"/>
            <a:r>
              <a:rPr lang="ru-RU" sz="2000" dirty="0" smtClean="0">
                <a:solidFill>
                  <a:srgbClr val="445474"/>
                </a:solidFill>
              </a:rPr>
              <a:t>октябрь –декабрь 2024 года</a:t>
            </a:r>
            <a:endParaRPr lang="ru-RU" sz="2000" dirty="0">
              <a:solidFill>
                <a:srgbClr val="445474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85127" y="2119679"/>
            <a:ext cx="664328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ctr">
              <a:buFont typeface="Wingdings" panose="05000000000000000000" pitchFamily="2" charset="2"/>
              <a:buChar char="q"/>
            </a:pPr>
            <a:r>
              <a:rPr lang="ru-RU" sz="2000" dirty="0" smtClean="0">
                <a:solidFill>
                  <a:srgbClr val="445474"/>
                </a:solidFill>
              </a:rPr>
              <a:t>установочный семинар</a:t>
            </a:r>
          </a:p>
          <a:p>
            <a:pPr marL="342900" indent="-342900" algn="ctr">
              <a:buFont typeface="Wingdings" panose="05000000000000000000" pitchFamily="2" charset="2"/>
              <a:buChar char="q"/>
            </a:pPr>
            <a:r>
              <a:rPr lang="ru-RU" sz="2000" dirty="0">
                <a:solidFill>
                  <a:srgbClr val="445474"/>
                </a:solidFill>
              </a:rPr>
              <a:t> </a:t>
            </a:r>
            <a:r>
              <a:rPr lang="ru-RU" sz="2000" dirty="0" smtClean="0">
                <a:solidFill>
                  <a:srgbClr val="445474"/>
                </a:solidFill>
              </a:rPr>
              <a:t>консультации </a:t>
            </a:r>
          </a:p>
          <a:p>
            <a:pPr marL="342900" indent="-342900" algn="ctr">
              <a:buFont typeface="Wingdings" panose="05000000000000000000" pitchFamily="2" charset="2"/>
              <a:buChar char="q"/>
            </a:pPr>
            <a:r>
              <a:rPr lang="ru-RU" sz="2000" dirty="0">
                <a:solidFill>
                  <a:srgbClr val="445474"/>
                </a:solidFill>
              </a:rPr>
              <a:t> </a:t>
            </a:r>
            <a:r>
              <a:rPr lang="ru-RU" sz="2000" dirty="0" smtClean="0">
                <a:solidFill>
                  <a:srgbClr val="445474"/>
                </a:solidFill>
              </a:rPr>
              <a:t>круглый стол с участниками прошлого года</a:t>
            </a:r>
          </a:p>
          <a:p>
            <a:pPr marL="342900" indent="-342900" algn="ctr">
              <a:buFont typeface="Wingdings" panose="05000000000000000000" pitchFamily="2" charset="2"/>
              <a:buChar char="q"/>
            </a:pPr>
            <a:r>
              <a:rPr lang="ru-RU" sz="2000" dirty="0" smtClean="0">
                <a:solidFill>
                  <a:srgbClr val="445474"/>
                </a:solidFill>
              </a:rPr>
              <a:t>новые номинации </a:t>
            </a:r>
          </a:p>
        </p:txBody>
      </p:sp>
      <p:graphicFrame>
        <p:nvGraphicFramePr>
          <p:cNvPr id="12" name="Диаграмма 11"/>
          <p:cNvGraphicFramePr/>
          <p:nvPr>
            <p:extLst/>
          </p:nvPr>
        </p:nvGraphicFramePr>
        <p:xfrm>
          <a:off x="-76489" y="3868616"/>
          <a:ext cx="7166512" cy="27256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8069872" y="3947894"/>
            <a:ext cx="28475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Контактная информация:</a:t>
            </a:r>
          </a:p>
          <a:p>
            <a:endParaRPr lang="ru-RU" b="1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7325890" y="4386083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/>
              <a:t>Томин Борис Павлович </a:t>
            </a:r>
            <a:r>
              <a:rPr lang="ru-RU" dirty="0" smtClean="0"/>
              <a:t>8(351)217-30-97</a:t>
            </a:r>
            <a:r>
              <a:rPr lang="ru-RU" dirty="0"/>
              <a:t>, </a:t>
            </a:r>
            <a:endParaRPr lang="ru-RU" dirty="0" smtClean="0"/>
          </a:p>
          <a:p>
            <a:r>
              <a:rPr lang="ru-RU" dirty="0" smtClean="0"/>
              <a:t>boris.tomin@chiro74.ru</a:t>
            </a: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7325890" y="5049918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Сахно Ольга Александровна 8(351)217-31-10, </a:t>
            </a:r>
          </a:p>
          <a:p>
            <a:r>
              <a:rPr lang="en-US" dirty="0" err="1" smtClean="0"/>
              <a:t>olga</a:t>
            </a:r>
            <a:r>
              <a:rPr lang="ru-RU" dirty="0" smtClean="0"/>
              <a:t>.</a:t>
            </a:r>
            <a:r>
              <a:rPr lang="en-US" dirty="0" err="1" smtClean="0"/>
              <a:t>sahno</a:t>
            </a:r>
            <a:r>
              <a:rPr lang="ru-RU" dirty="0" smtClean="0"/>
              <a:t>@chiro74.ru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59965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6299200" y="8703"/>
            <a:ext cx="5892800" cy="6858000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158045" y="105103"/>
            <a:ext cx="10837334" cy="72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/>
                <a:ea typeface="+mj-ea"/>
                <a:cs typeface="+mj-cs"/>
              </a:rPr>
              <a:t>Автоматизация аналитических процессов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/>
              <a:ea typeface="+mj-ea"/>
              <a:cs typeface="+mj-cs"/>
            </a:endParaRPr>
          </a:p>
        </p:txBody>
      </p:sp>
      <p:pic>
        <p:nvPicPr>
          <p:cNvPr id="4" name="Рисунок 3">
            <a:hlinkClick r:id="rId2"/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78466" y="2017391"/>
            <a:ext cx="3010514" cy="12042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386643" y="3579240"/>
            <a:ext cx="5212646" cy="23391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  <a:defRPr/>
            </a:pPr>
            <a:r>
              <a:rPr lang="ru-RU" b="1" dirty="0">
                <a:solidFill>
                  <a:prstClr val="black"/>
                </a:solidFill>
              </a:rPr>
              <a:t>СИЦ «Образование в Челябинской области»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ru-RU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Визуализация в </a:t>
            </a:r>
            <a:r>
              <a:rPr kumimoji="0" lang="ru-RU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дашбордах</a:t>
            </a:r>
            <a:r>
              <a:rPr kumimoji="0" lang="ru-RU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результатов всех мониторингов</a:t>
            </a:r>
            <a:r>
              <a:rPr kumimoji="0" lang="ru-RU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</a:t>
            </a:r>
            <a:r>
              <a:rPr kumimoji="0" lang="ru-RU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на 3 уровнях (региональном, муниципальном и институциональном</a:t>
            </a:r>
            <a:r>
              <a:rPr kumimoji="0" lang="ru-RU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)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ru-RU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ru-RU" b="1" dirty="0" smtClean="0">
                <a:solidFill>
                  <a:prstClr val="black"/>
                </a:solidFill>
              </a:rPr>
              <a:t>25 </a:t>
            </a:r>
            <a:r>
              <a:rPr lang="ru-RU" b="1" dirty="0" err="1" smtClean="0">
                <a:solidFill>
                  <a:prstClr val="black"/>
                </a:solidFill>
              </a:rPr>
              <a:t>дашбордов</a:t>
            </a:r>
            <a:r>
              <a:rPr lang="ru-RU" b="1" dirty="0" smtClean="0">
                <a:solidFill>
                  <a:prstClr val="black"/>
                </a:solidFill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>
                <a:solidFill>
                  <a:prstClr val="black"/>
                </a:solidFill>
              </a:rPr>
              <a:t>20 для </a:t>
            </a:r>
            <a:r>
              <a:rPr lang="ru-RU" dirty="0">
                <a:solidFill>
                  <a:prstClr val="black"/>
                </a:solidFill>
              </a:rPr>
              <a:t>всех уровней, 5 </a:t>
            </a:r>
            <a:r>
              <a:rPr lang="ru-RU" dirty="0" smtClean="0">
                <a:solidFill>
                  <a:prstClr val="black"/>
                </a:solidFill>
              </a:rPr>
              <a:t>региональных</a:t>
            </a:r>
            <a:endParaRPr kumimoji="0" lang="ru-RU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12421" y="1487547"/>
            <a:ext cx="450144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600"/>
              </a:spcAft>
              <a:defRPr/>
            </a:pPr>
            <a:r>
              <a:rPr lang="ru-RU" sz="2000" b="1" noProof="0" dirty="0" smtClean="0">
                <a:solidFill>
                  <a:prstClr val="black"/>
                </a:solidFill>
              </a:rPr>
              <a:t>Автоматизация визуализации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264294" y="1536296"/>
            <a:ext cx="450144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600"/>
              </a:spcAft>
              <a:defRPr/>
            </a:pPr>
            <a:r>
              <a:rPr lang="ru-RU" sz="2000" b="1" noProof="0" dirty="0" smtClean="0">
                <a:solidFill>
                  <a:prstClr val="black"/>
                </a:solidFill>
              </a:rPr>
              <a:t>Автоматизация текста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pic>
        <p:nvPicPr>
          <p:cNvPr id="8" name="Рисунок 7">
            <a:hlinkClick r:id="rId4"/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34653" y="2114889"/>
            <a:ext cx="2960726" cy="11067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TextBox 9"/>
          <p:cNvSpPr txBox="1"/>
          <p:nvPr/>
        </p:nvSpPr>
        <p:spPr>
          <a:xfrm>
            <a:off x="158045" y="681940"/>
            <a:ext cx="54412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  <a:defRPr/>
            </a:pPr>
            <a:r>
              <a:rPr lang="ru-RU" noProof="0" dirty="0" smtClean="0">
                <a:solidFill>
                  <a:prstClr val="black"/>
                </a:solidFill>
              </a:rPr>
              <a:t>раздел на сайте  Деятельность / Аналитика данных</a:t>
            </a:r>
            <a:endParaRPr kumimoji="0" lang="ru-RU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518125" y="3579240"/>
            <a:ext cx="5414231" cy="25391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ru-RU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Автоматические аналитические справки</a:t>
            </a:r>
          </a:p>
          <a:p>
            <a:pPr lvl="0">
              <a:spcAft>
                <a:spcPts val="600"/>
              </a:spcAft>
              <a:defRPr/>
            </a:pPr>
            <a:r>
              <a:rPr lang="ru-RU" dirty="0">
                <a:solidFill>
                  <a:prstClr val="black"/>
                </a:solidFill>
              </a:rPr>
              <a:t>Текстовый шаблон результатов всех мониторингов на 3 уровнях (региональном, муниципальном и институциональном</a:t>
            </a:r>
            <a:r>
              <a:rPr lang="ru-RU" dirty="0" smtClean="0">
                <a:solidFill>
                  <a:prstClr val="black"/>
                </a:solidFill>
              </a:rPr>
              <a:t>)</a:t>
            </a:r>
          </a:p>
          <a:p>
            <a:pPr lvl="0">
              <a:spcAft>
                <a:spcPts val="600"/>
              </a:spcAft>
              <a:defRPr/>
            </a:pPr>
            <a:endParaRPr lang="ru-RU" b="1" dirty="0" smtClean="0">
              <a:solidFill>
                <a:prstClr val="black"/>
              </a:solidFill>
            </a:endParaRPr>
          </a:p>
          <a:p>
            <a:pPr lvl="0">
              <a:spcAft>
                <a:spcPts val="600"/>
              </a:spcAft>
              <a:defRPr/>
            </a:pPr>
            <a:r>
              <a:rPr lang="ru-RU" b="1" dirty="0" smtClean="0">
                <a:solidFill>
                  <a:prstClr val="black"/>
                </a:solidFill>
              </a:rPr>
              <a:t>Пример</a:t>
            </a:r>
            <a:r>
              <a:rPr lang="ru-RU" b="1" dirty="0">
                <a:solidFill>
                  <a:prstClr val="black"/>
                </a:solidFill>
              </a:rPr>
              <a:t>. </a:t>
            </a:r>
            <a:r>
              <a:rPr lang="ru-RU" dirty="0">
                <a:solidFill>
                  <a:prstClr val="black"/>
                </a:solidFill>
              </a:rPr>
              <a:t>Оценка эффективности деятельности руководителя – 2156 автоматических справок за 4 минуты</a:t>
            </a:r>
          </a:p>
        </p:txBody>
      </p:sp>
    </p:spTree>
    <p:extLst>
      <p:ext uri="{BB962C8B-B14F-4D97-AF65-F5344CB8AC3E}">
        <p14:creationId xmlns:p14="http://schemas.microsoft.com/office/powerpoint/2010/main" val="2651671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271911" y="3357576"/>
            <a:ext cx="6622047" cy="28315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ru-RU" sz="2000" b="1" dirty="0" smtClean="0">
                <a:solidFill>
                  <a:srgbClr val="445474"/>
                </a:solidFill>
              </a:rPr>
              <a:t>Дашборд – это</a:t>
            </a:r>
            <a:endParaRPr lang="ru-RU" sz="2400" b="1" dirty="0" smtClean="0">
              <a:solidFill>
                <a:srgbClr val="445474"/>
              </a:solidFill>
            </a:endParaRP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ü"/>
            </a:pPr>
            <a:r>
              <a:rPr lang="ru-RU" dirty="0" smtClean="0"/>
              <a:t>Прозрачность результатов исследования для всех уровней (институциональный, муниципальный, региональный)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ü"/>
            </a:pPr>
            <a:r>
              <a:rPr lang="ru-RU" dirty="0" smtClean="0"/>
              <a:t>Повышение качества и скорости анализа результатов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ü"/>
            </a:pPr>
            <a:r>
              <a:rPr lang="ru-RU" dirty="0"/>
              <a:t>Простое использование в анализе контекстной </a:t>
            </a:r>
            <a:r>
              <a:rPr lang="ru-RU" dirty="0" smtClean="0"/>
              <a:t>информации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ü"/>
            </a:pPr>
            <a:r>
              <a:rPr lang="ru-RU" dirty="0" smtClean="0"/>
              <a:t>Новые </a:t>
            </a:r>
            <a:r>
              <a:rPr lang="ru-RU" dirty="0" err="1" smtClean="0"/>
              <a:t>инсайты</a:t>
            </a:r>
            <a:r>
              <a:rPr lang="ru-RU" dirty="0" smtClean="0"/>
              <a:t> и подтверждение существующих гипотез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ü"/>
            </a:pPr>
            <a:r>
              <a:rPr lang="ru-RU" dirty="0" smtClean="0"/>
              <a:t>Удобство для создания презентаций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633" y="589281"/>
            <a:ext cx="3994116" cy="5697292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6920090" y="229281"/>
            <a:ext cx="4154312" cy="72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Дашборд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+mn-lt"/>
              <a:ea typeface="+mj-ea"/>
              <a:cs typeface="+mj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318497" y="1123833"/>
            <a:ext cx="6616614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  <a:defRPr/>
            </a:pPr>
            <a:r>
              <a:rPr lang="ru-RU" noProof="0" dirty="0" smtClean="0">
                <a:solidFill>
                  <a:prstClr val="black"/>
                </a:solidFill>
              </a:rPr>
              <a:t>Пример использования </a:t>
            </a:r>
            <a:r>
              <a:rPr lang="ru-RU" noProof="0" dirty="0" err="1" smtClean="0">
                <a:solidFill>
                  <a:prstClr val="black"/>
                </a:solidFill>
              </a:rPr>
              <a:t>дашборда</a:t>
            </a:r>
            <a:r>
              <a:rPr lang="ru-RU" noProof="0" dirty="0" smtClean="0">
                <a:solidFill>
                  <a:prstClr val="black"/>
                </a:solidFill>
              </a:rPr>
              <a:t> в аналитике ШМР</a:t>
            </a:r>
          </a:p>
          <a:p>
            <a:pPr marL="180000" indent="285750">
              <a:spcAft>
                <a:spcPts val="600"/>
              </a:spcAft>
              <a:buFont typeface="Courier New" panose="02070309020205020404" pitchFamily="49" charset="0"/>
              <a:buChar char="o"/>
              <a:defRPr/>
            </a:pPr>
            <a:r>
              <a:rPr kumimoji="0" lang="ru-RU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скриншоты</a:t>
            </a:r>
            <a:r>
              <a:rPr kumimoji="0" lang="ru-RU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графиков</a:t>
            </a:r>
          </a:p>
          <a:p>
            <a:pPr marL="180000" indent="285750">
              <a:spcAft>
                <a:spcPts val="600"/>
              </a:spcAft>
              <a:buFont typeface="Courier New" panose="02070309020205020404" pitchFamily="49" charset="0"/>
              <a:buChar char="o"/>
              <a:defRPr/>
            </a:pPr>
            <a:r>
              <a:rPr lang="ru-RU" baseline="0" dirty="0" smtClean="0">
                <a:solidFill>
                  <a:prstClr val="black"/>
                </a:solidFill>
              </a:rPr>
              <a:t>выгрузка таблиц</a:t>
            </a:r>
            <a:r>
              <a:rPr lang="ru-RU" dirty="0" smtClean="0">
                <a:solidFill>
                  <a:prstClr val="black"/>
                </a:solidFill>
              </a:rPr>
              <a:t> с тепловой картой (</a:t>
            </a:r>
            <a:r>
              <a:rPr lang="en-US" dirty="0" smtClean="0">
                <a:solidFill>
                  <a:prstClr val="black"/>
                </a:solidFill>
              </a:rPr>
              <a:t>CSV</a:t>
            </a:r>
            <a:r>
              <a:rPr lang="ru-RU" dirty="0" smtClean="0">
                <a:solidFill>
                  <a:prstClr val="black"/>
                </a:solidFill>
              </a:rPr>
              <a:t>)</a:t>
            </a:r>
          </a:p>
          <a:p>
            <a:pPr marL="180000" indent="285750">
              <a:spcAft>
                <a:spcPts val="600"/>
              </a:spcAft>
              <a:buFont typeface="Courier New" panose="02070309020205020404" pitchFamily="49" charset="0"/>
              <a:buChar char="o"/>
              <a:defRPr/>
            </a:pPr>
            <a:r>
              <a:rPr kumimoji="0" lang="ru-RU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уточнение выводов посредством фильтров</a:t>
            </a:r>
          </a:p>
          <a:p>
            <a:pPr marL="180000" indent="285750">
              <a:spcAft>
                <a:spcPts val="600"/>
              </a:spcAft>
              <a:buFont typeface="Courier New" panose="02070309020205020404" pitchFamily="49" charset="0"/>
              <a:buChar char="o"/>
              <a:defRPr/>
            </a:pPr>
            <a:r>
              <a:rPr lang="ru-RU" dirty="0" smtClean="0">
                <a:solidFill>
                  <a:prstClr val="black"/>
                </a:solidFill>
              </a:rPr>
              <a:t>анализ сдвигов между стартовой и основной диагностиками</a:t>
            </a:r>
            <a:endParaRPr kumimoji="0" lang="ru-RU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cxnSp>
        <p:nvCxnSpPr>
          <p:cNvPr id="6" name="Прямая со стрелкой 5"/>
          <p:cNvCxnSpPr/>
          <p:nvPr/>
        </p:nvCxnSpPr>
        <p:spPr>
          <a:xfrm flipH="1" flipV="1">
            <a:off x="4382497" y="1308498"/>
            <a:ext cx="936000" cy="0"/>
          </a:xfrm>
          <a:prstGeom prst="straightConnector1">
            <a:avLst/>
          </a:prstGeom>
          <a:ln w="28575" cap="flat" cmpd="sng" algn="ctr">
            <a:solidFill>
              <a:srgbClr val="C00000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9791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6272784" y="229281"/>
            <a:ext cx="4801618" cy="72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r"/>
            <a:r>
              <a:rPr lang="ru-RU" dirty="0" smtClean="0">
                <a:solidFill>
                  <a:prstClr val="black"/>
                </a:solidFill>
                <a:latin typeface="+mn-lt"/>
              </a:rPr>
              <a:t>Автоматизированная аналитика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+mn-lt"/>
            </a:endParaRPr>
          </a:p>
        </p:txBody>
      </p:sp>
      <p:pic>
        <p:nvPicPr>
          <p:cNvPr id="20" name="Рисунок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2507" y="803771"/>
            <a:ext cx="4818180" cy="5597030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cxnSp>
        <p:nvCxnSpPr>
          <p:cNvPr id="22" name="Прямая со стрелкой 21"/>
          <p:cNvCxnSpPr/>
          <p:nvPr/>
        </p:nvCxnSpPr>
        <p:spPr>
          <a:xfrm flipH="1" flipV="1">
            <a:off x="5263030" y="1421387"/>
            <a:ext cx="936000" cy="0"/>
          </a:xfrm>
          <a:prstGeom prst="straightConnector1">
            <a:avLst/>
          </a:prstGeom>
          <a:ln w="28575" cap="flat" cmpd="sng" algn="ctr">
            <a:solidFill>
              <a:srgbClr val="C00000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6341373" y="1236722"/>
            <a:ext cx="5655555" cy="14311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  <a:defRPr/>
            </a:pPr>
            <a:r>
              <a:rPr lang="ru-RU" dirty="0">
                <a:solidFill>
                  <a:prstClr val="black"/>
                </a:solidFill>
              </a:rPr>
              <a:t>Пример ААМ по мониторингу ИК-инфраструктуры</a:t>
            </a:r>
          </a:p>
          <a:p>
            <a:pPr marL="180000" indent="285750">
              <a:spcAft>
                <a:spcPts val="600"/>
              </a:spcAft>
              <a:buFont typeface="Courier New" panose="02070309020205020404" pitchFamily="49" charset="0"/>
              <a:buChar char="o"/>
              <a:defRPr/>
            </a:pPr>
            <a:r>
              <a:rPr kumimoji="0" lang="ru-RU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основная</a:t>
            </a:r>
            <a:r>
              <a:rPr kumimoji="0" lang="ru-RU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</a:t>
            </a:r>
            <a:r>
              <a:rPr kumimoji="0" lang="ru-RU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статистическая информация</a:t>
            </a:r>
          </a:p>
          <a:p>
            <a:pPr marL="180000" indent="285750">
              <a:spcAft>
                <a:spcPts val="600"/>
              </a:spcAft>
              <a:buFont typeface="Courier New" panose="02070309020205020404" pitchFamily="49" charset="0"/>
              <a:buChar char="o"/>
              <a:defRPr/>
            </a:pPr>
            <a:r>
              <a:rPr lang="ru-RU" dirty="0" smtClean="0">
                <a:solidFill>
                  <a:prstClr val="black"/>
                </a:solidFill>
              </a:rPr>
              <a:t>списки организаций по уровням</a:t>
            </a:r>
            <a:endParaRPr kumimoji="0" lang="ru-RU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 marL="180000" indent="285750">
              <a:spcAft>
                <a:spcPts val="600"/>
              </a:spcAft>
              <a:buFont typeface="Courier New" panose="02070309020205020404" pitchFamily="49" charset="0"/>
              <a:buChar char="o"/>
              <a:defRPr/>
            </a:pPr>
            <a:r>
              <a:rPr lang="ru-RU" dirty="0" smtClean="0">
                <a:solidFill>
                  <a:prstClr val="black"/>
                </a:solidFill>
              </a:rPr>
              <a:t>выявление ключевых затруднений</a:t>
            </a:r>
            <a:endParaRPr kumimoji="0" lang="ru-RU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569953" y="3569257"/>
            <a:ext cx="6426975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ru-RU" sz="2000" b="1" dirty="0" smtClean="0">
                <a:solidFill>
                  <a:srgbClr val="445474"/>
                </a:solidFill>
              </a:rPr>
              <a:t>ААМ – это</a:t>
            </a:r>
            <a:endParaRPr lang="ru-RU" sz="2400" b="1" dirty="0" smtClean="0">
              <a:solidFill>
                <a:srgbClr val="445474"/>
              </a:solidFill>
            </a:endParaRP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ü"/>
            </a:pPr>
            <a:r>
              <a:rPr lang="ru-RU" dirty="0" smtClean="0"/>
              <a:t>Прозрачность результатов исследования для всех уровней (институциональный, муниципальный, региональный)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ü"/>
            </a:pPr>
            <a:r>
              <a:rPr lang="ru-RU" dirty="0" smtClean="0"/>
              <a:t>Повышение качества и скорости анализа результатов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ü"/>
            </a:pPr>
            <a:r>
              <a:rPr lang="ru-RU" dirty="0" smtClean="0"/>
              <a:t>Сокращение времени на подготовку текста аналитико-статистической справки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ü"/>
            </a:pPr>
            <a:r>
              <a:rPr lang="ru-RU" dirty="0" smtClean="0"/>
              <a:t>Снижение бюрократической нагрузки</a:t>
            </a:r>
          </a:p>
        </p:txBody>
      </p:sp>
    </p:spTree>
    <p:extLst>
      <p:ext uri="{BB962C8B-B14F-4D97-AF65-F5344CB8AC3E}">
        <p14:creationId xmlns:p14="http://schemas.microsoft.com/office/powerpoint/2010/main" val="990279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0F441-FB38-4E1A-A3E8-9BAFAC3749C3}" type="slidenum">
              <a:rPr lang="ru-RU" smtClean="0"/>
              <a:t>18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783080" y="161836"/>
            <a:ext cx="858012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chemeClr val="accent5">
                    <a:lumMod val="50000"/>
                  </a:schemeClr>
                </a:solidFill>
                <a:ea typeface="+mj-ea"/>
                <a:cs typeface="Times New Roman" panose="02020603050405020304" pitchFamily="18" charset="0"/>
              </a:rPr>
              <a:t>Планирование работы муниципальных методических служб по ключевым направлениям научно-методического сопровождения непрерывного профессионального развития педагогов и управленческих кадров на 2024 год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82" t="20416" r="10312" b="10000"/>
          <a:stretch/>
        </p:blipFill>
        <p:spPr bwMode="auto">
          <a:xfrm>
            <a:off x="1571780" y="1085166"/>
            <a:ext cx="8791420" cy="5468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69200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940617" y="2910256"/>
            <a:ext cx="7075537" cy="1501292"/>
          </a:xfrm>
        </p:spPr>
        <p:txBody>
          <a:bodyPr>
            <a:noAutofit/>
          </a:bodyPr>
          <a:lstStyle/>
          <a:p>
            <a:pPr algn="l">
              <a:lnSpc>
                <a:spcPct val="100000"/>
              </a:lnSpc>
            </a:pPr>
            <a:r>
              <a:rPr lang="ru-RU" sz="2500" b="1" dirty="0">
                <a:solidFill>
                  <a:schemeClr val="accent5">
                    <a:lumMod val="50000"/>
                  </a:schemeClr>
                </a:solidFill>
                <a:latin typeface="+mn-lt"/>
                <a:cs typeface="Times New Roman" panose="02020603050405020304" pitchFamily="18" charset="0"/>
              </a:rPr>
              <a:t>Проектировочная площадка 3. </a:t>
            </a:r>
            <a:br>
              <a:rPr lang="ru-RU" sz="2500" b="1" dirty="0">
                <a:solidFill>
                  <a:schemeClr val="accent5">
                    <a:lumMod val="50000"/>
                  </a:schemeClr>
                </a:solidFill>
                <a:latin typeface="+mn-lt"/>
                <a:cs typeface="Times New Roman" panose="02020603050405020304" pitchFamily="18" charset="0"/>
              </a:rPr>
            </a:br>
            <a:r>
              <a:rPr lang="ru-RU" sz="2500" dirty="0">
                <a:solidFill>
                  <a:schemeClr val="accent5">
                    <a:lumMod val="50000"/>
                  </a:schemeClr>
                </a:solidFill>
                <a:latin typeface="+mn-lt"/>
                <a:cs typeface="Times New Roman" panose="02020603050405020304" pitchFamily="18" charset="0"/>
              </a:rPr>
              <a:t>Планирование работы муниципальных методических служб по ключевым направлениям и проектам  </a:t>
            </a:r>
            <a:r>
              <a:rPr lang="ru-RU" sz="2500" dirty="0" err="1">
                <a:solidFill>
                  <a:schemeClr val="accent5">
                    <a:lumMod val="50000"/>
                  </a:schemeClr>
                </a:solidFill>
                <a:latin typeface="+mn-lt"/>
                <a:cs typeface="Times New Roman" panose="02020603050405020304" pitchFamily="18" charset="0"/>
              </a:rPr>
              <a:t>цифровизации</a:t>
            </a:r>
            <a:r>
              <a:rPr lang="ru-RU" sz="2500" dirty="0">
                <a:solidFill>
                  <a:schemeClr val="accent5">
                    <a:lumMod val="50000"/>
                  </a:schemeClr>
                </a:solidFill>
                <a:latin typeface="+mn-lt"/>
                <a:cs typeface="Times New Roman" panose="02020603050405020304" pitchFamily="18" charset="0"/>
              </a:rPr>
              <a:t> и цифровой трансформации образования и работы с данными</a:t>
            </a:r>
          </a:p>
        </p:txBody>
      </p:sp>
    </p:spTree>
    <p:extLst>
      <p:ext uri="{BB962C8B-B14F-4D97-AF65-F5344CB8AC3E}">
        <p14:creationId xmlns:p14="http://schemas.microsoft.com/office/powerpoint/2010/main" val="2591230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940617" y="2910256"/>
            <a:ext cx="7075537" cy="1501292"/>
          </a:xfrm>
        </p:spPr>
        <p:txBody>
          <a:bodyPr>
            <a:noAutofit/>
          </a:bodyPr>
          <a:lstStyle/>
          <a:p>
            <a:pPr algn="l">
              <a:lnSpc>
                <a:spcPct val="100000"/>
              </a:lnSpc>
            </a:pPr>
            <a:r>
              <a:rPr lang="ru-RU" sz="2500" b="1" dirty="0">
                <a:solidFill>
                  <a:schemeClr val="accent5">
                    <a:lumMod val="50000"/>
                  </a:schemeClr>
                </a:solidFill>
                <a:latin typeface="+mn-lt"/>
                <a:cs typeface="Times New Roman" panose="02020603050405020304" pitchFamily="18" charset="0"/>
              </a:rPr>
              <a:t>Проектировочная площадка 3. </a:t>
            </a:r>
            <a:br>
              <a:rPr lang="ru-RU" sz="2500" b="1" dirty="0">
                <a:solidFill>
                  <a:schemeClr val="accent5">
                    <a:lumMod val="50000"/>
                  </a:schemeClr>
                </a:solidFill>
                <a:latin typeface="+mn-lt"/>
                <a:cs typeface="Times New Roman" panose="02020603050405020304" pitchFamily="18" charset="0"/>
              </a:rPr>
            </a:br>
            <a:r>
              <a:rPr lang="ru-RU" sz="2500" dirty="0">
                <a:solidFill>
                  <a:schemeClr val="accent5">
                    <a:lumMod val="50000"/>
                  </a:schemeClr>
                </a:solidFill>
                <a:latin typeface="+mn-lt"/>
                <a:cs typeface="Times New Roman" panose="02020603050405020304" pitchFamily="18" charset="0"/>
              </a:rPr>
              <a:t>Планирование работы муниципальных методических служб по ключевым направлениям и проектам  </a:t>
            </a:r>
            <a:r>
              <a:rPr lang="ru-RU" sz="2500" dirty="0" err="1">
                <a:solidFill>
                  <a:schemeClr val="accent5">
                    <a:lumMod val="50000"/>
                  </a:schemeClr>
                </a:solidFill>
                <a:latin typeface="+mn-lt"/>
                <a:cs typeface="Times New Roman" panose="02020603050405020304" pitchFamily="18" charset="0"/>
              </a:rPr>
              <a:t>цифровизации</a:t>
            </a:r>
            <a:r>
              <a:rPr lang="ru-RU" sz="2500" dirty="0">
                <a:solidFill>
                  <a:schemeClr val="accent5">
                    <a:lumMod val="50000"/>
                  </a:schemeClr>
                </a:solidFill>
                <a:latin typeface="+mn-lt"/>
                <a:cs typeface="Times New Roman" panose="02020603050405020304" pitchFamily="18" charset="0"/>
              </a:rPr>
              <a:t> и цифровой трансформации образования и работы с данными</a:t>
            </a:r>
          </a:p>
        </p:txBody>
      </p:sp>
    </p:spTree>
    <p:extLst>
      <p:ext uri="{BB962C8B-B14F-4D97-AF65-F5344CB8AC3E}">
        <p14:creationId xmlns:p14="http://schemas.microsoft.com/office/powerpoint/2010/main" val="1945281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98608" y="1051395"/>
            <a:ext cx="10994783" cy="1815882"/>
          </a:xfrm>
          <a:prstGeom prst="rect">
            <a:avLst/>
          </a:prstGeom>
          <a:ln w="9525">
            <a:solidFill>
              <a:schemeClr val="accent1">
                <a:lumMod val="50000"/>
              </a:schemeClr>
            </a:solidFill>
            <a:prstDash val="sysDash"/>
          </a:ln>
        </p:spPr>
        <p:txBody>
          <a:bodyPr wrap="square">
            <a:spAutoFit/>
          </a:bodyPr>
          <a:lstStyle/>
          <a:p>
            <a:r>
              <a:rPr lang="ru-RU" sz="1600" b="1" dirty="0">
                <a:solidFill>
                  <a:srgbClr val="000000"/>
                </a:solidFill>
              </a:rPr>
              <a:t>Допустимость применения </a:t>
            </a:r>
            <a:r>
              <a:rPr lang="ru-RU" sz="1600" dirty="0">
                <a:solidFill>
                  <a:srgbClr val="000000"/>
                </a:solidFill>
              </a:rPr>
              <a:t>в образовательном процессе исключительно </a:t>
            </a:r>
            <a:r>
              <a:rPr lang="ru-RU" sz="1600" b="1" dirty="0">
                <a:solidFill>
                  <a:srgbClr val="000000"/>
                </a:solidFill>
              </a:rPr>
              <a:t>ресурсов</a:t>
            </a:r>
            <a:r>
              <a:rPr lang="ru-RU" sz="1600" dirty="0">
                <a:solidFill>
                  <a:srgbClr val="000000"/>
                </a:solidFill>
              </a:rPr>
              <a:t>, </a:t>
            </a:r>
            <a:r>
              <a:rPr lang="ru-RU" sz="1600" b="1" dirty="0">
                <a:solidFill>
                  <a:srgbClr val="000000"/>
                </a:solidFill>
              </a:rPr>
              <a:t>размещенных в государственных информационных системах</a:t>
            </a:r>
            <a:r>
              <a:rPr lang="ru-RU" sz="1600" dirty="0">
                <a:solidFill>
                  <a:srgbClr val="000000"/>
                </a:solidFill>
              </a:rPr>
              <a:t>. Данное требование относится к:</a:t>
            </a:r>
            <a:endParaRPr lang="ru-RU" sz="1600" dirty="0"/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600" dirty="0">
                <a:solidFill>
                  <a:srgbClr val="000000"/>
                </a:solidFill>
              </a:rPr>
              <a:t>организации электронного обучения</a:t>
            </a:r>
            <a:endParaRPr lang="ru-RU" sz="1600" dirty="0"/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600" dirty="0">
                <a:solidFill>
                  <a:srgbClr val="000000"/>
                </a:solidFill>
              </a:rPr>
              <a:t>применению дистанционных образовательных технологий</a:t>
            </a:r>
            <a:endParaRPr lang="ru-RU" sz="1600" dirty="0"/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600" dirty="0">
                <a:solidFill>
                  <a:srgbClr val="000000"/>
                </a:solidFill>
              </a:rPr>
              <a:t>использованию цифрового образовательного контента</a:t>
            </a:r>
            <a:r>
              <a:rPr lang="ru-RU" sz="1600" dirty="0"/>
              <a:t/>
            </a:r>
            <a:br>
              <a:rPr lang="ru-RU" sz="1600" dirty="0"/>
            </a:br>
            <a:r>
              <a:rPr lang="ru-RU" sz="1600" i="1" dirty="0">
                <a:ea typeface="Times New Roman" panose="02020603050405020304" pitchFamily="18" charset="0"/>
              </a:rPr>
              <a:t>Федеральный закон от 30.12.2021 года № 472-ФЗ «О внесении изменений в Федеральный закон «Об образовании в Российской Федерации» (Статья 16. Часть 3.1)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98608" y="3116256"/>
            <a:ext cx="10994782" cy="1323439"/>
          </a:xfrm>
          <a:prstGeom prst="rect">
            <a:avLst/>
          </a:prstGeom>
          <a:ln w="9525">
            <a:solidFill>
              <a:schemeClr val="accent1">
                <a:lumMod val="50000"/>
              </a:schemeClr>
            </a:solidFill>
            <a:prstDash val="sysDash"/>
          </a:ln>
        </p:spPr>
        <p:txBody>
          <a:bodyPr wrap="square">
            <a:spAutoFit/>
          </a:bodyPr>
          <a:lstStyle/>
          <a:p>
            <a:r>
              <a:rPr lang="ru-RU" sz="1600" b="1" dirty="0">
                <a:solidFill>
                  <a:srgbClr val="000000"/>
                </a:solidFill>
              </a:rPr>
              <a:t>Верифицированный контент, допущенный к применению</a:t>
            </a:r>
            <a:r>
              <a:rPr lang="ru-RU" sz="1600" dirty="0">
                <a:solidFill>
                  <a:srgbClr val="000000"/>
                </a:solidFill>
              </a:rPr>
              <a:t> в образовательном процессе, представлен:</a:t>
            </a:r>
          </a:p>
          <a:p>
            <a:r>
              <a:rPr lang="ru-RU" sz="1600" dirty="0">
                <a:solidFill>
                  <a:srgbClr val="000000"/>
                </a:solidFill>
              </a:rPr>
              <a:t>На платформе ФГИС «Моя школа»: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600" dirty="0">
                <a:solidFill>
                  <a:srgbClr val="000000"/>
                </a:solidFill>
              </a:rPr>
              <a:t>Библиотека ЦОК 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600" dirty="0">
                <a:solidFill>
                  <a:srgbClr val="000000"/>
                </a:solidFill>
              </a:rPr>
              <a:t>Российская электронная школа</a:t>
            </a:r>
          </a:p>
          <a:p>
            <a:r>
              <a:rPr lang="ru-RU" sz="1600" dirty="0">
                <a:solidFill>
                  <a:srgbClr val="000000"/>
                </a:solidFill>
              </a:rPr>
              <a:t>Электронными образовательными ресурсами, утвержденными приказом </a:t>
            </a:r>
            <a:r>
              <a:rPr lang="ru-RU" sz="1600" dirty="0" err="1">
                <a:solidFill>
                  <a:srgbClr val="000000"/>
                </a:solidFill>
              </a:rPr>
              <a:t>Минпросвещения</a:t>
            </a:r>
            <a:r>
              <a:rPr lang="ru-RU" sz="1600" dirty="0">
                <a:solidFill>
                  <a:srgbClr val="000000"/>
                </a:solidFill>
              </a:rPr>
              <a:t> России от 04.10.2023 № 738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82710420-4FE3-40D4-8661-2C8B51DCF30F}"/>
              </a:ext>
            </a:extLst>
          </p:cNvPr>
          <p:cNvSpPr txBox="1"/>
          <p:nvPr/>
        </p:nvSpPr>
        <p:spPr>
          <a:xfrm>
            <a:off x="6497990" y="5841429"/>
            <a:ext cx="4178607" cy="646331"/>
          </a:xfrm>
          <a:prstGeom prst="rect">
            <a:avLst/>
          </a:prstGeom>
          <a:ln w="9525">
            <a:solidFill>
              <a:schemeClr val="accent1">
                <a:lumMod val="50000"/>
              </a:schemeClr>
            </a:solidFill>
            <a:prstDash val="sysDash"/>
          </a:ln>
        </p:spPr>
        <p:txBody>
          <a:bodyPr wrap="square">
            <a:spAutoFit/>
          </a:bodyPr>
          <a:lstStyle>
            <a:defPPr>
              <a:defRPr lang="ru-RU"/>
            </a:defPPr>
            <a:lvl1pPr>
              <a:defRPr>
                <a:solidFill>
                  <a:srgbClr val="000000"/>
                </a:solidFill>
              </a:defRPr>
            </a:lvl1pPr>
          </a:lstStyle>
          <a:p>
            <a:pPr algn="ctr"/>
            <a:r>
              <a:rPr lang="ru-RU" dirty="0"/>
              <a:t>Безопасность доступа к цифровым образовательным ресурсам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AC9ACDCB-A270-4BD5-B6F6-B128DAA4BFA7}"/>
              </a:ext>
            </a:extLst>
          </p:cNvPr>
          <p:cNvSpPr txBox="1"/>
          <p:nvPr/>
        </p:nvSpPr>
        <p:spPr>
          <a:xfrm>
            <a:off x="642715" y="5841428"/>
            <a:ext cx="3898799" cy="646331"/>
          </a:xfrm>
          <a:prstGeom prst="rect">
            <a:avLst/>
          </a:prstGeom>
          <a:ln w="9525">
            <a:solidFill>
              <a:schemeClr val="accent1">
                <a:lumMod val="50000"/>
              </a:schemeClr>
            </a:solidFill>
            <a:prstDash val="sysDash"/>
          </a:ln>
        </p:spPr>
        <p:txBody>
          <a:bodyPr wrap="square">
            <a:spAutoFit/>
          </a:bodyPr>
          <a:lstStyle>
            <a:defPPr>
              <a:defRPr lang="ru-RU"/>
            </a:defPPr>
            <a:lvl1pPr>
              <a:defRPr>
                <a:solidFill>
                  <a:srgbClr val="000000"/>
                </a:solidFill>
              </a:defRPr>
            </a:lvl1pPr>
          </a:lstStyle>
          <a:p>
            <a:pPr algn="ctr"/>
            <a:r>
              <a:rPr lang="ru-RU" dirty="0"/>
              <a:t>Применение отечественных коммуникационных сервисов </a:t>
            </a:r>
          </a:p>
        </p:txBody>
      </p:sp>
      <p:sp>
        <p:nvSpPr>
          <p:cNvPr id="12" name="Заголовок 11">
            <a:extLst>
              <a:ext uri="{FF2B5EF4-FFF2-40B4-BE49-F238E27FC236}">
                <a16:creationId xmlns:a16="http://schemas.microsoft.com/office/drawing/2014/main" xmlns="" id="{6CC8379C-4B53-4D4F-A9BE-C158CE64FB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48449" y="121755"/>
            <a:ext cx="7835515" cy="976455"/>
          </a:xfrm>
        </p:spPr>
        <p:txBody>
          <a:bodyPr>
            <a:normAutofit/>
          </a:bodyPr>
          <a:lstStyle/>
          <a:p>
            <a:pPr algn="ctr"/>
            <a:r>
              <a:rPr lang="ru-RU" sz="2500" b="1" dirty="0">
                <a:solidFill>
                  <a:schemeClr val="accent5">
                    <a:lumMod val="50000"/>
                  </a:schemeClr>
                </a:solidFill>
                <a:latin typeface="+mn-lt"/>
                <a:cs typeface="Times New Roman" panose="02020603050405020304" pitchFamily="18" charset="0"/>
              </a:rPr>
              <a:t>Цифровая образовательная среда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86268" y="5703142"/>
            <a:ext cx="707122" cy="70712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6350" y="5858137"/>
            <a:ext cx="1359082" cy="552127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8D33F4A2-EE4E-4CA6-8CA4-35761EEF46DF}"/>
              </a:ext>
            </a:extLst>
          </p:cNvPr>
          <p:cNvSpPr txBox="1"/>
          <p:nvPr/>
        </p:nvSpPr>
        <p:spPr>
          <a:xfrm>
            <a:off x="598608" y="4688674"/>
            <a:ext cx="10994782" cy="830997"/>
          </a:xfrm>
          <a:prstGeom prst="rect">
            <a:avLst/>
          </a:prstGeom>
          <a:ln w="9525">
            <a:solidFill>
              <a:schemeClr val="accent5">
                <a:lumMod val="75000"/>
              </a:schemeClr>
            </a:solidFill>
            <a:prstDash val="sysDash"/>
          </a:ln>
        </p:spPr>
        <p:txBody>
          <a:bodyPr wrap="square">
            <a:spAutoFit/>
          </a:bodyPr>
          <a:lstStyle>
            <a:defPPr>
              <a:defRPr lang="ru-RU"/>
            </a:defPPr>
            <a:lvl1pPr algn="just">
              <a:defRPr sz="1600">
                <a:solidFill>
                  <a:srgbClr val="000000"/>
                </a:solidFill>
              </a:defRPr>
            </a:lvl1pPr>
          </a:lstStyle>
          <a:p>
            <a:r>
              <a:rPr lang="ru-RU" b="1" dirty="0"/>
              <a:t>Применение отечественных коммуникационных сервисов </a:t>
            </a:r>
          </a:p>
          <a:p>
            <a:r>
              <a:rPr lang="ru-RU" i="1" dirty="0"/>
              <a:t>Федеральный закон от 27.07.2006 № 149-ФЗ «Об информации, информационных технологиях и о защите информации»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(Статья 10. Часть 8) </a:t>
            </a:r>
          </a:p>
        </p:txBody>
      </p:sp>
    </p:spTree>
    <p:extLst>
      <p:ext uri="{BB962C8B-B14F-4D97-AF65-F5344CB8AC3E}">
        <p14:creationId xmlns:p14="http://schemas.microsoft.com/office/powerpoint/2010/main" val="342486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47668" y="213815"/>
            <a:ext cx="7356141" cy="448227"/>
          </a:xfrm>
        </p:spPr>
        <p:txBody>
          <a:bodyPr>
            <a:normAutofit/>
          </a:bodyPr>
          <a:lstStyle/>
          <a:p>
            <a:r>
              <a:rPr lang="ru-RU" sz="2500" b="1" dirty="0">
                <a:solidFill>
                  <a:schemeClr val="accent5">
                    <a:lumMod val="50000"/>
                  </a:schemeClr>
                </a:solidFill>
                <a:latin typeface="+mn-lt"/>
                <a:cs typeface="Times New Roman" panose="02020603050405020304" pitchFamily="18" charset="0"/>
              </a:rPr>
              <a:t>ФГИС «Моя школа» и платформа «</a:t>
            </a:r>
            <a:r>
              <a:rPr lang="ru-RU" sz="2500" b="1" dirty="0" err="1">
                <a:solidFill>
                  <a:schemeClr val="accent5">
                    <a:lumMod val="50000"/>
                  </a:schemeClr>
                </a:solidFill>
                <a:latin typeface="+mn-lt"/>
                <a:cs typeface="Times New Roman" panose="02020603050405020304" pitchFamily="18" charset="0"/>
              </a:rPr>
              <a:t>Сферум</a:t>
            </a:r>
            <a:r>
              <a:rPr lang="ru-RU" sz="2500" b="1" dirty="0">
                <a:solidFill>
                  <a:schemeClr val="accent5">
                    <a:lumMod val="50000"/>
                  </a:schemeClr>
                </a:solidFill>
                <a:latin typeface="+mn-lt"/>
                <a:cs typeface="Times New Roman" panose="02020603050405020304" pitchFamily="18" charset="0"/>
              </a:rPr>
              <a:t>»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8DA2A36E-74A1-4345-BC65-82955614D32D}"/>
              </a:ext>
            </a:extLst>
          </p:cNvPr>
          <p:cNvSpPr txBox="1"/>
          <p:nvPr/>
        </p:nvSpPr>
        <p:spPr>
          <a:xfrm>
            <a:off x="532804" y="1313111"/>
            <a:ext cx="5942191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/>
              <a:t>обеспечение эффективной информационной поддержки органов и организаций системы образования и граждан в рамках процессов организации получения образования </a:t>
            </a:r>
          </a:p>
        </p:txBody>
      </p:sp>
      <p:cxnSp>
        <p:nvCxnSpPr>
          <p:cNvPr id="7" name="Прямая соединительная линия 6">
            <a:extLst>
              <a:ext uri="{FF2B5EF4-FFF2-40B4-BE49-F238E27FC236}">
                <a16:creationId xmlns:a16="http://schemas.microsoft.com/office/drawing/2014/main" xmlns="" id="{86D068A3-4B3B-4105-A118-9D97CBD36686}"/>
              </a:ext>
            </a:extLst>
          </p:cNvPr>
          <p:cNvCxnSpPr>
            <a:cxnSpLocks/>
            <a:endCxn id="10" idx="4"/>
          </p:cNvCxnSpPr>
          <p:nvPr/>
        </p:nvCxnSpPr>
        <p:spPr>
          <a:xfrm>
            <a:off x="432152" y="1399348"/>
            <a:ext cx="7989" cy="2255502"/>
          </a:xfrm>
          <a:prstGeom prst="line">
            <a:avLst/>
          </a:prstGeom>
          <a:ln w="28575">
            <a:solidFill>
              <a:schemeClr val="accent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Овал 7">
            <a:extLst>
              <a:ext uri="{FF2B5EF4-FFF2-40B4-BE49-F238E27FC236}">
                <a16:creationId xmlns:a16="http://schemas.microsoft.com/office/drawing/2014/main" xmlns="" id="{9FD322BA-7057-4584-970C-85F7EB3578CD}"/>
              </a:ext>
            </a:extLst>
          </p:cNvPr>
          <p:cNvSpPr/>
          <p:nvPr/>
        </p:nvSpPr>
        <p:spPr>
          <a:xfrm>
            <a:off x="331500" y="1399348"/>
            <a:ext cx="201304" cy="177421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>
            <a:extLst>
              <a:ext uri="{FF2B5EF4-FFF2-40B4-BE49-F238E27FC236}">
                <a16:creationId xmlns:a16="http://schemas.microsoft.com/office/drawing/2014/main" xmlns="" id="{0AEE42D4-70CF-429A-8AD6-CF0D7E01EFED}"/>
              </a:ext>
            </a:extLst>
          </p:cNvPr>
          <p:cNvSpPr/>
          <p:nvPr/>
        </p:nvSpPr>
        <p:spPr>
          <a:xfrm>
            <a:off x="331500" y="2338127"/>
            <a:ext cx="201304" cy="177421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>
            <a:extLst>
              <a:ext uri="{FF2B5EF4-FFF2-40B4-BE49-F238E27FC236}">
                <a16:creationId xmlns:a16="http://schemas.microsoft.com/office/drawing/2014/main" xmlns="" id="{6B873070-0DBD-4429-99EF-32EB28DFE271}"/>
              </a:ext>
            </a:extLst>
          </p:cNvPr>
          <p:cNvSpPr/>
          <p:nvPr/>
        </p:nvSpPr>
        <p:spPr>
          <a:xfrm>
            <a:off x="339489" y="3477429"/>
            <a:ext cx="201304" cy="177421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>
            <a:extLst>
              <a:ext uri="{FF2B5EF4-FFF2-40B4-BE49-F238E27FC236}">
                <a16:creationId xmlns:a16="http://schemas.microsoft.com/office/drawing/2014/main" xmlns="" id="{7BB285BD-515B-4A32-9DDD-241CDB5A5F3F}"/>
              </a:ext>
            </a:extLst>
          </p:cNvPr>
          <p:cNvSpPr/>
          <p:nvPr/>
        </p:nvSpPr>
        <p:spPr>
          <a:xfrm>
            <a:off x="339489" y="2812580"/>
            <a:ext cx="201304" cy="177421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95F27DFB-99C5-4E99-A6B2-0B5FB9A37BCA}"/>
              </a:ext>
            </a:extLst>
          </p:cNvPr>
          <p:cNvSpPr txBox="1"/>
          <p:nvPr/>
        </p:nvSpPr>
        <p:spPr>
          <a:xfrm>
            <a:off x="540793" y="2230652"/>
            <a:ext cx="609372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/>
              <a:t>управление образовательным процессом 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BD8ECB91-C611-45A7-AEE3-43592EAF4934}"/>
              </a:ext>
            </a:extLst>
          </p:cNvPr>
          <p:cNvSpPr txBox="1"/>
          <p:nvPr/>
        </p:nvSpPr>
        <p:spPr>
          <a:xfrm>
            <a:off x="540793" y="2682948"/>
            <a:ext cx="589583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/>
              <a:t>создание условий для цифровой трансформации системы образования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35108237-68B1-47E4-A7FC-43355FF02691}"/>
              </a:ext>
            </a:extLst>
          </p:cNvPr>
          <p:cNvSpPr txBox="1"/>
          <p:nvPr/>
        </p:nvSpPr>
        <p:spPr>
          <a:xfrm>
            <a:off x="540793" y="3329279"/>
            <a:ext cx="577157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/>
              <a:t>эффективное использование новых возможностей информационных технологий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CA92BC5A-62B8-4B46-9A08-16F3E2E289AD}"/>
              </a:ext>
            </a:extLst>
          </p:cNvPr>
          <p:cNvSpPr txBox="1"/>
          <p:nvPr/>
        </p:nvSpPr>
        <p:spPr>
          <a:xfrm>
            <a:off x="1905003" y="871949"/>
            <a:ext cx="609372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dirty="0"/>
              <a:t>ФГИС «Моя школа» 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254F955C-81D2-42BA-9AC1-7286C4F9A904}"/>
              </a:ext>
            </a:extLst>
          </p:cNvPr>
          <p:cNvSpPr txBox="1"/>
          <p:nvPr/>
        </p:nvSpPr>
        <p:spPr>
          <a:xfrm>
            <a:off x="7378320" y="1313111"/>
            <a:ext cx="4805691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/>
              <a:t>формирование единой среды коммуникаций для всех участников образовательных отношений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xmlns="" id="{E2A13B53-DEBA-4369-A310-A7F7F1C622DF}"/>
              </a:ext>
            </a:extLst>
          </p:cNvPr>
          <p:cNvSpPr txBox="1"/>
          <p:nvPr/>
        </p:nvSpPr>
        <p:spPr>
          <a:xfrm>
            <a:off x="7998727" y="922326"/>
            <a:ext cx="609372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dirty="0"/>
              <a:t>Платформа «</a:t>
            </a:r>
            <a:r>
              <a:rPr lang="ru-RU" b="1" dirty="0" err="1"/>
              <a:t>Сферум</a:t>
            </a:r>
            <a:r>
              <a:rPr lang="ru-RU" b="1" dirty="0"/>
              <a:t>»</a:t>
            </a:r>
          </a:p>
        </p:txBody>
      </p:sp>
      <p:cxnSp>
        <p:nvCxnSpPr>
          <p:cNvPr id="33" name="Прямая соединительная линия 32">
            <a:extLst>
              <a:ext uri="{FF2B5EF4-FFF2-40B4-BE49-F238E27FC236}">
                <a16:creationId xmlns:a16="http://schemas.microsoft.com/office/drawing/2014/main" xmlns="" id="{428A53C0-FACD-4D3D-9DDD-AFF1E3DC3BBD}"/>
              </a:ext>
            </a:extLst>
          </p:cNvPr>
          <p:cNvCxnSpPr>
            <a:cxnSpLocks/>
            <a:endCxn id="19" idx="4"/>
          </p:cNvCxnSpPr>
          <p:nvPr/>
        </p:nvCxnSpPr>
        <p:spPr>
          <a:xfrm>
            <a:off x="7242383" y="1399880"/>
            <a:ext cx="7989" cy="1216296"/>
          </a:xfrm>
          <a:prstGeom prst="line">
            <a:avLst/>
          </a:prstGeom>
          <a:ln w="28575">
            <a:solidFill>
              <a:schemeClr val="accent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Овал 33">
            <a:extLst>
              <a:ext uri="{FF2B5EF4-FFF2-40B4-BE49-F238E27FC236}">
                <a16:creationId xmlns:a16="http://schemas.microsoft.com/office/drawing/2014/main" xmlns="" id="{6C5C26F4-3B78-4BE4-B8B1-0E81718762A5}"/>
              </a:ext>
            </a:extLst>
          </p:cNvPr>
          <p:cNvSpPr/>
          <p:nvPr/>
        </p:nvSpPr>
        <p:spPr>
          <a:xfrm>
            <a:off x="7139484" y="1386152"/>
            <a:ext cx="201304" cy="177421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BE911F40-FFDB-48A4-A766-F641E3D0F54D}"/>
              </a:ext>
            </a:extLst>
          </p:cNvPr>
          <p:cNvSpPr txBox="1"/>
          <p:nvPr/>
        </p:nvSpPr>
        <p:spPr>
          <a:xfrm>
            <a:off x="7366644" y="2310263"/>
            <a:ext cx="480569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/>
              <a:t>обеспечение безопасного информационного пространства</a:t>
            </a:r>
          </a:p>
        </p:txBody>
      </p:sp>
      <p:sp>
        <p:nvSpPr>
          <p:cNvPr id="19" name="Овал 18">
            <a:extLst>
              <a:ext uri="{FF2B5EF4-FFF2-40B4-BE49-F238E27FC236}">
                <a16:creationId xmlns:a16="http://schemas.microsoft.com/office/drawing/2014/main" xmlns="" id="{1F18C1AC-4F3C-4D89-BFEB-AA99173B91B1}"/>
              </a:ext>
            </a:extLst>
          </p:cNvPr>
          <p:cNvSpPr/>
          <p:nvPr/>
        </p:nvSpPr>
        <p:spPr>
          <a:xfrm>
            <a:off x="7149720" y="2438755"/>
            <a:ext cx="201304" cy="177421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22" name="Рисунок 21">
            <a:extLst>
              <a:ext uri="{FF2B5EF4-FFF2-40B4-BE49-F238E27FC236}">
                <a16:creationId xmlns:a16="http://schemas.microsoft.com/office/drawing/2014/main" xmlns="" id="{7257ADBF-2E9E-4FD7-8936-DC7E431C805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7512" t="26019" r="6147" b="19431"/>
          <a:stretch/>
        </p:blipFill>
        <p:spPr>
          <a:xfrm>
            <a:off x="4080258" y="3975610"/>
            <a:ext cx="6118452" cy="28286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360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/>
          </p:nvPr>
        </p:nvGraphicFramePr>
        <p:xfrm>
          <a:off x="290147" y="1230779"/>
          <a:ext cx="11728938" cy="5356655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180492">
                  <a:extLst>
                    <a:ext uri="{9D8B030D-6E8A-4147-A177-3AD203B41FA5}">
                      <a16:colId xmlns:a16="http://schemas.microsoft.com/office/drawing/2014/main" xmlns="" val="674999024"/>
                    </a:ext>
                  </a:extLst>
                </a:gridCol>
                <a:gridCol w="8141676">
                  <a:extLst>
                    <a:ext uri="{9D8B030D-6E8A-4147-A177-3AD203B41FA5}">
                      <a16:colId xmlns:a16="http://schemas.microsoft.com/office/drawing/2014/main" xmlns="" val="2038922787"/>
                    </a:ext>
                  </a:extLst>
                </a:gridCol>
                <a:gridCol w="773723">
                  <a:extLst>
                    <a:ext uri="{9D8B030D-6E8A-4147-A177-3AD203B41FA5}">
                      <a16:colId xmlns:a16="http://schemas.microsoft.com/office/drawing/2014/main" xmlns="" val="356316059"/>
                    </a:ext>
                  </a:extLst>
                </a:gridCol>
                <a:gridCol w="633047">
                  <a:extLst>
                    <a:ext uri="{9D8B030D-6E8A-4147-A177-3AD203B41FA5}">
                      <a16:colId xmlns:a16="http://schemas.microsoft.com/office/drawing/2014/main" xmlns="" val="3859202799"/>
                    </a:ext>
                  </a:extLst>
                </a:gridCol>
              </a:tblGrid>
              <a:tr h="131952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Наименование проекта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812" marR="10812" marT="17787" marB="17787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Наименование показателя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812" marR="10812" marT="17787" marB="17787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</a:rPr>
                        <a:t>Значения по годам</a:t>
                      </a:r>
                      <a:endParaRPr lang="ru-RU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812" marR="10812" marT="17787" marB="17787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159036783"/>
                  </a:ext>
                </a:extLst>
              </a:tr>
              <a:tr h="8932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2023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812" marR="10812" marT="17787" marB="17787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2024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812" marR="10812" marT="17787" marB="17787"/>
                </a:tc>
                <a:extLst>
                  <a:ext uri="{0D108BD9-81ED-4DB2-BD59-A6C34878D82A}">
                    <a16:rowId xmlns:a16="http://schemas.microsoft.com/office/drawing/2014/main" xmlns="" val="962658036"/>
                  </a:ext>
                </a:extLst>
              </a:tr>
              <a:tr h="766033">
                <a:tc>
                  <a:txBody>
                    <a:bodyPr/>
                    <a:lstStyle/>
                    <a:p>
                      <a:pPr marL="360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Создание сервиса «Библиотека цифрового образовательного контента»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812" marR="10812" marT="17787" marB="17787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60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effectLst/>
                        </a:rPr>
                        <a:t>доля обучающихся, родителей (законных представителей) и педагогических работников, </a:t>
                      </a:r>
                      <a:r>
                        <a:rPr lang="ru-RU" sz="1200" dirty="0">
                          <a:effectLst/>
                        </a:rPr>
                        <a:t>которым </a:t>
                      </a:r>
                      <a:r>
                        <a:rPr lang="ru-RU" sz="1200" b="1" dirty="0">
                          <a:effectLst/>
                        </a:rPr>
                        <a:t>обеспечен равный доступ на безвозмездной основе к верифицированному цифровому образовательному </a:t>
                      </a:r>
                      <a:r>
                        <a:rPr lang="ru-RU" sz="1200" b="1" dirty="0" smtClean="0">
                          <a:effectLst/>
                        </a:rPr>
                        <a:t>контенту</a:t>
                      </a:r>
                      <a:r>
                        <a:rPr lang="ru-RU" sz="1200" dirty="0" smtClean="0">
                          <a:effectLst/>
                        </a:rPr>
                        <a:t>, </a:t>
                      </a:r>
                      <a:r>
                        <a:rPr lang="ru-RU" sz="1200" dirty="0">
                          <a:effectLst/>
                        </a:rPr>
                        <a:t>нацеленному на реализацию образовательных программ, построение индивидуальных образовательных траекторий, а также на повышение профессиональной компетентности педагогических работников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812" marR="10812" marT="17787" marB="17787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40%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812" marR="10812" marT="17787" marB="17787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45%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812" marR="10812" marT="17787" marB="17787"/>
                </a:tc>
                <a:extLst>
                  <a:ext uri="{0D108BD9-81ED-4DB2-BD59-A6C34878D82A}">
                    <a16:rowId xmlns:a16="http://schemas.microsoft.com/office/drawing/2014/main" xmlns="" val="3541615350"/>
                  </a:ext>
                </a:extLst>
              </a:tr>
              <a:tr h="626776">
                <a:tc>
                  <a:txBody>
                    <a:bodyPr/>
                    <a:lstStyle/>
                    <a:p>
                      <a:pPr marL="360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Создание и внедрение сервиса для обучающихся «Цифровой помощник ученика»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812" marR="10812" marT="17787" marB="17787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60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</a:rPr>
                        <a:t>доля </a:t>
                      </a:r>
                      <a:r>
                        <a:rPr lang="ru-RU" sz="1200" dirty="0">
                          <a:effectLst/>
                        </a:rPr>
                        <a:t>используемых </a:t>
                      </a:r>
                      <a:r>
                        <a:rPr lang="ru-RU" sz="1200" b="1" dirty="0" err="1">
                          <a:effectLst/>
                        </a:rPr>
                        <a:t>проактивных</a:t>
                      </a:r>
                      <a:r>
                        <a:rPr lang="ru-RU" sz="1200" b="1" dirty="0">
                          <a:effectLst/>
                        </a:rPr>
                        <a:t> сервисов подборки цифрового образовательного контента</a:t>
                      </a:r>
                      <a:r>
                        <a:rPr lang="ru-RU" sz="1200" dirty="0">
                          <a:effectLst/>
                        </a:rPr>
                        <a:t>, позволяющих обучающимся, родителям (законным представителям) и педагогическим работникам эффективно </a:t>
                      </a:r>
                      <a:r>
                        <a:rPr lang="ru-RU" sz="1200" b="1" dirty="0">
                          <a:effectLst/>
                        </a:rPr>
                        <a:t>планировать индивидуальный план (программу) обучения</a:t>
                      </a:r>
                      <a:r>
                        <a:rPr lang="ru-RU" sz="1200" dirty="0">
                          <a:effectLst/>
                        </a:rPr>
                        <a:t>, а также обеспечить высокое качество реализации общеобразовательных программ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812" marR="10812" marT="17787" marB="17787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35%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812" marR="10812" marT="17787" marB="17787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60%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812" marR="10812" marT="17787" marB="17787"/>
                </a:tc>
                <a:extLst>
                  <a:ext uri="{0D108BD9-81ED-4DB2-BD59-A6C34878D82A}">
                    <a16:rowId xmlns:a16="http://schemas.microsoft.com/office/drawing/2014/main" xmlns="" val="1840296026"/>
                  </a:ext>
                </a:extLst>
              </a:tr>
              <a:tr h="788012">
                <a:tc>
                  <a:txBody>
                    <a:bodyPr/>
                    <a:lstStyle/>
                    <a:p>
                      <a:pPr marL="360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Создание и внедрение сервиса «Цифровой помощник родителя»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812" marR="10812" marT="17787" marB="17787"/>
                </a:tc>
                <a:tc>
                  <a:txBody>
                    <a:bodyPr/>
                    <a:lstStyle/>
                    <a:p>
                      <a:pPr marL="360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доля обучающихся и их родителей (законных представителей), которым создана возможность </a:t>
                      </a:r>
                      <a:r>
                        <a:rPr lang="ru-RU" sz="1200" b="1" dirty="0">
                          <a:effectLst/>
                        </a:rPr>
                        <a:t>формирования эффективной системы выявления, развития и поддержки талантов у детей при помощи комплексного </a:t>
                      </a:r>
                      <a:r>
                        <a:rPr lang="ru-RU" sz="1200" b="1" dirty="0" err="1">
                          <a:effectLst/>
                        </a:rPr>
                        <a:t>проактивного</a:t>
                      </a:r>
                      <a:r>
                        <a:rPr lang="ru-RU" sz="1200" b="1" dirty="0">
                          <a:effectLst/>
                        </a:rPr>
                        <a:t> сервиса</a:t>
                      </a:r>
                      <a:r>
                        <a:rPr lang="ru-RU" sz="1200" dirty="0">
                          <a:effectLst/>
                        </a:rPr>
                        <a:t>, среди прочего обеспечивающего автоматизированный подбор и поступление в общеобразовательные организации, запись на участие в олимпиадах, конкурсах, соревнованиях и (или) государственных итоговых аттестациях, получение документов об образовании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812" marR="10812" marT="17787" marB="17787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20%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812" marR="10812" marT="17787" marB="17787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80%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812" marR="10812" marT="17787" marB="17787"/>
                </a:tc>
                <a:extLst>
                  <a:ext uri="{0D108BD9-81ED-4DB2-BD59-A6C34878D82A}">
                    <a16:rowId xmlns:a16="http://schemas.microsoft.com/office/drawing/2014/main" xmlns="" val="746866847"/>
                  </a:ext>
                </a:extLst>
              </a:tr>
              <a:tr h="626776">
                <a:tc>
                  <a:txBody>
                    <a:bodyPr/>
                    <a:lstStyle/>
                    <a:p>
                      <a:pPr marL="360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Создание и внедрение сервиса для обучающихся «Цифровое портфолио ученика»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812" marR="10812" marT="17787" marB="17787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60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доля обучающихся, родителей (законных представителей) и педагогических работников, которым обеспечена </a:t>
                      </a:r>
                      <a:r>
                        <a:rPr lang="ru-RU" sz="1200" b="1" dirty="0">
                          <a:effectLst/>
                        </a:rPr>
                        <a:t>возможность эффективно планировать траекторию личностного роста обучающегося</a:t>
                      </a:r>
                      <a:r>
                        <a:rPr lang="ru-RU" sz="1200" dirty="0">
                          <a:effectLst/>
                        </a:rPr>
                        <a:t>, что будет способствовать повышению качества профессиональной ориентации обучающихся всех уровней общего образования, а также среднего профессионального образования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812" marR="10812" marT="17787" marB="17787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25%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812" marR="10812" marT="17787" marB="17787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40%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812" marR="10812" marT="17787" marB="17787"/>
                </a:tc>
                <a:extLst>
                  <a:ext uri="{0D108BD9-81ED-4DB2-BD59-A6C34878D82A}">
                    <a16:rowId xmlns:a16="http://schemas.microsoft.com/office/drawing/2014/main" xmlns="" val="1139192269"/>
                  </a:ext>
                </a:extLst>
              </a:tr>
              <a:tr h="734267">
                <a:tc>
                  <a:txBody>
                    <a:bodyPr/>
                    <a:lstStyle/>
                    <a:p>
                      <a:pPr marL="360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Создание и внедрение сервиса «Цифровой помощник учителя»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812" marR="10812" marT="17787" marB="17787"/>
                </a:tc>
                <a:tc>
                  <a:txBody>
                    <a:bodyPr/>
                    <a:lstStyle/>
                    <a:p>
                      <a:pPr marL="360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доля педагогических работников, которым обеспечена </a:t>
                      </a:r>
                      <a:r>
                        <a:rPr lang="ru-RU" sz="1200" b="1" dirty="0">
                          <a:effectLst/>
                        </a:rPr>
                        <a:t>возможность автоматизированного планирования образовательных программ, а также возможность осуществлять проверку домашних заданий с использованием экспертных систем искусственного интеллекта</a:t>
                      </a:r>
                      <a:r>
                        <a:rPr lang="ru-RU" sz="1200" dirty="0">
                          <a:effectLst/>
                        </a:rPr>
                        <a:t>, что снизит уровень перегрузки рутинными процедурами, создаст возможности </a:t>
                      </a:r>
                      <a:r>
                        <a:rPr lang="ru-RU" sz="1200" b="1" dirty="0">
                          <a:effectLst/>
                        </a:rPr>
                        <a:t>повышения квалификации и уровня профессиональной компетентности педагогических работников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812" marR="10812" marT="17787" marB="17787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10%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812" marR="10812" marT="17787" marB="17787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90%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812" marR="10812" marT="17787" marB="17787"/>
                </a:tc>
                <a:extLst>
                  <a:ext uri="{0D108BD9-81ED-4DB2-BD59-A6C34878D82A}">
                    <a16:rowId xmlns:a16="http://schemas.microsoft.com/office/drawing/2014/main" xmlns="" val="2576098275"/>
                  </a:ext>
                </a:extLst>
              </a:tr>
              <a:tr h="519285">
                <a:tc>
                  <a:txBody>
                    <a:bodyPr/>
                    <a:lstStyle/>
                    <a:p>
                      <a:pPr marL="360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Создание и внедрение системы управления в образовательной организации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812" marR="10812" marT="17787" marB="17787"/>
                </a:tc>
                <a:tc>
                  <a:txBody>
                    <a:bodyPr/>
                    <a:lstStyle/>
                    <a:p>
                      <a:pPr marL="360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доля образовательных организаций, </a:t>
                      </a:r>
                      <a:r>
                        <a:rPr lang="ru-RU" sz="1200" b="1" dirty="0">
                          <a:effectLst/>
                        </a:rPr>
                        <a:t>введение электронного документооборота </a:t>
                      </a:r>
                      <a:r>
                        <a:rPr lang="ru-RU" sz="1200" dirty="0">
                          <a:effectLst/>
                        </a:rPr>
                        <a:t>в которых позволит снизить уровень бюрократизации образовательной деятельности, даст возможность принимать управленческие решения </a:t>
                      </a:r>
                      <a:r>
                        <a:rPr lang="ru-RU" sz="1200" b="1" dirty="0">
                          <a:effectLst/>
                        </a:rPr>
                        <a:t>на основе анализа больших данных с помощью интеллектуальных алгоритмов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812" marR="10812" marT="17787" marB="17787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10%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812" marR="10812" marT="17787" marB="17787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90%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812" marR="10812" marT="17787" marB="17787"/>
                </a:tc>
                <a:extLst>
                  <a:ext uri="{0D108BD9-81ED-4DB2-BD59-A6C34878D82A}">
                    <a16:rowId xmlns:a16="http://schemas.microsoft.com/office/drawing/2014/main" xmlns="" val="1491110118"/>
                  </a:ext>
                </a:extLst>
              </a:tr>
            </a:tbl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685800" y="597681"/>
            <a:ext cx="1028699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i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Распоряжение Правительства РФ от 02.12.2021 </a:t>
            </a:r>
            <a:r>
              <a:rPr lang="ru-RU" sz="1400" i="1" dirty="0" smtClean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№ 3427-р «Об </a:t>
            </a:r>
            <a:r>
              <a:rPr lang="ru-RU" sz="1400" i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утверждении стратегического направления в области цифровой трансформации образования, относящейся к сфере деятельности Министерства просвещения Российской </a:t>
            </a:r>
            <a:r>
              <a:rPr lang="ru-RU" sz="1400" i="1" dirty="0" smtClean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Федерации»</a:t>
            </a:r>
            <a:endParaRPr lang="ru-RU" sz="1400" i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013439" y="136016"/>
            <a:ext cx="8405446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2200" b="1" dirty="0" smtClean="0">
                <a:solidFill>
                  <a:schemeClr val="accent5">
                    <a:lumMod val="50000"/>
                  </a:schemeClr>
                </a:solidFill>
                <a:ea typeface="+mj-ea"/>
                <a:cs typeface="+mj-cs"/>
              </a:rPr>
              <a:t>Проекты в </a:t>
            </a:r>
            <a:r>
              <a:rPr lang="ru-RU" sz="2200" b="1" dirty="0">
                <a:solidFill>
                  <a:schemeClr val="accent5">
                    <a:lumMod val="50000"/>
                  </a:schemeClr>
                </a:solidFill>
                <a:ea typeface="+mj-ea"/>
                <a:cs typeface="+mj-cs"/>
              </a:rPr>
              <a:t>области цифровой трансформации образования</a:t>
            </a:r>
          </a:p>
        </p:txBody>
      </p:sp>
    </p:spTree>
    <p:extLst>
      <p:ext uri="{BB962C8B-B14F-4D97-AF65-F5344CB8AC3E}">
        <p14:creationId xmlns:p14="http://schemas.microsoft.com/office/powerpoint/2010/main" val="4112140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15568" t="45326" r="23303" b="28335"/>
          <a:stretch/>
        </p:blipFill>
        <p:spPr>
          <a:xfrm>
            <a:off x="189034" y="1732032"/>
            <a:ext cx="6040316" cy="146393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/>
          <a:srcRect l="15877" t="41167" r="22754" b="30992"/>
          <a:stretch/>
        </p:blipFill>
        <p:spPr>
          <a:xfrm>
            <a:off x="276957" y="4086154"/>
            <a:ext cx="6022733" cy="1536937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6611815" y="3195968"/>
            <a:ext cx="543364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/>
              <a:t>Активные педагоги </a:t>
            </a:r>
            <a:r>
              <a:rPr lang="ru-RU" sz="1600" dirty="0"/>
              <a:t>- это пользователь, который привязан к сообществу организации и имеет роль учителя или администратора и который </a:t>
            </a:r>
            <a:r>
              <a:rPr lang="ru-RU" sz="1600" b="1" dirty="0"/>
              <a:t>написали минимум 10 сообщений за </a:t>
            </a:r>
            <a:r>
              <a:rPr lang="ru-RU" sz="1600" b="1" dirty="0" smtClean="0"/>
              <a:t>неделю</a:t>
            </a:r>
            <a:r>
              <a:rPr lang="ru-RU" sz="1600" dirty="0" smtClean="0"/>
              <a:t> (если </a:t>
            </a:r>
            <a:r>
              <a:rPr lang="ru-RU" sz="1600" dirty="0"/>
              <a:t>учитель состоит в нескольких школах, то его значение плюсуется только одной </a:t>
            </a:r>
            <a:r>
              <a:rPr lang="ru-RU" sz="1600" dirty="0" smtClean="0"/>
              <a:t>школе, сообщения </a:t>
            </a:r>
            <a:r>
              <a:rPr lang="ru-RU" sz="1600" dirty="0"/>
              <a:t>учитываются в любых созданных чатах как в </a:t>
            </a:r>
            <a:r>
              <a:rPr lang="ru-RU" sz="1600" dirty="0" err="1"/>
              <a:t>Сферуме</a:t>
            </a:r>
            <a:r>
              <a:rPr lang="ru-RU" sz="1600" dirty="0"/>
              <a:t>, так и в </a:t>
            </a:r>
            <a:r>
              <a:rPr lang="ru-RU" sz="1600" dirty="0" smtClean="0"/>
              <a:t>ВКМ. </a:t>
            </a:r>
            <a:r>
              <a:rPr lang="ru-RU" sz="1600" dirty="0"/>
              <a:t>Сообщения учитываются </a:t>
            </a:r>
            <a:r>
              <a:rPr lang="ru-RU" sz="1600" dirty="0" err="1"/>
              <a:t>накопительно</a:t>
            </a:r>
            <a:r>
              <a:rPr lang="ru-RU" sz="1600" dirty="0"/>
              <a:t> вне зависимости от того все десять были написаны в одном чате или 3 в одном, 7 в </a:t>
            </a:r>
            <a:r>
              <a:rPr lang="ru-RU" sz="1600" dirty="0" smtClean="0"/>
              <a:t>другом)</a:t>
            </a:r>
            <a:endParaRPr lang="ru-RU" sz="16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6611815" y="1685835"/>
            <a:ext cx="543364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/>
              <a:t>Активная организация</a:t>
            </a:r>
            <a:r>
              <a:rPr lang="ru-RU" sz="1600" dirty="0" smtClean="0"/>
              <a:t> – это организация, </a:t>
            </a:r>
            <a:r>
              <a:rPr lang="ru-RU" sz="1600" dirty="0"/>
              <a:t>в </a:t>
            </a:r>
            <a:r>
              <a:rPr lang="ru-RU" sz="1600" dirty="0" smtClean="0"/>
              <a:t>которой </a:t>
            </a:r>
            <a:r>
              <a:rPr lang="ru-RU" sz="1600" dirty="0"/>
              <a:t>присутствуют </a:t>
            </a:r>
            <a:r>
              <a:rPr lang="ru-RU" sz="1600" b="1" dirty="0"/>
              <a:t>минимум</a:t>
            </a:r>
            <a:r>
              <a:rPr lang="ru-RU" sz="1600" dirty="0"/>
              <a:t> </a:t>
            </a:r>
            <a:r>
              <a:rPr lang="ru-RU" sz="1600" b="1" dirty="0"/>
              <a:t>два пользователя </a:t>
            </a:r>
            <a:r>
              <a:rPr lang="ru-RU" sz="1600" dirty="0"/>
              <a:t>с ролью </a:t>
            </a:r>
            <a:r>
              <a:rPr lang="ru-RU" sz="1600" dirty="0" smtClean="0"/>
              <a:t>администратора</a:t>
            </a:r>
            <a:r>
              <a:rPr lang="ru-RU" sz="1600" dirty="0"/>
              <a:t>, учителя или ученика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881554" y="441736"/>
            <a:ext cx="744708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chemeClr val="accent5">
                    <a:lumMod val="50000"/>
                  </a:schemeClr>
                </a:solidFill>
              </a:rPr>
              <a:t>Мониторинг подключения платформе </a:t>
            </a:r>
            <a:r>
              <a:rPr lang="ru-RU" sz="2000" b="1" dirty="0" err="1">
                <a:solidFill>
                  <a:schemeClr val="accent5">
                    <a:lumMod val="50000"/>
                  </a:schemeClr>
                </a:solidFill>
              </a:rPr>
              <a:t>Сферум</a:t>
            </a:r>
            <a:endParaRPr lang="ru-RU" sz="20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5509" y="1347281"/>
            <a:ext cx="457199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i="1" dirty="0" smtClean="0"/>
              <a:t>Дошкольные образовательные организации </a:t>
            </a:r>
            <a:endParaRPr lang="ru-RU" sz="1600" b="1" i="1" dirty="0"/>
          </a:p>
        </p:txBody>
      </p:sp>
      <p:sp>
        <p:nvSpPr>
          <p:cNvPr id="8" name="TextBox 7"/>
          <p:cNvSpPr txBox="1"/>
          <p:nvPr/>
        </p:nvSpPr>
        <p:spPr>
          <a:xfrm>
            <a:off x="65942" y="3556374"/>
            <a:ext cx="457199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i="1" dirty="0" smtClean="0"/>
              <a:t>Общеобразовательные организации </a:t>
            </a:r>
            <a:endParaRPr lang="ru-RU" sz="1600" b="1" i="1" dirty="0"/>
          </a:p>
        </p:txBody>
      </p:sp>
    </p:spTree>
    <p:extLst>
      <p:ext uri="{BB962C8B-B14F-4D97-AF65-F5344CB8AC3E}">
        <p14:creationId xmlns:p14="http://schemas.microsoft.com/office/powerpoint/2010/main" val="379658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xmlns="" id="{DF49CA16-2FA2-4B99-BA6E-0F4855C2DE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0F441-FB38-4E1A-A3E8-9BAFAC3749C3}" type="slidenum">
              <a:rPr lang="ru-RU" smtClean="0"/>
              <a:t>7</a:t>
            </a:fld>
            <a:endParaRPr lang="ru-RU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76EC2F5F-2EAC-45DC-B477-E3D3FE2C4DD3}"/>
              </a:ext>
            </a:extLst>
          </p:cNvPr>
          <p:cNvSpPr txBox="1"/>
          <p:nvPr/>
        </p:nvSpPr>
        <p:spPr>
          <a:xfrm>
            <a:off x="3213166" y="289779"/>
            <a:ext cx="6093724" cy="4770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500" b="1" dirty="0">
                <a:solidFill>
                  <a:schemeClr val="accent5">
                    <a:lumMod val="50000"/>
                  </a:schemeClr>
                </a:solidFill>
                <a:ea typeface="+mj-ea"/>
                <a:cs typeface="Times New Roman" panose="02020603050405020304" pitchFamily="18" charset="0"/>
              </a:rPr>
              <a:t>Сопровождение по реализации проекта  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934A0CB8-8F9D-4A0E-85CE-C5C0729BE6A5}"/>
              </a:ext>
            </a:extLst>
          </p:cNvPr>
          <p:cNvSpPr txBox="1"/>
          <p:nvPr/>
        </p:nvSpPr>
        <p:spPr>
          <a:xfrm>
            <a:off x="4003046" y="1087533"/>
            <a:ext cx="391295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dirty="0"/>
              <a:t>ФГИС «Моя школа»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1E17EEAD-1EA5-4024-9698-C818FDD0AB15}"/>
              </a:ext>
            </a:extLst>
          </p:cNvPr>
          <p:cNvSpPr txBox="1"/>
          <p:nvPr/>
        </p:nvSpPr>
        <p:spPr>
          <a:xfrm>
            <a:off x="8298193" y="1050186"/>
            <a:ext cx="363712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dirty="0"/>
              <a:t>Платформа «</a:t>
            </a:r>
            <a:r>
              <a:rPr lang="ru-RU" b="1" dirty="0" err="1"/>
              <a:t>Сферум</a:t>
            </a:r>
            <a:r>
              <a:rPr lang="ru-RU" b="1" dirty="0"/>
              <a:t>»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9A32C61F-BF02-45D5-AFA0-D48092E2A204}"/>
              </a:ext>
            </a:extLst>
          </p:cNvPr>
          <p:cNvSpPr txBox="1"/>
          <p:nvPr/>
        </p:nvSpPr>
        <p:spPr>
          <a:xfrm>
            <a:off x="112281" y="1549322"/>
            <a:ext cx="310088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dirty="0"/>
              <a:t>Раздел на официальном сайте ГБУ ДПО «ЧИРО»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EA7FB43F-6F1E-4828-92AA-C3E98C9E5B94}"/>
              </a:ext>
            </a:extLst>
          </p:cNvPr>
          <p:cNvSpPr txBox="1"/>
          <p:nvPr/>
        </p:nvSpPr>
        <p:spPr>
          <a:xfrm>
            <a:off x="8109262" y="1626753"/>
            <a:ext cx="487680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dirty="0">
                <a:hlinkClick r:id="rId3"/>
              </a:rPr>
              <a:t>https://rcokio.ru/platforma-sferum/</a:t>
            </a:r>
            <a:endParaRPr lang="ru-RU" sz="1600" dirty="0"/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xmlns="" id="{6CFD43C8-1E16-47DC-AA62-DA8AE4788231}"/>
              </a:ext>
            </a:extLst>
          </p:cNvPr>
          <p:cNvSpPr/>
          <p:nvPr/>
        </p:nvSpPr>
        <p:spPr>
          <a:xfrm>
            <a:off x="130033" y="5501221"/>
            <a:ext cx="28120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Координаторы проектов </a:t>
            </a:r>
            <a:endParaRPr lang="ru-RU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7C8F9D71-5E00-408C-8520-21452B14CB08}"/>
              </a:ext>
            </a:extLst>
          </p:cNvPr>
          <p:cNvSpPr txBox="1"/>
          <p:nvPr/>
        </p:nvSpPr>
        <p:spPr>
          <a:xfrm>
            <a:off x="7774219" y="4163922"/>
            <a:ext cx="391295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dirty="0">
                <a:hlinkClick r:id="rId4"/>
              </a:rPr>
              <a:t>https://sferum.ru/?p=messages&amp;join=BxGpzCx8XwPKrPDAF/qy2QZAwVJEJFhreDc=</a:t>
            </a:r>
            <a:endParaRPr lang="ru-RU" sz="1600" dirty="0"/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xmlns="" id="{E107AD7D-E138-49C6-9C69-54094BB650F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48451" y="2547122"/>
            <a:ext cx="1616800" cy="1616800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D7481333-355F-48F2-9DC2-F11FDEF64965}"/>
              </a:ext>
            </a:extLst>
          </p:cNvPr>
          <p:cNvSpPr txBox="1"/>
          <p:nvPr/>
        </p:nvSpPr>
        <p:spPr>
          <a:xfrm>
            <a:off x="3422640" y="1641071"/>
            <a:ext cx="3729267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dirty="0">
                <a:hlinkClick r:id="rId6"/>
              </a:rPr>
              <a:t>https://chiro74.ru/fgis-moja-shkola/</a:t>
            </a:r>
            <a:endParaRPr lang="en-US" sz="1600" dirty="0"/>
          </a:p>
        </p:txBody>
      </p:sp>
      <p:pic>
        <p:nvPicPr>
          <p:cNvPr id="18" name="Рисунок 17">
            <a:extLst>
              <a:ext uri="{FF2B5EF4-FFF2-40B4-BE49-F238E27FC236}">
                <a16:creationId xmlns:a16="http://schemas.microsoft.com/office/drawing/2014/main" xmlns="" id="{127F15A0-AABF-489E-9B65-E580578C45A6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60539" t="55313" r="24066" b="17734"/>
          <a:stretch/>
        </p:blipFill>
        <p:spPr>
          <a:xfrm>
            <a:off x="4216091" y="2570558"/>
            <a:ext cx="1743432" cy="1716884"/>
          </a:xfrm>
          <a:prstGeom prst="rect">
            <a:avLst/>
          </a:prstGeom>
        </p:spPr>
      </p:pic>
      <p:cxnSp>
        <p:nvCxnSpPr>
          <p:cNvPr id="20" name="Прямая соединительная линия 19">
            <a:extLst>
              <a:ext uri="{FF2B5EF4-FFF2-40B4-BE49-F238E27FC236}">
                <a16:creationId xmlns:a16="http://schemas.microsoft.com/office/drawing/2014/main" xmlns="" id="{AC67BA10-53FF-4999-8A5E-FDA79609478F}"/>
              </a:ext>
            </a:extLst>
          </p:cNvPr>
          <p:cNvCxnSpPr>
            <a:cxnSpLocks/>
          </p:cNvCxnSpPr>
          <p:nvPr/>
        </p:nvCxnSpPr>
        <p:spPr>
          <a:xfrm>
            <a:off x="7395882" y="1487592"/>
            <a:ext cx="2919" cy="3640967"/>
          </a:xfrm>
          <a:prstGeom prst="line">
            <a:avLst/>
          </a:prstGeom>
          <a:ln w="12700">
            <a:solidFill>
              <a:schemeClr val="accent5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>
            <a:extLst>
              <a:ext uri="{FF2B5EF4-FFF2-40B4-BE49-F238E27FC236}">
                <a16:creationId xmlns:a16="http://schemas.microsoft.com/office/drawing/2014/main" xmlns="" id="{3F501C4A-53BD-41F4-BB52-9772F29E8999}"/>
              </a:ext>
            </a:extLst>
          </p:cNvPr>
          <p:cNvCxnSpPr>
            <a:cxnSpLocks/>
          </p:cNvCxnSpPr>
          <p:nvPr/>
        </p:nvCxnSpPr>
        <p:spPr>
          <a:xfrm flipH="1" flipV="1">
            <a:off x="1" y="1487593"/>
            <a:ext cx="12191999" cy="17687"/>
          </a:xfrm>
          <a:prstGeom prst="line">
            <a:avLst/>
          </a:prstGeom>
          <a:ln w="12700">
            <a:solidFill>
              <a:schemeClr val="accent5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>
            <a:extLst>
              <a:ext uri="{FF2B5EF4-FFF2-40B4-BE49-F238E27FC236}">
                <a16:creationId xmlns:a16="http://schemas.microsoft.com/office/drawing/2014/main" xmlns="" id="{0BAAB9EB-B996-4421-A450-130601102FFE}"/>
              </a:ext>
            </a:extLst>
          </p:cNvPr>
          <p:cNvCxnSpPr>
            <a:cxnSpLocks/>
          </p:cNvCxnSpPr>
          <p:nvPr/>
        </p:nvCxnSpPr>
        <p:spPr>
          <a:xfrm flipH="1">
            <a:off x="2930401" y="1487592"/>
            <a:ext cx="11724" cy="4985520"/>
          </a:xfrm>
          <a:prstGeom prst="line">
            <a:avLst/>
          </a:prstGeom>
          <a:ln w="12700">
            <a:solidFill>
              <a:schemeClr val="accent5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>
            <a:extLst>
              <a:ext uri="{FF2B5EF4-FFF2-40B4-BE49-F238E27FC236}">
                <a16:creationId xmlns:a16="http://schemas.microsoft.com/office/drawing/2014/main" xmlns="" id="{37186708-9DA9-47F4-BCEA-FEA13DBE8ABD}"/>
              </a:ext>
            </a:extLst>
          </p:cNvPr>
          <p:cNvCxnSpPr>
            <a:cxnSpLocks/>
          </p:cNvCxnSpPr>
          <p:nvPr/>
        </p:nvCxnSpPr>
        <p:spPr>
          <a:xfrm flipH="1">
            <a:off x="0" y="2300233"/>
            <a:ext cx="12192000" cy="28476"/>
          </a:xfrm>
          <a:prstGeom prst="line">
            <a:avLst/>
          </a:prstGeom>
          <a:ln w="12700">
            <a:solidFill>
              <a:schemeClr val="accent5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>
            <a:extLst>
              <a:ext uri="{FF2B5EF4-FFF2-40B4-BE49-F238E27FC236}">
                <a16:creationId xmlns:a16="http://schemas.microsoft.com/office/drawing/2014/main" xmlns="" id="{194F2872-A66C-46DC-8711-B0CD7756F6B8}"/>
              </a:ext>
            </a:extLst>
          </p:cNvPr>
          <p:cNvCxnSpPr>
            <a:cxnSpLocks/>
          </p:cNvCxnSpPr>
          <p:nvPr/>
        </p:nvCxnSpPr>
        <p:spPr>
          <a:xfrm flipH="1">
            <a:off x="0" y="5128559"/>
            <a:ext cx="12192001" cy="0"/>
          </a:xfrm>
          <a:prstGeom prst="line">
            <a:avLst/>
          </a:prstGeom>
          <a:ln w="12700">
            <a:solidFill>
              <a:schemeClr val="accent5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Прямоугольник 8"/>
          <p:cNvSpPr/>
          <p:nvPr/>
        </p:nvSpPr>
        <p:spPr>
          <a:xfrm>
            <a:off x="3652113" y="4347339"/>
            <a:ext cx="292156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>
                <a:hlinkClick r:id="rId8"/>
              </a:rPr>
              <a:t>https://t.me/+</a:t>
            </a:r>
            <a:r>
              <a:rPr lang="en-US" sz="1600" dirty="0" smtClean="0">
                <a:hlinkClick r:id="rId8"/>
              </a:rPr>
              <a:t>Hil20ZT9U-9mYTFi</a:t>
            </a:r>
            <a:endParaRPr lang="ru-RU" sz="1600" dirty="0" smtClean="0"/>
          </a:p>
          <a:p>
            <a:endParaRPr lang="ru-RU" dirty="0"/>
          </a:p>
        </p:txBody>
      </p:sp>
      <p:cxnSp>
        <p:nvCxnSpPr>
          <p:cNvPr id="30" name="Прямая соединительная линия 29">
            <a:extLst>
              <a:ext uri="{FF2B5EF4-FFF2-40B4-BE49-F238E27FC236}">
                <a16:creationId xmlns:a16="http://schemas.microsoft.com/office/drawing/2014/main" xmlns="" id="{194F2872-A66C-46DC-8711-B0CD7756F6B8}"/>
              </a:ext>
            </a:extLst>
          </p:cNvPr>
          <p:cNvCxnSpPr>
            <a:cxnSpLocks/>
          </p:cNvCxnSpPr>
          <p:nvPr/>
        </p:nvCxnSpPr>
        <p:spPr>
          <a:xfrm flipH="1" flipV="1">
            <a:off x="0" y="6510521"/>
            <a:ext cx="12192000" cy="7795"/>
          </a:xfrm>
          <a:prstGeom prst="line">
            <a:avLst/>
          </a:prstGeom>
          <a:ln w="12700">
            <a:solidFill>
              <a:schemeClr val="accent5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Прямоугольник 33">
            <a:extLst>
              <a:ext uri="{FF2B5EF4-FFF2-40B4-BE49-F238E27FC236}">
                <a16:creationId xmlns:a16="http://schemas.microsoft.com/office/drawing/2014/main" xmlns="" id="{6CFD43C8-1E16-47DC-AA62-DA8AE4788231}"/>
              </a:ext>
            </a:extLst>
          </p:cNvPr>
          <p:cNvSpPr/>
          <p:nvPr/>
        </p:nvSpPr>
        <p:spPr>
          <a:xfrm>
            <a:off x="152131" y="3434653"/>
            <a:ext cx="28120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Чат для администраторов</a:t>
            </a:r>
          </a:p>
        </p:txBody>
      </p:sp>
      <p:sp>
        <p:nvSpPr>
          <p:cNvPr id="36" name="Прямоугольник 35">
            <a:extLst>
              <a:ext uri="{FF2B5EF4-FFF2-40B4-BE49-F238E27FC236}">
                <a16:creationId xmlns:a16="http://schemas.microsoft.com/office/drawing/2014/main" xmlns="" id="{6CFD43C8-1E16-47DC-AA62-DA8AE4788231}"/>
              </a:ext>
            </a:extLst>
          </p:cNvPr>
          <p:cNvSpPr/>
          <p:nvPr/>
        </p:nvSpPr>
        <p:spPr>
          <a:xfrm>
            <a:off x="2930401" y="5185312"/>
            <a:ext cx="477324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 smtClean="0"/>
              <a:t>Информационно-технологическая поддержка:</a:t>
            </a:r>
          </a:p>
          <a:p>
            <a:pPr algn="ctr"/>
            <a:r>
              <a:rPr lang="ru-RU" sz="1600" dirty="0" smtClean="0"/>
              <a:t>Орехова Тамара Анатольевна</a:t>
            </a:r>
          </a:p>
          <a:p>
            <a:pPr algn="ctr"/>
            <a:r>
              <a:rPr lang="ru-RU" sz="1600" dirty="0" smtClean="0"/>
              <a:t>8(351) 217 31 06</a:t>
            </a:r>
          </a:p>
          <a:p>
            <a:pPr algn="ctr"/>
            <a:r>
              <a:rPr lang="en-US" sz="1600" dirty="0" smtClean="0">
                <a:hlinkClick r:id="rId9"/>
              </a:rPr>
              <a:t>support@chiro74.ru</a:t>
            </a:r>
            <a:r>
              <a:rPr lang="ru-RU" sz="1600" dirty="0" smtClean="0"/>
              <a:t>, </a:t>
            </a:r>
            <a:r>
              <a:rPr lang="en-US" sz="1600" dirty="0" smtClean="0">
                <a:hlinkClick r:id="rId10"/>
              </a:rPr>
              <a:t>ofis@chiro74.ru</a:t>
            </a:r>
            <a:endParaRPr lang="ru-RU" sz="1600" dirty="0" smtClean="0"/>
          </a:p>
        </p:txBody>
      </p:sp>
      <p:sp>
        <p:nvSpPr>
          <p:cNvPr id="38" name="Прямоугольник 37">
            <a:extLst>
              <a:ext uri="{FF2B5EF4-FFF2-40B4-BE49-F238E27FC236}">
                <a16:creationId xmlns:a16="http://schemas.microsoft.com/office/drawing/2014/main" xmlns="" id="{6CFD43C8-1E16-47DC-AA62-DA8AE4788231}"/>
              </a:ext>
            </a:extLst>
          </p:cNvPr>
          <p:cNvSpPr/>
          <p:nvPr/>
        </p:nvSpPr>
        <p:spPr>
          <a:xfrm>
            <a:off x="7595580" y="5185312"/>
            <a:ext cx="433974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 smtClean="0"/>
              <a:t>Методическая поддержка:</a:t>
            </a:r>
          </a:p>
          <a:p>
            <a:pPr algn="ctr"/>
            <a:r>
              <a:rPr lang="ru-RU" sz="1600" dirty="0" smtClean="0"/>
              <a:t>Сахно Ольга Александровна</a:t>
            </a:r>
          </a:p>
          <a:p>
            <a:pPr algn="ctr"/>
            <a:r>
              <a:rPr lang="ru-RU" sz="1600" dirty="0" smtClean="0"/>
              <a:t>8(351</a:t>
            </a:r>
            <a:r>
              <a:rPr lang="ru-RU" sz="1600" dirty="0"/>
              <a:t>) </a:t>
            </a:r>
            <a:r>
              <a:rPr lang="ru-RU" sz="1600" dirty="0" smtClean="0"/>
              <a:t>217-31-10</a:t>
            </a:r>
          </a:p>
          <a:p>
            <a:pPr algn="ctr"/>
            <a:r>
              <a:rPr lang="en-US" sz="1600" dirty="0" smtClean="0">
                <a:hlinkClick r:id="rId9"/>
              </a:rPr>
              <a:t>support@chiro74.ru</a:t>
            </a:r>
            <a:r>
              <a:rPr lang="ru-RU" sz="1600" dirty="0" smtClean="0"/>
              <a:t>, </a:t>
            </a:r>
            <a:r>
              <a:rPr lang="en-US" sz="1600" u="sng" dirty="0" err="1">
                <a:hlinkClick r:id="rId11"/>
              </a:rPr>
              <a:t>olga</a:t>
            </a:r>
            <a:r>
              <a:rPr lang="ru-RU" sz="1600" u="sng" dirty="0">
                <a:hlinkClick r:id="rId11"/>
              </a:rPr>
              <a:t>.</a:t>
            </a:r>
            <a:r>
              <a:rPr lang="en-US" sz="1600" u="sng" dirty="0" err="1">
                <a:hlinkClick r:id="rId11"/>
              </a:rPr>
              <a:t>sahno</a:t>
            </a:r>
            <a:r>
              <a:rPr lang="ru-RU" sz="1600" u="sng" dirty="0">
                <a:hlinkClick r:id="rId11"/>
              </a:rPr>
              <a:t>@</a:t>
            </a:r>
            <a:r>
              <a:rPr lang="en-US" sz="1600" u="sng" dirty="0">
                <a:hlinkClick r:id="rId11"/>
              </a:rPr>
              <a:t>chiro</a:t>
            </a:r>
            <a:r>
              <a:rPr lang="ru-RU" sz="1600" u="sng" dirty="0">
                <a:hlinkClick r:id="rId11"/>
              </a:rPr>
              <a:t>74.</a:t>
            </a:r>
            <a:r>
              <a:rPr lang="en-US" sz="1600" u="sng" dirty="0" err="1">
                <a:hlinkClick r:id="rId11"/>
              </a:rPr>
              <a:t>ru</a:t>
            </a:r>
            <a:endParaRPr lang="ru-RU" sz="1600" dirty="0" smtClean="0"/>
          </a:p>
        </p:txBody>
      </p:sp>
    </p:spTree>
    <p:extLst>
      <p:ext uri="{BB962C8B-B14F-4D97-AF65-F5344CB8AC3E}">
        <p14:creationId xmlns:p14="http://schemas.microsoft.com/office/powerpoint/2010/main" val="3981979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1" name="Рисунок 2"/>
          <p:cNvPicPr/>
          <p:nvPr/>
        </p:nvPicPr>
        <p:blipFill>
          <a:blip r:embed="rId2"/>
          <a:stretch/>
        </p:blipFill>
        <p:spPr>
          <a:xfrm flipH="1">
            <a:off x="9901080" y="0"/>
            <a:ext cx="2271240" cy="898920"/>
          </a:xfrm>
          <a:prstGeom prst="rect">
            <a:avLst/>
          </a:prstGeom>
          <a:ln w="0">
            <a:noFill/>
          </a:ln>
        </p:spPr>
      </p:pic>
      <p:sp>
        <p:nvSpPr>
          <p:cNvPr id="202" name="Блок-схема: альтернативный процесс 218"/>
          <p:cNvSpPr/>
          <p:nvPr/>
        </p:nvSpPr>
        <p:spPr>
          <a:xfrm>
            <a:off x="925019" y="204092"/>
            <a:ext cx="9328638" cy="999720"/>
          </a:xfrm>
          <a:prstGeom prst="flowChartAlternateProcess">
            <a:avLst/>
          </a:prstGeom>
          <a:solidFill>
            <a:srgbClr val="FFFFFF"/>
          </a:solidFill>
          <a:ln w="0">
            <a:solidFill>
              <a:srgbClr val="FFFFFF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03" name="PlaceHolder 1"/>
          <p:cNvSpPr>
            <a:spLocks noGrp="1"/>
          </p:cNvSpPr>
          <p:nvPr>
            <p:ph type="title" idx="4294967295"/>
          </p:nvPr>
        </p:nvSpPr>
        <p:spPr>
          <a:xfrm>
            <a:off x="4140349" y="45135"/>
            <a:ext cx="4045289" cy="571320"/>
          </a:xfrm>
          <a:prstGeom prst="rect">
            <a:avLst/>
          </a:prstGeom>
          <a:noFill/>
          <a:ln w="0">
            <a:noFill/>
          </a:ln>
        </p:spPr>
        <p:txBody>
          <a:bodyPr lIns="0" tIns="203040" rIns="0" bIns="0" anchor="ctr">
            <a:noAutofit/>
          </a:bodyPr>
          <a:lstStyle/>
          <a:p>
            <a:r>
              <a:rPr lang="ru-RU" sz="2500" b="1" dirty="0" err="1">
                <a:solidFill>
                  <a:schemeClr val="accent5">
                    <a:lumMod val="50000"/>
                  </a:schemeClr>
                </a:solidFill>
                <a:latin typeface="+mn-lt"/>
                <a:cs typeface="Times New Roman" panose="02020603050405020304" pitchFamily="18" charset="0"/>
              </a:rPr>
              <a:t>Цифровизация</a:t>
            </a:r>
            <a:r>
              <a:rPr lang="ru-RU" sz="2500" b="1" dirty="0">
                <a:solidFill>
                  <a:schemeClr val="accent5">
                    <a:lumMod val="50000"/>
                  </a:schemeClr>
                </a:solidFill>
                <a:latin typeface="+mn-lt"/>
                <a:cs typeface="Times New Roman" panose="02020603050405020304" pitchFamily="18" charset="0"/>
              </a:rPr>
              <a:t> услуг </a:t>
            </a:r>
          </a:p>
        </p:txBody>
      </p:sp>
      <p:sp>
        <p:nvSpPr>
          <p:cNvPr id="204" name="object 1"/>
          <p:cNvSpPr/>
          <p:nvPr/>
        </p:nvSpPr>
        <p:spPr>
          <a:xfrm>
            <a:off x="1091520" y="1827720"/>
            <a:ext cx="10247040" cy="3168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06" name="Прямоугольник 5"/>
          <p:cNvSpPr/>
          <p:nvPr/>
        </p:nvSpPr>
        <p:spPr>
          <a:xfrm>
            <a:off x="1002240" y="3584520"/>
            <a:ext cx="7557840" cy="3632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08" name="Прямоугольник 10"/>
          <p:cNvSpPr/>
          <p:nvPr/>
        </p:nvSpPr>
        <p:spPr>
          <a:xfrm>
            <a:off x="2666880" y="700920"/>
            <a:ext cx="8643600" cy="577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9" name="Прямоугольник 18"/>
          <p:cNvSpPr/>
          <p:nvPr/>
        </p:nvSpPr>
        <p:spPr>
          <a:xfrm>
            <a:off x="6828351" y="1664207"/>
            <a:ext cx="5009378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Приоритетные направления:</a:t>
            </a: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ru-RU" sz="1600" dirty="0" smtClean="0"/>
              <a:t>обеспечение качества оказания услуг с соблюдением сроков их оказания и административных действий при работе с заявлениями</a:t>
            </a: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ru-RU" sz="1600" dirty="0" smtClean="0"/>
              <a:t>реализация </a:t>
            </a:r>
            <a:r>
              <a:rPr lang="ru-RU" sz="1600" dirty="0" err="1"/>
              <a:t>клиентоцентричного</a:t>
            </a:r>
            <a:r>
              <a:rPr lang="ru-RU" sz="1600" dirty="0"/>
              <a:t> </a:t>
            </a:r>
            <a:r>
              <a:rPr lang="ru-RU" sz="1600" dirty="0" smtClean="0"/>
              <a:t>подхода </a:t>
            </a: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ru-RU" sz="1600" dirty="0" smtClean="0"/>
              <a:t>достижение показателя 55%  - «Доля </a:t>
            </a:r>
            <a:r>
              <a:rPr lang="ru-RU" sz="1600" dirty="0"/>
              <a:t>обращений граждан за получением массовых социально значимых </a:t>
            </a:r>
            <a:r>
              <a:rPr lang="ru-RU" sz="1600" dirty="0" smtClean="0"/>
              <a:t>услуг </a:t>
            </a:r>
            <a:r>
              <a:rPr lang="ru-RU" sz="1600" dirty="0"/>
              <a:t>в электронном виде с использованием </a:t>
            </a:r>
            <a:r>
              <a:rPr lang="ru-RU" sz="1600" dirty="0" smtClean="0"/>
              <a:t>ЕПГУ </a:t>
            </a:r>
            <a:r>
              <a:rPr lang="ru-RU" sz="1600" dirty="0"/>
              <a:t>в общем количестве таких услуг, </a:t>
            </a:r>
            <a:r>
              <a:rPr lang="ru-RU" sz="1600" dirty="0" smtClean="0"/>
              <a:t>%»</a:t>
            </a:r>
          </a:p>
          <a:p>
            <a:pPr marL="285750" indent="-285750" algn="just">
              <a:buFont typeface="Wingdings" panose="05000000000000000000" pitchFamily="2" charset="2"/>
              <a:buChar char="ü"/>
            </a:pP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574316" y="795195"/>
            <a:ext cx="1063587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cs typeface="Times New Roman" panose="02020603050405020304" pitchFamily="18" charset="0"/>
              </a:rPr>
              <a:t>Плановая работа по переводу массовых социально значимых услуг в электронный формат реализуется через интеграцию ГИС «Образование в Челябинской области» с формами-концентраторами ЕПГУ</a:t>
            </a:r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36014661"/>
              </p:ext>
            </p:extLst>
          </p:nvPr>
        </p:nvGraphicFramePr>
        <p:xfrm>
          <a:off x="318560" y="1677146"/>
          <a:ext cx="6133138" cy="2632515"/>
        </p:xfrm>
        <a:graphic>
          <a:graphicData uri="http://schemas.openxmlformats.org/drawingml/2006/table">
            <a:tbl>
              <a:tblPr firstRow="1" firstCol="1" bandRow="1">
                <a:tableStyleId>{5A111915-BE36-4E01-A7E5-04B1672EAD32}</a:tableStyleId>
              </a:tblPr>
              <a:tblGrid>
                <a:gridCol w="2198123">
                  <a:extLst>
                    <a:ext uri="{9D8B030D-6E8A-4147-A177-3AD203B41FA5}">
                      <a16:colId xmlns:a16="http://schemas.microsoft.com/office/drawing/2014/main" xmlns="" val="1795444341"/>
                    </a:ext>
                  </a:extLst>
                </a:gridCol>
                <a:gridCol w="1294395">
                  <a:extLst>
                    <a:ext uri="{9D8B030D-6E8A-4147-A177-3AD203B41FA5}">
                      <a16:colId xmlns:a16="http://schemas.microsoft.com/office/drawing/2014/main" xmlns="" val="751112396"/>
                    </a:ext>
                  </a:extLst>
                </a:gridCol>
                <a:gridCol w="1293012">
                  <a:extLst>
                    <a:ext uri="{9D8B030D-6E8A-4147-A177-3AD203B41FA5}">
                      <a16:colId xmlns:a16="http://schemas.microsoft.com/office/drawing/2014/main" xmlns="" val="1697895329"/>
                    </a:ext>
                  </a:extLst>
                </a:gridCol>
                <a:gridCol w="1347608">
                  <a:extLst>
                    <a:ext uri="{9D8B030D-6E8A-4147-A177-3AD203B41FA5}">
                      <a16:colId xmlns:a16="http://schemas.microsoft.com/office/drawing/2014/main" xmlns="" val="2598299135"/>
                    </a:ext>
                  </a:extLst>
                </a:gridCol>
              </a:tblGrid>
              <a:tr h="813566">
                <a:tc>
                  <a:txBody>
                    <a:bodyPr/>
                    <a:lstStyle/>
                    <a:p>
                      <a:pPr algn="ctr"/>
                      <a:r>
                        <a:rPr lang="ru-RU" sz="1600" b="0" kern="1200" dirty="0">
                          <a:solidFill>
                            <a:schemeClr val="tx1"/>
                          </a:solidFill>
                          <a:effectLst/>
                        </a:rPr>
                        <a:t>Название услуги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882" marR="56882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kern="1200" dirty="0">
                          <a:solidFill>
                            <a:schemeClr val="tx1"/>
                          </a:solidFill>
                          <a:effectLst/>
                        </a:rPr>
                        <a:t>Число заявлений за 2023 год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882" marR="56882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kern="1200" dirty="0">
                          <a:solidFill>
                            <a:schemeClr val="tx1"/>
                          </a:solidFill>
                          <a:effectLst/>
                        </a:rPr>
                        <a:t>Число заявлений, поданных с ЕПГУ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882" marR="56882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kern="1200" dirty="0">
                          <a:solidFill>
                            <a:schemeClr val="tx1"/>
                          </a:solidFill>
                          <a:effectLst/>
                        </a:rPr>
                        <a:t>% заявлений, поданных с ЕПГУ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882" marR="56882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33770481"/>
                  </a:ext>
                </a:extLst>
              </a:tr>
              <a:tr h="369422">
                <a:tc>
                  <a:txBody>
                    <a:bodyPr/>
                    <a:lstStyle/>
                    <a:p>
                      <a:pPr algn="just"/>
                      <a:r>
                        <a:rPr lang="ru-RU" sz="1600" b="0" kern="1200" dirty="0" smtClean="0">
                          <a:effectLst/>
                        </a:rPr>
                        <a:t>1. Запись</a:t>
                      </a:r>
                      <a:r>
                        <a:rPr lang="ru-RU" sz="1600" b="0" kern="1200" baseline="0" dirty="0" smtClean="0">
                          <a:effectLst/>
                        </a:rPr>
                        <a:t> в детский сад 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882" marR="56882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kern="1200" dirty="0">
                          <a:effectLst/>
                        </a:rPr>
                        <a:t>41987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882" marR="56882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kern="1200" dirty="0">
                          <a:effectLst/>
                        </a:rPr>
                        <a:t>23251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882" marR="56882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kern="1200" dirty="0">
                          <a:effectLst/>
                        </a:rPr>
                        <a:t>55%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882" marR="56882" marT="0" marB="0" anchor="ctr"/>
                </a:tc>
                <a:extLst>
                  <a:ext uri="{0D108BD9-81ED-4DB2-BD59-A6C34878D82A}">
                    <a16:rowId xmlns:a16="http://schemas.microsoft.com/office/drawing/2014/main" xmlns="" val="2438286360"/>
                  </a:ext>
                </a:extLst>
              </a:tr>
              <a:tr h="416027">
                <a:tc>
                  <a:txBody>
                    <a:bodyPr/>
                    <a:lstStyle/>
                    <a:p>
                      <a:pPr algn="just"/>
                      <a:r>
                        <a:rPr lang="ru-RU" sz="1600" b="0" kern="1200" dirty="0" smtClean="0">
                          <a:effectLst/>
                        </a:rPr>
                        <a:t>2. Запись в школу 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882" marR="56882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kern="1200" dirty="0">
                          <a:effectLst/>
                        </a:rPr>
                        <a:t>62430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882" marR="56882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kern="1200" dirty="0">
                          <a:effectLst/>
                        </a:rPr>
                        <a:t>34710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882" marR="56882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kern="1200" dirty="0">
                          <a:effectLst/>
                        </a:rPr>
                        <a:t>56%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882" marR="56882" marT="0" marB="0" anchor="ctr"/>
                </a:tc>
                <a:extLst>
                  <a:ext uri="{0D108BD9-81ED-4DB2-BD59-A6C34878D82A}">
                    <a16:rowId xmlns:a16="http://schemas.microsoft.com/office/drawing/2014/main" xmlns="" val="1168378402"/>
                  </a:ext>
                </a:extLst>
              </a:tr>
              <a:tr h="384026">
                <a:tc>
                  <a:txBody>
                    <a:bodyPr/>
                    <a:lstStyle/>
                    <a:p>
                      <a:pPr algn="just"/>
                      <a:r>
                        <a:rPr lang="ru-RU" sz="1600" b="0" kern="1200" dirty="0" smtClean="0">
                          <a:effectLst/>
                        </a:rPr>
                        <a:t>3. Запись в СПО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882" marR="56882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kern="1200" dirty="0">
                          <a:effectLst/>
                        </a:rPr>
                        <a:t>30920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882" marR="56882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kern="1200" dirty="0">
                          <a:effectLst/>
                        </a:rPr>
                        <a:t>16998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882" marR="56882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kern="1200" dirty="0">
                          <a:effectLst/>
                        </a:rPr>
                        <a:t>55%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882" marR="56882" marT="0" marB="0" anchor="ctr"/>
                </a:tc>
                <a:extLst>
                  <a:ext uri="{0D108BD9-81ED-4DB2-BD59-A6C34878D82A}">
                    <a16:rowId xmlns:a16="http://schemas.microsoft.com/office/drawing/2014/main" xmlns="" val="2740539801"/>
                  </a:ext>
                </a:extLst>
              </a:tr>
              <a:tr h="394692">
                <a:tc>
                  <a:txBody>
                    <a:bodyPr/>
                    <a:lstStyle/>
                    <a:p>
                      <a:pPr algn="just"/>
                      <a:r>
                        <a:rPr lang="ru-RU" sz="1600" b="0" kern="1200" dirty="0" smtClean="0">
                          <a:effectLst/>
                        </a:rPr>
                        <a:t>4. Запись в кружки</a:t>
                      </a:r>
                      <a:r>
                        <a:rPr lang="ru-RU" sz="1600" b="0" kern="1200" baseline="0" dirty="0" smtClean="0">
                          <a:effectLst/>
                        </a:rPr>
                        <a:t> и секции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882" marR="56882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kern="1200">
                          <a:effectLst/>
                        </a:rPr>
                        <a:t>41709</a:t>
                      </a:r>
                      <a:endParaRPr lang="ru-RU" sz="1600" b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882" marR="56882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kern="1200" dirty="0">
                          <a:effectLst/>
                        </a:rPr>
                        <a:t>26595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882" marR="56882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kern="1200" dirty="0">
                          <a:effectLst/>
                        </a:rPr>
                        <a:t>64%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882" marR="56882" marT="0" marB="0" anchor="ctr"/>
                </a:tc>
                <a:extLst>
                  <a:ext uri="{0D108BD9-81ED-4DB2-BD59-A6C34878D82A}">
                    <a16:rowId xmlns:a16="http://schemas.microsoft.com/office/drawing/2014/main" xmlns="" val="841706745"/>
                  </a:ext>
                </a:extLst>
              </a:tr>
            </a:tbl>
          </a:graphicData>
        </a:graphic>
      </p:graphicFrame>
      <p:pic>
        <p:nvPicPr>
          <p:cNvPr id="14" name="Рисунок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297" y="86862"/>
            <a:ext cx="794038" cy="794038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18560" y="4457875"/>
            <a:ext cx="613313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1600" dirty="0" smtClean="0"/>
              <a:t>5. Организация </a:t>
            </a:r>
            <a:r>
              <a:rPr lang="ru-RU" sz="1600" dirty="0"/>
              <a:t>отдыха детей в каникулярное время</a:t>
            </a:r>
          </a:p>
          <a:p>
            <a:pPr algn="just">
              <a:spcAft>
                <a:spcPts val="0"/>
              </a:spcAft>
            </a:pPr>
            <a:r>
              <a:rPr lang="ru-RU" sz="1600" dirty="0" smtClean="0"/>
              <a:t>6. Аттестация </a:t>
            </a:r>
            <a:r>
              <a:rPr lang="ru-RU" sz="1600" dirty="0"/>
              <a:t>педагогических работников организаций</a:t>
            </a:r>
          </a:p>
          <a:p>
            <a:pPr algn="just">
              <a:spcAft>
                <a:spcPts val="0"/>
              </a:spcAft>
            </a:pPr>
            <a:r>
              <a:rPr lang="ru-RU" sz="1600" dirty="0" smtClean="0"/>
              <a:t>7. Выплата </a:t>
            </a:r>
            <a:r>
              <a:rPr lang="ru-RU" sz="1600" dirty="0"/>
              <a:t>компенсации части родительской платы за присмотр и уход за детьми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18560" y="5590881"/>
            <a:ext cx="590639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/>
              <a:t>Предоставление сертификатов персонифицированного финансирования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7406406" y="4845303"/>
            <a:ext cx="4431323" cy="1200329"/>
          </a:xfrm>
          <a:prstGeom prst="rect">
            <a:avLst/>
          </a:prstGeom>
          <a:ln w="12700">
            <a:solidFill>
              <a:schemeClr val="accent1">
                <a:lumMod val="75000"/>
              </a:schemeClr>
            </a:solidFill>
            <a:prstDash val="sysDash"/>
          </a:ln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Сопровождение по реализации проекта   </a:t>
            </a:r>
            <a:endParaRPr lang="ru-RU" dirty="0"/>
          </a:p>
          <a:p>
            <a:pPr algn="ctr"/>
            <a:r>
              <a:rPr lang="ru-RU" dirty="0"/>
              <a:t>Орехова Тамара Анатольевна</a:t>
            </a:r>
          </a:p>
          <a:p>
            <a:pPr algn="ctr"/>
            <a:r>
              <a:rPr lang="ru-RU" dirty="0"/>
              <a:t>8(351) 217 31 06</a:t>
            </a:r>
          </a:p>
          <a:p>
            <a:pPr algn="ctr"/>
            <a:r>
              <a:rPr lang="en-US" dirty="0">
                <a:hlinkClick r:id="rId4"/>
              </a:rPr>
              <a:t>support@chiro74.ru</a:t>
            </a:r>
            <a:r>
              <a:rPr lang="ru-RU" dirty="0"/>
              <a:t>, </a:t>
            </a:r>
            <a:r>
              <a:rPr lang="en-US" dirty="0">
                <a:hlinkClick r:id="rId5"/>
              </a:rPr>
              <a:t>ofis@chiro74.ru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87413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p15="http://schemas.microsoft.com/office/powerpoint/2012/main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372725" cy="1595803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3336" y="135119"/>
            <a:ext cx="10371667" cy="1325563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+mn-lt"/>
              </a:rPr>
              <a:t>Национальный проект </a:t>
            </a:r>
            <a:br>
              <a:rPr lang="ru-RU" sz="36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+mn-lt"/>
              </a:rPr>
            </a:br>
            <a:r>
              <a:rPr lang="ru-RU" sz="36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+mn-lt"/>
              </a:rPr>
              <a:t>«Беспилотные </a:t>
            </a:r>
            <a:br>
              <a:rPr lang="ru-RU" sz="36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+mn-lt"/>
              </a:rPr>
            </a:br>
            <a:r>
              <a:rPr lang="ru-RU" sz="36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+mn-lt"/>
              </a:rPr>
              <a:t>авиационные системы» </a:t>
            </a:r>
            <a:endParaRPr lang="ru-RU" sz="3600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+mn-lt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/>
          <a:srcRect l="18178" t="25643" r="21898" b="11688"/>
          <a:stretch/>
        </p:blipFill>
        <p:spPr>
          <a:xfrm>
            <a:off x="0" y="1595801"/>
            <a:ext cx="8687892" cy="5110827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8609567" y="1499119"/>
            <a:ext cx="362419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spc="-150" dirty="0">
                <a:solidFill>
                  <a:srgbClr val="002060"/>
                </a:solidFill>
              </a:rPr>
              <a:t>Первоочередные задачи </a:t>
            </a:r>
            <a:endParaRPr lang="en-US" sz="2400" b="1" spc="-150" dirty="0" smtClean="0">
              <a:solidFill>
                <a:srgbClr val="002060"/>
              </a:solidFill>
            </a:endParaRPr>
          </a:p>
          <a:p>
            <a:pPr algn="ctr"/>
            <a:r>
              <a:rPr lang="ru-RU" sz="2400" b="1" spc="-150" dirty="0" smtClean="0">
                <a:solidFill>
                  <a:srgbClr val="002060"/>
                </a:solidFill>
              </a:rPr>
              <a:t>по </a:t>
            </a:r>
            <a:r>
              <a:rPr lang="ru-RU" sz="2400" b="1" spc="-150" dirty="0">
                <a:solidFill>
                  <a:srgbClr val="002060"/>
                </a:solidFill>
              </a:rPr>
              <a:t>реализации мероприятий </a:t>
            </a:r>
            <a:endParaRPr lang="en-US" sz="2400" b="1" spc="-150" dirty="0" smtClean="0">
              <a:solidFill>
                <a:srgbClr val="002060"/>
              </a:solidFill>
            </a:endParaRPr>
          </a:p>
          <a:p>
            <a:pPr algn="ctr"/>
            <a:r>
              <a:rPr lang="ru-RU" sz="2400" b="1" spc="-150" dirty="0" smtClean="0">
                <a:solidFill>
                  <a:srgbClr val="002060"/>
                </a:solidFill>
              </a:rPr>
              <a:t>федеральных </a:t>
            </a:r>
            <a:r>
              <a:rPr lang="ru-RU" sz="2400" b="1" spc="-150" dirty="0">
                <a:solidFill>
                  <a:srgbClr val="002060"/>
                </a:solidFill>
              </a:rPr>
              <a:t>проектов</a:t>
            </a:r>
          </a:p>
        </p:txBody>
      </p:sp>
      <p:sp>
        <p:nvSpPr>
          <p:cNvPr id="9" name="Стрелка вправо 8"/>
          <p:cNvSpPr/>
          <p:nvPr/>
        </p:nvSpPr>
        <p:spPr>
          <a:xfrm>
            <a:off x="8687892" y="3064613"/>
            <a:ext cx="342900" cy="254977"/>
          </a:xfrm>
          <a:prstGeom prst="rightArrow">
            <a:avLst/>
          </a:prstGeom>
          <a:solidFill>
            <a:srgbClr val="2D50A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трелка вправо 9"/>
          <p:cNvSpPr/>
          <p:nvPr/>
        </p:nvSpPr>
        <p:spPr>
          <a:xfrm>
            <a:off x="8673876" y="3809712"/>
            <a:ext cx="342900" cy="254977"/>
          </a:xfrm>
          <a:prstGeom prst="rightArrow">
            <a:avLst/>
          </a:prstGeom>
          <a:solidFill>
            <a:srgbClr val="2D50A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 вправо 10"/>
          <p:cNvSpPr/>
          <p:nvPr/>
        </p:nvSpPr>
        <p:spPr>
          <a:xfrm>
            <a:off x="8687892" y="4497882"/>
            <a:ext cx="342900" cy="254977"/>
          </a:xfrm>
          <a:prstGeom prst="rightArrow">
            <a:avLst/>
          </a:prstGeom>
          <a:solidFill>
            <a:srgbClr val="2D50A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8929496" y="2924280"/>
            <a:ext cx="330426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b="1" dirty="0"/>
              <a:t>Формирование и согласование перечней оборудования</a:t>
            </a:r>
            <a:r>
              <a:rPr lang="ru-RU" sz="1400" dirty="0"/>
              <a:t> </a:t>
            </a:r>
            <a:r>
              <a:rPr lang="ru-RU" sz="1400" b="1" dirty="0" smtClean="0"/>
              <a:t>(в</a:t>
            </a:r>
            <a:r>
              <a:rPr lang="en-US" sz="1400" b="1" dirty="0" smtClean="0"/>
              <a:t> </a:t>
            </a:r>
            <a:r>
              <a:rPr lang="ru-RU" sz="1400" b="1" dirty="0" smtClean="0"/>
              <a:t>срок </a:t>
            </a:r>
            <a:r>
              <a:rPr lang="ru-RU" sz="1400" b="1" dirty="0"/>
              <a:t>до 15.02.2024)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8929496" y="3681855"/>
            <a:ext cx="330426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b="1" dirty="0"/>
              <a:t>Формирование плана закупок </a:t>
            </a:r>
            <a:r>
              <a:rPr lang="ru-RU" sz="1400" b="1" dirty="0" smtClean="0"/>
              <a:t>оборудования</a:t>
            </a:r>
            <a:r>
              <a:rPr lang="en-US" sz="1400" dirty="0"/>
              <a:t> </a:t>
            </a:r>
            <a:r>
              <a:rPr lang="en-US" sz="1400" dirty="0" smtClean="0"/>
              <a:t>(</a:t>
            </a:r>
            <a:r>
              <a:rPr lang="ru-RU" sz="1400" b="1" dirty="0" smtClean="0"/>
              <a:t>в</a:t>
            </a:r>
            <a:r>
              <a:rPr lang="en-US" sz="1400" b="1" dirty="0" smtClean="0"/>
              <a:t> </a:t>
            </a:r>
            <a:r>
              <a:rPr lang="ru-RU" sz="1400" b="1" dirty="0" smtClean="0"/>
              <a:t>срок до 05.02.2024)</a:t>
            </a:r>
            <a:endParaRPr lang="ru-RU" sz="1400" b="1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8944545" y="4421671"/>
            <a:ext cx="330426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b="1" dirty="0"/>
              <a:t>Объявление </a:t>
            </a:r>
            <a:r>
              <a:rPr lang="ru-RU" sz="1400" b="1" dirty="0" smtClean="0"/>
              <a:t>закупок</a:t>
            </a:r>
            <a:r>
              <a:rPr lang="en-US" sz="1400" b="1" dirty="0" smtClean="0"/>
              <a:t> </a:t>
            </a:r>
            <a:r>
              <a:rPr lang="ru-RU" sz="1400" b="1" dirty="0"/>
              <a:t>(</a:t>
            </a:r>
            <a:r>
              <a:rPr lang="ru-RU" sz="1400" b="1" dirty="0" smtClean="0"/>
              <a:t>в</a:t>
            </a:r>
            <a:r>
              <a:rPr lang="en-US" sz="1400" b="1" dirty="0" smtClean="0"/>
              <a:t> </a:t>
            </a:r>
            <a:r>
              <a:rPr lang="ru-RU" sz="1400" b="1" dirty="0" smtClean="0"/>
              <a:t>срок </a:t>
            </a:r>
            <a:r>
              <a:rPr lang="ru-RU" sz="1400" b="1" dirty="0"/>
              <a:t>до 01.03.2024)</a:t>
            </a:r>
            <a:r>
              <a:rPr lang="en-US" sz="1400" b="1" dirty="0" smtClean="0"/>
              <a:t> </a:t>
            </a:r>
            <a:endParaRPr lang="ru-RU" sz="1400" b="1" dirty="0"/>
          </a:p>
        </p:txBody>
      </p:sp>
      <p:sp>
        <p:nvSpPr>
          <p:cNvPr id="17" name="Стрелка вправо 16"/>
          <p:cNvSpPr/>
          <p:nvPr/>
        </p:nvSpPr>
        <p:spPr>
          <a:xfrm>
            <a:off x="8687892" y="5268959"/>
            <a:ext cx="342900" cy="254977"/>
          </a:xfrm>
          <a:prstGeom prst="rightArrow">
            <a:avLst/>
          </a:prstGeom>
          <a:solidFill>
            <a:srgbClr val="2D50A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8929496" y="5116658"/>
            <a:ext cx="3220915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/>
              <a:t>Завершение оснащения специализированных классов </a:t>
            </a:r>
            <a:r>
              <a:rPr lang="ru-RU" sz="1400" b="1" dirty="0" smtClean="0"/>
              <a:t>(</a:t>
            </a:r>
            <a:r>
              <a:rPr lang="ru-RU" sz="1400" b="1" dirty="0"/>
              <a:t>в срок до 01.06.2024) </a:t>
            </a:r>
          </a:p>
        </p:txBody>
      </p:sp>
      <p:sp>
        <p:nvSpPr>
          <p:cNvPr id="19" name="Стрелка вправо 18"/>
          <p:cNvSpPr/>
          <p:nvPr/>
        </p:nvSpPr>
        <p:spPr>
          <a:xfrm>
            <a:off x="8687892" y="6037768"/>
            <a:ext cx="342900" cy="254977"/>
          </a:xfrm>
          <a:prstGeom prst="rightArrow">
            <a:avLst/>
          </a:prstGeom>
          <a:solidFill>
            <a:srgbClr val="2D50A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8944545" y="5924398"/>
            <a:ext cx="6096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400" b="1" dirty="0" smtClean="0"/>
              <a:t>Открытие </a:t>
            </a:r>
            <a:r>
              <a:rPr lang="ru-RU" sz="1400" b="1" dirty="0"/>
              <a:t>специализированных классов </a:t>
            </a:r>
            <a:endParaRPr lang="en-US" sz="1400" b="1" dirty="0" smtClean="0"/>
          </a:p>
          <a:p>
            <a:r>
              <a:rPr lang="ru-RU" sz="1400" b="1" dirty="0" smtClean="0"/>
              <a:t>(в</a:t>
            </a:r>
            <a:r>
              <a:rPr lang="en-US" sz="1400" b="1" dirty="0" smtClean="0"/>
              <a:t> </a:t>
            </a:r>
            <a:r>
              <a:rPr lang="ru-RU" sz="1400" b="1" dirty="0" smtClean="0"/>
              <a:t>срок </a:t>
            </a:r>
            <a:r>
              <a:rPr lang="ru-RU" sz="1400" b="1" dirty="0"/>
              <a:t>до 01.07.2024)</a:t>
            </a:r>
          </a:p>
        </p:txBody>
      </p:sp>
    </p:spTree>
    <p:extLst>
      <p:ext uri="{BB962C8B-B14F-4D97-AF65-F5344CB8AC3E}">
        <p14:creationId xmlns:p14="http://schemas.microsoft.com/office/powerpoint/2010/main" val="213277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1634</TotalTime>
  <Words>1458</Words>
  <Application>Microsoft Office PowerPoint</Application>
  <PresentationFormat>Произвольный</PresentationFormat>
  <Paragraphs>223</Paragraphs>
  <Slides>19</Slides>
  <Notes>7</Notes>
  <HiddenSlides>0</HiddenSlides>
  <MMClips>0</MMClips>
  <ScaleCrop>false</ScaleCrop>
  <HeadingPairs>
    <vt:vector size="4" baseType="variant">
      <vt:variant>
        <vt:lpstr>Тема</vt:lpstr>
      </vt:variant>
      <vt:variant>
        <vt:i4>4</vt:i4>
      </vt:variant>
      <vt:variant>
        <vt:lpstr>Заголовки слайдов</vt:lpstr>
      </vt:variant>
      <vt:variant>
        <vt:i4>19</vt:i4>
      </vt:variant>
    </vt:vector>
  </HeadingPairs>
  <TitlesOfParts>
    <vt:vector size="23" baseType="lpstr">
      <vt:lpstr>Тема Office</vt:lpstr>
      <vt:lpstr>Специальное оформление</vt:lpstr>
      <vt:lpstr>1_Специальное оформление</vt:lpstr>
      <vt:lpstr>2_Специальное оформление</vt:lpstr>
      <vt:lpstr>Единый методический день   «Ключевые направления научно-методического сопровождения муниципальных систем образования в контексте единых подходов  к содержанию и оценке эффективного управления»</vt:lpstr>
      <vt:lpstr>Проектировочная площадка 3.  Планирование работы муниципальных методических служб по ключевым направлениям и проектам  цифровизации и цифровой трансформации образования и работы с данными</vt:lpstr>
      <vt:lpstr>Цифровая образовательная среда</vt:lpstr>
      <vt:lpstr>ФГИС «Моя школа» и платформа «Сферум» </vt:lpstr>
      <vt:lpstr>Презентация PowerPoint</vt:lpstr>
      <vt:lpstr>Презентация PowerPoint</vt:lpstr>
      <vt:lpstr>Презентация PowerPoint</vt:lpstr>
      <vt:lpstr>Цифровизация услуг </vt:lpstr>
      <vt:lpstr>Национальный проект  «Беспилотные  авиационные системы» </vt:lpstr>
      <vt:lpstr>Национальный проект  «Беспилотные  авиационные системы» </vt:lpstr>
      <vt:lpstr>Национальный проект  «Беспилотные  авиационные системы»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Проектировочная площадка 3.  Планирование работы муниципальных методических служб по ключевым направлениям и проектам  цифровизации и цифровой трансформации образования и работы с данными</vt:lpstr>
    </vt:vector>
  </TitlesOfParts>
  <Company>ГБУ ДПО РЦОКИО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Старцун Мария Сергеевна</dc:creator>
  <cp:lastModifiedBy>Медиазал</cp:lastModifiedBy>
  <cp:revision>209</cp:revision>
  <dcterms:created xsi:type="dcterms:W3CDTF">2022-11-08T05:17:39Z</dcterms:created>
  <dcterms:modified xsi:type="dcterms:W3CDTF">2024-02-02T05:56:37Z</dcterms:modified>
</cp:coreProperties>
</file>